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9"/>
  </p:notesMasterIdLst>
  <p:handoutMasterIdLst>
    <p:handoutMasterId r:id="rId40"/>
  </p:handoutMasterIdLst>
  <p:sldIdLst>
    <p:sldId id="338" r:id="rId5"/>
    <p:sldId id="257" r:id="rId6"/>
    <p:sldId id="337" r:id="rId7"/>
    <p:sldId id="258" r:id="rId8"/>
    <p:sldId id="271" r:id="rId9"/>
    <p:sldId id="259" r:id="rId10"/>
    <p:sldId id="349" r:id="rId11"/>
    <p:sldId id="350" r:id="rId12"/>
    <p:sldId id="261" r:id="rId13"/>
    <p:sldId id="263" r:id="rId14"/>
    <p:sldId id="262" r:id="rId15"/>
    <p:sldId id="264" r:id="rId16"/>
    <p:sldId id="351" r:id="rId17"/>
    <p:sldId id="352" r:id="rId18"/>
    <p:sldId id="353" r:id="rId19"/>
    <p:sldId id="341" r:id="rId20"/>
    <p:sldId id="343" r:id="rId21"/>
    <p:sldId id="286" r:id="rId22"/>
    <p:sldId id="274" r:id="rId23"/>
    <p:sldId id="276" r:id="rId24"/>
    <p:sldId id="354" r:id="rId25"/>
    <p:sldId id="355" r:id="rId26"/>
    <p:sldId id="279" r:id="rId27"/>
    <p:sldId id="283" r:id="rId28"/>
    <p:sldId id="294" r:id="rId29"/>
    <p:sldId id="295" r:id="rId30"/>
    <p:sldId id="296" r:id="rId31"/>
    <p:sldId id="356" r:id="rId32"/>
    <p:sldId id="300" r:id="rId33"/>
    <p:sldId id="299" r:id="rId34"/>
    <p:sldId id="301" r:id="rId35"/>
    <p:sldId id="302" r:id="rId36"/>
    <p:sldId id="303" r:id="rId37"/>
    <p:sldId id="35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2D284F-8594-77F1-7D2C-CBA7F43808C0}" name="Megow Kimberly" initials="MK" userId="S::bna7511@hca.corpad.net::605ddccf-2d55-4152-9468-672ff9f6b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9B"/>
    <a:srgbClr val="68CFF7"/>
    <a:srgbClr val="EAC702"/>
    <a:srgbClr val="648E00"/>
    <a:srgbClr val="F47931"/>
    <a:srgbClr val="F8971D"/>
    <a:srgbClr val="5AAEFF"/>
    <a:srgbClr val="69C2C6"/>
    <a:srgbClr val="31BFC1"/>
    <a:srgbClr val="F9C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21" autoAdjust="0"/>
    <p:restoredTop sz="82054" autoAdjust="0"/>
  </p:normalViewPr>
  <p:slideViewPr>
    <p:cSldViewPr snapToGrid="0">
      <p:cViewPr varScale="1">
        <p:scale>
          <a:sx n="101" d="100"/>
          <a:sy n="101" d="100"/>
        </p:scale>
        <p:origin x="144" y="16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455C1E-BED4-430E-B23D-F166BE5BF2FD}" type="doc">
      <dgm:prSet loTypeId="urn:microsoft.com/office/officeart/2005/8/layout/vProcess5" loCatId="process" qsTypeId="urn:microsoft.com/office/officeart/2005/8/quickstyle/simple4" qsCatId="simple" csTypeId="urn:microsoft.com/office/officeart/2005/8/colors/accent2_2" csCatId="accent2" phldr="1"/>
      <dgm:spPr/>
      <dgm:t>
        <a:bodyPr/>
        <a:lstStyle/>
        <a:p>
          <a:endParaRPr lang="en-US"/>
        </a:p>
      </dgm:t>
    </dgm:pt>
    <dgm:pt modelId="{B6002F9A-23C3-4BBB-9359-CDF45FB18FA1}">
      <dgm:prSet/>
      <dgm:spPr/>
      <dgm:t>
        <a:bodyPr/>
        <a:lstStyle/>
        <a:p>
          <a:r>
            <a:rPr lang="en-US" dirty="0"/>
            <a:t>Type: Tabletop/functional</a:t>
          </a:r>
        </a:p>
      </dgm:t>
    </dgm:pt>
    <dgm:pt modelId="{DFF36392-AE29-488E-9EF4-2FC8A83E650B}" type="parTrans" cxnId="{81D18E5F-6FF0-4C91-9427-4284350170A5}">
      <dgm:prSet/>
      <dgm:spPr/>
      <dgm:t>
        <a:bodyPr/>
        <a:lstStyle/>
        <a:p>
          <a:endParaRPr lang="en-US"/>
        </a:p>
      </dgm:t>
    </dgm:pt>
    <dgm:pt modelId="{A6D72B51-C112-4662-9EC4-A714A2624767}" type="sibTrans" cxnId="{81D18E5F-6FF0-4C91-9427-4284350170A5}">
      <dgm:prSet/>
      <dgm:spPr/>
      <dgm:t>
        <a:bodyPr/>
        <a:lstStyle/>
        <a:p>
          <a:endParaRPr lang="en-US"/>
        </a:p>
      </dgm:t>
    </dgm:pt>
    <dgm:pt modelId="{4D47C4FC-4D26-4095-B169-2960C6CD5616}">
      <dgm:prSet/>
      <dgm:spPr/>
      <dgm:t>
        <a:bodyPr/>
        <a:lstStyle/>
        <a:p>
          <a:r>
            <a:rPr lang="en-US" dirty="0"/>
            <a:t>Duration: 90-150 mins </a:t>
          </a:r>
        </a:p>
      </dgm:t>
    </dgm:pt>
    <dgm:pt modelId="{52AA2DBB-74D8-4ADE-BF14-8C4EE9C29A34}" type="parTrans" cxnId="{83BDCF68-8149-4EA2-9353-29A8FC9D908D}">
      <dgm:prSet/>
      <dgm:spPr/>
      <dgm:t>
        <a:bodyPr/>
        <a:lstStyle/>
        <a:p>
          <a:endParaRPr lang="en-US"/>
        </a:p>
      </dgm:t>
    </dgm:pt>
    <dgm:pt modelId="{3EBE13FA-8B78-460B-A0E9-6C28AC166EED}" type="sibTrans" cxnId="{83BDCF68-8149-4EA2-9353-29A8FC9D908D}">
      <dgm:prSet/>
      <dgm:spPr/>
      <dgm:t>
        <a:bodyPr/>
        <a:lstStyle/>
        <a:p>
          <a:endParaRPr lang="en-US"/>
        </a:p>
      </dgm:t>
    </dgm:pt>
    <dgm:pt modelId="{576A3D92-73F5-4E86-8366-B803F4465013}">
      <dgm:prSet/>
      <dgm:spPr/>
      <dgm:t>
        <a:bodyPr/>
        <a:lstStyle/>
        <a:p>
          <a:r>
            <a:rPr lang="en-US" dirty="0"/>
            <a:t>Location: In-person</a:t>
          </a:r>
        </a:p>
      </dgm:t>
    </dgm:pt>
    <dgm:pt modelId="{CA277AFD-0B80-44FA-A82D-BF964CDF5C16}" type="parTrans" cxnId="{CAEDC55D-FC27-4B78-AE35-96C27B23F07F}">
      <dgm:prSet/>
      <dgm:spPr/>
      <dgm:t>
        <a:bodyPr/>
        <a:lstStyle/>
        <a:p>
          <a:endParaRPr lang="en-US"/>
        </a:p>
      </dgm:t>
    </dgm:pt>
    <dgm:pt modelId="{4405D51A-65B8-4479-8AAF-E0F7AA59E6E2}" type="sibTrans" cxnId="{CAEDC55D-FC27-4B78-AE35-96C27B23F07F}">
      <dgm:prSet/>
      <dgm:spPr/>
      <dgm:t>
        <a:bodyPr/>
        <a:lstStyle/>
        <a:p>
          <a:endParaRPr lang="en-US"/>
        </a:p>
      </dgm:t>
    </dgm:pt>
    <dgm:pt modelId="{053A4FBF-63A5-4871-9204-977ABFBC7694}">
      <dgm:prSet/>
      <dgm:spPr/>
      <dgm:t>
        <a:bodyPr/>
        <a:lstStyle/>
        <a:p>
          <a:r>
            <a:rPr lang="en-US" dirty="0"/>
            <a:t>Players: (fill in the blank with facility name) </a:t>
          </a:r>
        </a:p>
      </dgm:t>
    </dgm:pt>
    <dgm:pt modelId="{8D9F2D58-C37D-49E0-A9E6-C05C600DEF78}" type="parTrans" cxnId="{AC5E76FB-EC1A-4B7E-8404-FD2666BB0344}">
      <dgm:prSet/>
      <dgm:spPr/>
      <dgm:t>
        <a:bodyPr/>
        <a:lstStyle/>
        <a:p>
          <a:endParaRPr lang="en-US"/>
        </a:p>
      </dgm:t>
    </dgm:pt>
    <dgm:pt modelId="{9B0E6C21-478D-4BCF-9A99-B70409438510}" type="sibTrans" cxnId="{AC5E76FB-EC1A-4B7E-8404-FD2666BB0344}">
      <dgm:prSet/>
      <dgm:spPr/>
      <dgm:t>
        <a:bodyPr/>
        <a:lstStyle/>
        <a:p>
          <a:endParaRPr lang="en-US"/>
        </a:p>
      </dgm:t>
    </dgm:pt>
    <dgm:pt modelId="{31281A8D-236C-41A8-9119-79C93E575A20}">
      <dgm:prSet/>
      <dgm:spPr/>
      <dgm:t>
        <a:bodyPr/>
        <a:lstStyle/>
        <a:p>
          <a:r>
            <a:rPr lang="en-US" dirty="0"/>
            <a:t>Exercise Challenges and instruction given verbally</a:t>
          </a:r>
        </a:p>
      </dgm:t>
    </dgm:pt>
    <dgm:pt modelId="{DC991AF6-3E84-4D5F-AD0B-65B1B5572D35}" type="parTrans" cxnId="{D3D2BF5F-3E65-41C9-B68D-9F8088872B9D}">
      <dgm:prSet/>
      <dgm:spPr/>
      <dgm:t>
        <a:bodyPr/>
        <a:lstStyle/>
        <a:p>
          <a:endParaRPr lang="en-US"/>
        </a:p>
      </dgm:t>
    </dgm:pt>
    <dgm:pt modelId="{8A3F4465-199D-4897-B889-29D20184CBA0}" type="sibTrans" cxnId="{D3D2BF5F-3E65-41C9-B68D-9F8088872B9D}">
      <dgm:prSet/>
      <dgm:spPr/>
      <dgm:t>
        <a:bodyPr/>
        <a:lstStyle/>
        <a:p>
          <a:endParaRPr lang="en-US"/>
        </a:p>
      </dgm:t>
    </dgm:pt>
    <dgm:pt modelId="{B8B5AC3A-BBD4-4003-9E96-1CD01001721E}" type="pres">
      <dgm:prSet presAssocID="{22455C1E-BED4-430E-B23D-F166BE5BF2FD}" presName="outerComposite" presStyleCnt="0">
        <dgm:presLayoutVars>
          <dgm:chMax val="5"/>
          <dgm:dir/>
          <dgm:resizeHandles val="exact"/>
        </dgm:presLayoutVars>
      </dgm:prSet>
      <dgm:spPr/>
    </dgm:pt>
    <dgm:pt modelId="{F3174103-18E4-4466-AE5E-81C919CE26F1}" type="pres">
      <dgm:prSet presAssocID="{22455C1E-BED4-430E-B23D-F166BE5BF2FD}" presName="dummyMaxCanvas" presStyleCnt="0">
        <dgm:presLayoutVars/>
      </dgm:prSet>
      <dgm:spPr/>
    </dgm:pt>
    <dgm:pt modelId="{3098E14B-B7C0-4E11-BEB8-9B1DD352EAD5}" type="pres">
      <dgm:prSet presAssocID="{22455C1E-BED4-430E-B23D-F166BE5BF2FD}" presName="FiveNodes_1" presStyleLbl="node1" presStyleIdx="0" presStyleCnt="5">
        <dgm:presLayoutVars>
          <dgm:bulletEnabled val="1"/>
        </dgm:presLayoutVars>
      </dgm:prSet>
      <dgm:spPr/>
    </dgm:pt>
    <dgm:pt modelId="{CE8239E8-EFEB-4B56-B14E-B591CD51680B}" type="pres">
      <dgm:prSet presAssocID="{22455C1E-BED4-430E-B23D-F166BE5BF2FD}" presName="FiveNodes_2" presStyleLbl="node1" presStyleIdx="1" presStyleCnt="5">
        <dgm:presLayoutVars>
          <dgm:bulletEnabled val="1"/>
        </dgm:presLayoutVars>
      </dgm:prSet>
      <dgm:spPr/>
    </dgm:pt>
    <dgm:pt modelId="{4459CAE1-1CBF-4EF0-B7EA-B09ECC9D50DC}" type="pres">
      <dgm:prSet presAssocID="{22455C1E-BED4-430E-B23D-F166BE5BF2FD}" presName="FiveNodes_3" presStyleLbl="node1" presStyleIdx="2" presStyleCnt="5">
        <dgm:presLayoutVars>
          <dgm:bulletEnabled val="1"/>
        </dgm:presLayoutVars>
      </dgm:prSet>
      <dgm:spPr/>
    </dgm:pt>
    <dgm:pt modelId="{56F074AB-0106-4571-8BFE-93EEB33235E8}" type="pres">
      <dgm:prSet presAssocID="{22455C1E-BED4-430E-B23D-F166BE5BF2FD}" presName="FiveNodes_4" presStyleLbl="node1" presStyleIdx="3" presStyleCnt="5">
        <dgm:presLayoutVars>
          <dgm:bulletEnabled val="1"/>
        </dgm:presLayoutVars>
      </dgm:prSet>
      <dgm:spPr/>
    </dgm:pt>
    <dgm:pt modelId="{A59EC304-CAE7-4668-9930-98FFB19D68B1}" type="pres">
      <dgm:prSet presAssocID="{22455C1E-BED4-430E-B23D-F166BE5BF2FD}" presName="FiveNodes_5" presStyleLbl="node1" presStyleIdx="4" presStyleCnt="5">
        <dgm:presLayoutVars>
          <dgm:bulletEnabled val="1"/>
        </dgm:presLayoutVars>
      </dgm:prSet>
      <dgm:spPr/>
    </dgm:pt>
    <dgm:pt modelId="{834E5A9C-F230-49C9-9E26-E8D89F7E1DE5}" type="pres">
      <dgm:prSet presAssocID="{22455C1E-BED4-430E-B23D-F166BE5BF2FD}" presName="FiveConn_1-2" presStyleLbl="fgAccFollowNode1" presStyleIdx="0" presStyleCnt="4">
        <dgm:presLayoutVars>
          <dgm:bulletEnabled val="1"/>
        </dgm:presLayoutVars>
      </dgm:prSet>
      <dgm:spPr/>
    </dgm:pt>
    <dgm:pt modelId="{D855AF17-F80C-4B6B-BC7C-A455289E0AFD}" type="pres">
      <dgm:prSet presAssocID="{22455C1E-BED4-430E-B23D-F166BE5BF2FD}" presName="FiveConn_2-3" presStyleLbl="fgAccFollowNode1" presStyleIdx="1" presStyleCnt="4">
        <dgm:presLayoutVars>
          <dgm:bulletEnabled val="1"/>
        </dgm:presLayoutVars>
      </dgm:prSet>
      <dgm:spPr/>
    </dgm:pt>
    <dgm:pt modelId="{CA5C8966-C24A-4F0A-B681-248577D267A4}" type="pres">
      <dgm:prSet presAssocID="{22455C1E-BED4-430E-B23D-F166BE5BF2FD}" presName="FiveConn_3-4" presStyleLbl="fgAccFollowNode1" presStyleIdx="2" presStyleCnt="4">
        <dgm:presLayoutVars>
          <dgm:bulletEnabled val="1"/>
        </dgm:presLayoutVars>
      </dgm:prSet>
      <dgm:spPr/>
    </dgm:pt>
    <dgm:pt modelId="{895B0ACB-5842-4DD1-830C-7E1FA774BE99}" type="pres">
      <dgm:prSet presAssocID="{22455C1E-BED4-430E-B23D-F166BE5BF2FD}" presName="FiveConn_4-5" presStyleLbl="fgAccFollowNode1" presStyleIdx="3" presStyleCnt="4">
        <dgm:presLayoutVars>
          <dgm:bulletEnabled val="1"/>
        </dgm:presLayoutVars>
      </dgm:prSet>
      <dgm:spPr/>
    </dgm:pt>
    <dgm:pt modelId="{03293E41-7D26-4969-B7B3-BBFD4E41A927}" type="pres">
      <dgm:prSet presAssocID="{22455C1E-BED4-430E-B23D-F166BE5BF2FD}" presName="FiveNodes_1_text" presStyleLbl="node1" presStyleIdx="4" presStyleCnt="5">
        <dgm:presLayoutVars>
          <dgm:bulletEnabled val="1"/>
        </dgm:presLayoutVars>
      </dgm:prSet>
      <dgm:spPr/>
    </dgm:pt>
    <dgm:pt modelId="{D83FC49D-4ED7-4AC1-AB2B-81B8B2D3AAA7}" type="pres">
      <dgm:prSet presAssocID="{22455C1E-BED4-430E-B23D-F166BE5BF2FD}" presName="FiveNodes_2_text" presStyleLbl="node1" presStyleIdx="4" presStyleCnt="5">
        <dgm:presLayoutVars>
          <dgm:bulletEnabled val="1"/>
        </dgm:presLayoutVars>
      </dgm:prSet>
      <dgm:spPr/>
    </dgm:pt>
    <dgm:pt modelId="{6CA58F2B-AC8C-403D-B458-3270FA4E1550}" type="pres">
      <dgm:prSet presAssocID="{22455C1E-BED4-430E-B23D-F166BE5BF2FD}" presName="FiveNodes_3_text" presStyleLbl="node1" presStyleIdx="4" presStyleCnt="5">
        <dgm:presLayoutVars>
          <dgm:bulletEnabled val="1"/>
        </dgm:presLayoutVars>
      </dgm:prSet>
      <dgm:spPr/>
    </dgm:pt>
    <dgm:pt modelId="{7BD35A04-7BDC-49C0-A1BD-377FEEFB43A5}" type="pres">
      <dgm:prSet presAssocID="{22455C1E-BED4-430E-B23D-F166BE5BF2FD}" presName="FiveNodes_4_text" presStyleLbl="node1" presStyleIdx="4" presStyleCnt="5">
        <dgm:presLayoutVars>
          <dgm:bulletEnabled val="1"/>
        </dgm:presLayoutVars>
      </dgm:prSet>
      <dgm:spPr/>
    </dgm:pt>
    <dgm:pt modelId="{9A9DFA5F-D718-4916-A0B0-66A502C71A4B}" type="pres">
      <dgm:prSet presAssocID="{22455C1E-BED4-430E-B23D-F166BE5BF2FD}" presName="FiveNodes_5_text" presStyleLbl="node1" presStyleIdx="4" presStyleCnt="5">
        <dgm:presLayoutVars>
          <dgm:bulletEnabled val="1"/>
        </dgm:presLayoutVars>
      </dgm:prSet>
      <dgm:spPr/>
    </dgm:pt>
  </dgm:ptLst>
  <dgm:cxnLst>
    <dgm:cxn modelId="{A33C0510-FBA9-4D24-9678-2E49A0D8193D}" type="presOf" srcId="{053A4FBF-63A5-4871-9204-977ABFBC7694}" destId="{56F074AB-0106-4571-8BFE-93EEB33235E8}" srcOrd="0" destOrd="0" presId="urn:microsoft.com/office/officeart/2005/8/layout/vProcess5"/>
    <dgm:cxn modelId="{7F1FF825-14B3-49AC-834A-3B22F849E23B}" type="presOf" srcId="{9B0E6C21-478D-4BCF-9A99-B70409438510}" destId="{895B0ACB-5842-4DD1-830C-7E1FA774BE99}" srcOrd="0" destOrd="0" presId="urn:microsoft.com/office/officeart/2005/8/layout/vProcess5"/>
    <dgm:cxn modelId="{7DB68433-A842-4C4E-815E-409DAEC0D688}" type="presOf" srcId="{B6002F9A-23C3-4BBB-9359-CDF45FB18FA1}" destId="{03293E41-7D26-4969-B7B3-BBFD4E41A927}" srcOrd="1" destOrd="0" presId="urn:microsoft.com/office/officeart/2005/8/layout/vProcess5"/>
    <dgm:cxn modelId="{CAEDC55D-FC27-4B78-AE35-96C27B23F07F}" srcId="{22455C1E-BED4-430E-B23D-F166BE5BF2FD}" destId="{576A3D92-73F5-4E86-8366-B803F4465013}" srcOrd="2" destOrd="0" parTransId="{CA277AFD-0B80-44FA-A82D-BF964CDF5C16}" sibTransId="{4405D51A-65B8-4479-8AAF-E0F7AA59E6E2}"/>
    <dgm:cxn modelId="{81D18E5F-6FF0-4C91-9427-4284350170A5}" srcId="{22455C1E-BED4-430E-B23D-F166BE5BF2FD}" destId="{B6002F9A-23C3-4BBB-9359-CDF45FB18FA1}" srcOrd="0" destOrd="0" parTransId="{DFF36392-AE29-488E-9EF4-2FC8A83E650B}" sibTransId="{A6D72B51-C112-4662-9EC4-A714A2624767}"/>
    <dgm:cxn modelId="{D3D2BF5F-3E65-41C9-B68D-9F8088872B9D}" srcId="{22455C1E-BED4-430E-B23D-F166BE5BF2FD}" destId="{31281A8D-236C-41A8-9119-79C93E575A20}" srcOrd="4" destOrd="0" parTransId="{DC991AF6-3E84-4D5F-AD0B-65B1B5572D35}" sibTransId="{8A3F4465-199D-4897-B889-29D20184CBA0}"/>
    <dgm:cxn modelId="{61BBA341-4664-4731-BA14-F8251BBC4A5C}" type="presOf" srcId="{A6D72B51-C112-4662-9EC4-A714A2624767}" destId="{834E5A9C-F230-49C9-9E26-E8D89F7E1DE5}" srcOrd="0" destOrd="0" presId="urn:microsoft.com/office/officeart/2005/8/layout/vProcess5"/>
    <dgm:cxn modelId="{149F4C42-B0C1-43BE-BC9A-5FC71358DA5D}" type="presOf" srcId="{22455C1E-BED4-430E-B23D-F166BE5BF2FD}" destId="{B8B5AC3A-BBD4-4003-9E96-1CD01001721E}" srcOrd="0" destOrd="0" presId="urn:microsoft.com/office/officeart/2005/8/layout/vProcess5"/>
    <dgm:cxn modelId="{83BDCF68-8149-4EA2-9353-29A8FC9D908D}" srcId="{22455C1E-BED4-430E-B23D-F166BE5BF2FD}" destId="{4D47C4FC-4D26-4095-B169-2960C6CD5616}" srcOrd="1" destOrd="0" parTransId="{52AA2DBB-74D8-4ADE-BF14-8C4EE9C29A34}" sibTransId="{3EBE13FA-8B78-460B-A0E9-6C28AC166EED}"/>
    <dgm:cxn modelId="{6DC4CC51-1458-4CC4-AE1D-3AF20538AA9A}" type="presOf" srcId="{4D47C4FC-4D26-4095-B169-2960C6CD5616}" destId="{CE8239E8-EFEB-4B56-B14E-B591CD51680B}" srcOrd="0" destOrd="0" presId="urn:microsoft.com/office/officeart/2005/8/layout/vProcess5"/>
    <dgm:cxn modelId="{6D61F675-DF7D-4465-99EC-BD1393E1171A}" type="presOf" srcId="{31281A8D-236C-41A8-9119-79C93E575A20}" destId="{9A9DFA5F-D718-4916-A0B0-66A502C71A4B}" srcOrd="1" destOrd="0" presId="urn:microsoft.com/office/officeart/2005/8/layout/vProcess5"/>
    <dgm:cxn modelId="{D72F5A8A-E86D-4A87-923A-0870992E7256}" type="presOf" srcId="{053A4FBF-63A5-4871-9204-977ABFBC7694}" destId="{7BD35A04-7BDC-49C0-A1BD-377FEEFB43A5}" srcOrd="1" destOrd="0" presId="urn:microsoft.com/office/officeart/2005/8/layout/vProcess5"/>
    <dgm:cxn modelId="{E1BDF59B-71D6-452B-9478-852523288F9D}" type="presOf" srcId="{4D47C4FC-4D26-4095-B169-2960C6CD5616}" destId="{D83FC49D-4ED7-4AC1-AB2B-81B8B2D3AAA7}" srcOrd="1" destOrd="0" presId="urn:microsoft.com/office/officeart/2005/8/layout/vProcess5"/>
    <dgm:cxn modelId="{24B9499F-31D2-40FD-A4CD-8A9CE555DD30}" type="presOf" srcId="{31281A8D-236C-41A8-9119-79C93E575A20}" destId="{A59EC304-CAE7-4668-9930-98FFB19D68B1}" srcOrd="0" destOrd="0" presId="urn:microsoft.com/office/officeart/2005/8/layout/vProcess5"/>
    <dgm:cxn modelId="{BCB68CC4-CCA7-4E29-AF0A-6E72BE9B628B}" type="presOf" srcId="{B6002F9A-23C3-4BBB-9359-CDF45FB18FA1}" destId="{3098E14B-B7C0-4E11-BEB8-9B1DD352EAD5}" srcOrd="0" destOrd="0" presId="urn:microsoft.com/office/officeart/2005/8/layout/vProcess5"/>
    <dgm:cxn modelId="{672257C7-1C42-478F-AB64-B4A26CF5BACA}" type="presOf" srcId="{3EBE13FA-8B78-460B-A0E9-6C28AC166EED}" destId="{D855AF17-F80C-4B6B-BC7C-A455289E0AFD}" srcOrd="0" destOrd="0" presId="urn:microsoft.com/office/officeart/2005/8/layout/vProcess5"/>
    <dgm:cxn modelId="{90EE7CE3-6D65-4977-B82D-29128AD1D02D}" type="presOf" srcId="{576A3D92-73F5-4E86-8366-B803F4465013}" destId="{6CA58F2B-AC8C-403D-B458-3270FA4E1550}" srcOrd="1" destOrd="0" presId="urn:microsoft.com/office/officeart/2005/8/layout/vProcess5"/>
    <dgm:cxn modelId="{3767AFEE-9CD4-4A1B-9508-C999F5A6858D}" type="presOf" srcId="{576A3D92-73F5-4E86-8366-B803F4465013}" destId="{4459CAE1-1CBF-4EF0-B7EA-B09ECC9D50DC}" srcOrd="0" destOrd="0" presId="urn:microsoft.com/office/officeart/2005/8/layout/vProcess5"/>
    <dgm:cxn modelId="{FE5514F2-20C2-4B03-B874-2503C6F60B64}" type="presOf" srcId="{4405D51A-65B8-4479-8AAF-E0F7AA59E6E2}" destId="{CA5C8966-C24A-4F0A-B681-248577D267A4}" srcOrd="0" destOrd="0" presId="urn:microsoft.com/office/officeart/2005/8/layout/vProcess5"/>
    <dgm:cxn modelId="{AC5E76FB-EC1A-4B7E-8404-FD2666BB0344}" srcId="{22455C1E-BED4-430E-B23D-F166BE5BF2FD}" destId="{053A4FBF-63A5-4871-9204-977ABFBC7694}" srcOrd="3" destOrd="0" parTransId="{8D9F2D58-C37D-49E0-A9E6-C05C600DEF78}" sibTransId="{9B0E6C21-478D-4BCF-9A99-B70409438510}"/>
    <dgm:cxn modelId="{641070A9-46B9-4D9C-89D0-F3900E0095DA}" type="presParOf" srcId="{B8B5AC3A-BBD4-4003-9E96-1CD01001721E}" destId="{F3174103-18E4-4466-AE5E-81C919CE26F1}" srcOrd="0" destOrd="0" presId="urn:microsoft.com/office/officeart/2005/8/layout/vProcess5"/>
    <dgm:cxn modelId="{C2339DC8-86FD-4F7C-B520-C5E9CB9C9A5B}" type="presParOf" srcId="{B8B5AC3A-BBD4-4003-9E96-1CD01001721E}" destId="{3098E14B-B7C0-4E11-BEB8-9B1DD352EAD5}" srcOrd="1" destOrd="0" presId="urn:microsoft.com/office/officeart/2005/8/layout/vProcess5"/>
    <dgm:cxn modelId="{D9611696-B618-4776-900D-3A7FE042D2E2}" type="presParOf" srcId="{B8B5AC3A-BBD4-4003-9E96-1CD01001721E}" destId="{CE8239E8-EFEB-4B56-B14E-B591CD51680B}" srcOrd="2" destOrd="0" presId="urn:microsoft.com/office/officeart/2005/8/layout/vProcess5"/>
    <dgm:cxn modelId="{767C0FC9-40F8-4DB3-AFA3-E6F8DCFC7260}" type="presParOf" srcId="{B8B5AC3A-BBD4-4003-9E96-1CD01001721E}" destId="{4459CAE1-1CBF-4EF0-B7EA-B09ECC9D50DC}" srcOrd="3" destOrd="0" presId="urn:microsoft.com/office/officeart/2005/8/layout/vProcess5"/>
    <dgm:cxn modelId="{426F90A8-B919-47D9-8703-671695B373CE}" type="presParOf" srcId="{B8B5AC3A-BBD4-4003-9E96-1CD01001721E}" destId="{56F074AB-0106-4571-8BFE-93EEB33235E8}" srcOrd="4" destOrd="0" presId="urn:microsoft.com/office/officeart/2005/8/layout/vProcess5"/>
    <dgm:cxn modelId="{848DDC2D-AB6F-48BE-A94A-9032F8072893}" type="presParOf" srcId="{B8B5AC3A-BBD4-4003-9E96-1CD01001721E}" destId="{A59EC304-CAE7-4668-9930-98FFB19D68B1}" srcOrd="5" destOrd="0" presId="urn:microsoft.com/office/officeart/2005/8/layout/vProcess5"/>
    <dgm:cxn modelId="{5F791DE8-AFBD-4C21-9AB9-790A2705953E}" type="presParOf" srcId="{B8B5AC3A-BBD4-4003-9E96-1CD01001721E}" destId="{834E5A9C-F230-49C9-9E26-E8D89F7E1DE5}" srcOrd="6" destOrd="0" presId="urn:microsoft.com/office/officeart/2005/8/layout/vProcess5"/>
    <dgm:cxn modelId="{B2F3D7E8-91DD-4551-AB07-5F893BD29D30}" type="presParOf" srcId="{B8B5AC3A-BBD4-4003-9E96-1CD01001721E}" destId="{D855AF17-F80C-4B6B-BC7C-A455289E0AFD}" srcOrd="7" destOrd="0" presId="urn:microsoft.com/office/officeart/2005/8/layout/vProcess5"/>
    <dgm:cxn modelId="{3111B85D-E762-4084-B7C3-C1A15C26ED50}" type="presParOf" srcId="{B8B5AC3A-BBD4-4003-9E96-1CD01001721E}" destId="{CA5C8966-C24A-4F0A-B681-248577D267A4}" srcOrd="8" destOrd="0" presId="urn:microsoft.com/office/officeart/2005/8/layout/vProcess5"/>
    <dgm:cxn modelId="{72AB2C75-D755-4474-B6D5-25C11B144CD3}" type="presParOf" srcId="{B8B5AC3A-BBD4-4003-9E96-1CD01001721E}" destId="{895B0ACB-5842-4DD1-830C-7E1FA774BE99}" srcOrd="9" destOrd="0" presId="urn:microsoft.com/office/officeart/2005/8/layout/vProcess5"/>
    <dgm:cxn modelId="{97136F8B-B14E-4D40-8E94-EBB493D44817}" type="presParOf" srcId="{B8B5AC3A-BBD4-4003-9E96-1CD01001721E}" destId="{03293E41-7D26-4969-B7B3-BBFD4E41A927}" srcOrd="10" destOrd="0" presId="urn:microsoft.com/office/officeart/2005/8/layout/vProcess5"/>
    <dgm:cxn modelId="{15E22F55-C08B-4721-9843-25E0C4B9C260}" type="presParOf" srcId="{B8B5AC3A-BBD4-4003-9E96-1CD01001721E}" destId="{D83FC49D-4ED7-4AC1-AB2B-81B8B2D3AAA7}" srcOrd="11" destOrd="0" presId="urn:microsoft.com/office/officeart/2005/8/layout/vProcess5"/>
    <dgm:cxn modelId="{5C92DF27-641B-4B07-BDB1-69E5E2BA53E6}" type="presParOf" srcId="{B8B5AC3A-BBD4-4003-9E96-1CD01001721E}" destId="{6CA58F2B-AC8C-403D-B458-3270FA4E1550}" srcOrd="12" destOrd="0" presId="urn:microsoft.com/office/officeart/2005/8/layout/vProcess5"/>
    <dgm:cxn modelId="{9B746E6F-F6C5-4265-A073-06D5259FE136}" type="presParOf" srcId="{B8B5AC3A-BBD4-4003-9E96-1CD01001721E}" destId="{7BD35A04-7BDC-49C0-A1BD-377FEEFB43A5}" srcOrd="13" destOrd="0" presId="urn:microsoft.com/office/officeart/2005/8/layout/vProcess5"/>
    <dgm:cxn modelId="{7A2FBDFE-E7FC-42DD-91D0-16B3E30C0EFC}" type="presParOf" srcId="{B8B5AC3A-BBD4-4003-9E96-1CD01001721E}" destId="{9A9DFA5F-D718-4916-A0B0-66A502C71A4B}"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98E14B-B7C0-4E11-BEB8-9B1DD352EAD5}">
      <dsp:nvSpPr>
        <dsp:cNvPr id="0" name=""/>
        <dsp:cNvSpPr/>
      </dsp:nvSpPr>
      <dsp:spPr>
        <a:xfrm>
          <a:off x="0" y="0"/>
          <a:ext cx="8097012" cy="7832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Type: Tabletop/functional</a:t>
          </a:r>
        </a:p>
      </dsp:txBody>
      <dsp:txXfrm>
        <a:off x="22940" y="22940"/>
        <a:ext cx="7160195" cy="737360"/>
      </dsp:txXfrm>
    </dsp:sp>
    <dsp:sp modelId="{CE8239E8-EFEB-4B56-B14E-B591CD51680B}">
      <dsp:nvSpPr>
        <dsp:cNvPr id="0" name=""/>
        <dsp:cNvSpPr/>
      </dsp:nvSpPr>
      <dsp:spPr>
        <a:xfrm>
          <a:off x="604647" y="892024"/>
          <a:ext cx="8097012" cy="7832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Duration: 90-150 mins </a:t>
          </a:r>
        </a:p>
      </dsp:txBody>
      <dsp:txXfrm>
        <a:off x="627587" y="914964"/>
        <a:ext cx="6937378" cy="737360"/>
      </dsp:txXfrm>
    </dsp:sp>
    <dsp:sp modelId="{4459CAE1-1CBF-4EF0-B7EA-B09ECC9D50DC}">
      <dsp:nvSpPr>
        <dsp:cNvPr id="0" name=""/>
        <dsp:cNvSpPr/>
      </dsp:nvSpPr>
      <dsp:spPr>
        <a:xfrm>
          <a:off x="1209293" y="1784048"/>
          <a:ext cx="8097012" cy="7832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Location: In-person</a:t>
          </a:r>
        </a:p>
      </dsp:txBody>
      <dsp:txXfrm>
        <a:off x="1232233" y="1806988"/>
        <a:ext cx="6937378" cy="737360"/>
      </dsp:txXfrm>
    </dsp:sp>
    <dsp:sp modelId="{56F074AB-0106-4571-8BFE-93EEB33235E8}">
      <dsp:nvSpPr>
        <dsp:cNvPr id="0" name=""/>
        <dsp:cNvSpPr/>
      </dsp:nvSpPr>
      <dsp:spPr>
        <a:xfrm>
          <a:off x="1813940" y="2676072"/>
          <a:ext cx="8097012" cy="7832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Players: (fill in the blank with facility name) </a:t>
          </a:r>
        </a:p>
      </dsp:txBody>
      <dsp:txXfrm>
        <a:off x="1836880" y="2699012"/>
        <a:ext cx="6937378" cy="737360"/>
      </dsp:txXfrm>
    </dsp:sp>
    <dsp:sp modelId="{A59EC304-CAE7-4668-9930-98FFB19D68B1}">
      <dsp:nvSpPr>
        <dsp:cNvPr id="0" name=""/>
        <dsp:cNvSpPr/>
      </dsp:nvSpPr>
      <dsp:spPr>
        <a:xfrm>
          <a:off x="2418587" y="3568097"/>
          <a:ext cx="8097012" cy="7832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Exercise Challenges and instruction given verbally</a:t>
          </a:r>
        </a:p>
      </dsp:txBody>
      <dsp:txXfrm>
        <a:off x="2441527" y="3591037"/>
        <a:ext cx="6937378" cy="737360"/>
      </dsp:txXfrm>
    </dsp:sp>
    <dsp:sp modelId="{834E5A9C-F230-49C9-9E26-E8D89F7E1DE5}">
      <dsp:nvSpPr>
        <dsp:cNvPr id="0" name=""/>
        <dsp:cNvSpPr/>
      </dsp:nvSpPr>
      <dsp:spPr>
        <a:xfrm>
          <a:off x="7587905" y="572200"/>
          <a:ext cx="509106" cy="50910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702454" y="572200"/>
        <a:ext cx="280008" cy="383102"/>
      </dsp:txXfrm>
    </dsp:sp>
    <dsp:sp modelId="{D855AF17-F80C-4B6B-BC7C-A455289E0AFD}">
      <dsp:nvSpPr>
        <dsp:cNvPr id="0" name=""/>
        <dsp:cNvSpPr/>
      </dsp:nvSpPr>
      <dsp:spPr>
        <a:xfrm>
          <a:off x="8192552" y="1464225"/>
          <a:ext cx="509106" cy="50910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307101" y="1464225"/>
        <a:ext cx="280008" cy="383102"/>
      </dsp:txXfrm>
    </dsp:sp>
    <dsp:sp modelId="{CA5C8966-C24A-4F0A-B681-248577D267A4}">
      <dsp:nvSpPr>
        <dsp:cNvPr id="0" name=""/>
        <dsp:cNvSpPr/>
      </dsp:nvSpPr>
      <dsp:spPr>
        <a:xfrm>
          <a:off x="8797199" y="2343195"/>
          <a:ext cx="509106" cy="50910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911748" y="2343195"/>
        <a:ext cx="280008" cy="383102"/>
      </dsp:txXfrm>
    </dsp:sp>
    <dsp:sp modelId="{895B0ACB-5842-4DD1-830C-7E1FA774BE99}">
      <dsp:nvSpPr>
        <dsp:cNvPr id="0" name=""/>
        <dsp:cNvSpPr/>
      </dsp:nvSpPr>
      <dsp:spPr>
        <a:xfrm>
          <a:off x="9401846" y="3243922"/>
          <a:ext cx="509106" cy="50910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516395" y="3243922"/>
        <a:ext cx="280008" cy="38310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F3F88F-09AC-4B24-7817-4AB2976023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E16937-64E7-BE47-64CB-C9BBF728BF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1A8532-41BB-B745-B39E-553816FBFFD1}" type="datetime1">
              <a:rPr lang="en-US" smtClean="0"/>
              <a:t>6/15/2026</a:t>
            </a:fld>
            <a:endParaRPr lang="en-US"/>
          </a:p>
        </p:txBody>
      </p:sp>
      <p:sp>
        <p:nvSpPr>
          <p:cNvPr id="4" name="Footer Placeholder 3">
            <a:extLst>
              <a:ext uri="{FF2B5EF4-FFF2-40B4-BE49-F238E27FC236}">
                <a16:creationId xmlns:a16="http://schemas.microsoft.com/office/drawing/2014/main" id="{9F0AC8DF-9D7D-FA37-4D4E-EF865B6889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0E80ADE-2311-89A4-B621-401C6E98F9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0F5BE-3732-EB4E-A216-59CE1DF491EF}" type="slidenum">
              <a:rPr lang="en-US" smtClean="0"/>
              <a:t>‹#›</a:t>
            </a:fld>
            <a:endParaRPr lang="en-US"/>
          </a:p>
        </p:txBody>
      </p:sp>
    </p:spTree>
    <p:extLst>
      <p:ext uri="{BB962C8B-B14F-4D97-AF65-F5344CB8AC3E}">
        <p14:creationId xmlns:p14="http://schemas.microsoft.com/office/powerpoint/2010/main" val="246694164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6B1475-751B-594D-B4A8-14899457793C}" type="datetime1">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15A5F-D6B8-4198-BDB8-9CE38971F06D}" type="slidenum">
              <a:rPr lang="en-US" smtClean="0"/>
              <a:t>‹#›</a:t>
            </a:fld>
            <a:endParaRPr lang="en-US"/>
          </a:p>
        </p:txBody>
      </p:sp>
    </p:spTree>
    <p:extLst>
      <p:ext uri="{BB962C8B-B14F-4D97-AF65-F5344CB8AC3E}">
        <p14:creationId xmlns:p14="http://schemas.microsoft.com/office/powerpoint/2010/main" val="2759609479"/>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5</a:t>
            </a:fld>
            <a:endParaRPr lang="en-US"/>
          </a:p>
        </p:txBody>
      </p:sp>
    </p:spTree>
    <p:extLst>
      <p:ext uri="{BB962C8B-B14F-4D97-AF65-F5344CB8AC3E}">
        <p14:creationId xmlns:p14="http://schemas.microsoft.com/office/powerpoint/2010/main" val="17655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11</a:t>
            </a:fld>
            <a:endParaRPr lang="en-US"/>
          </a:p>
        </p:txBody>
      </p:sp>
    </p:spTree>
    <p:extLst>
      <p:ext uri="{BB962C8B-B14F-4D97-AF65-F5344CB8AC3E}">
        <p14:creationId xmlns:p14="http://schemas.microsoft.com/office/powerpoint/2010/main" val="3260777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16</a:t>
            </a:fld>
            <a:endParaRPr lang="en-US"/>
          </a:p>
        </p:txBody>
      </p:sp>
    </p:spTree>
    <p:extLst>
      <p:ext uri="{BB962C8B-B14F-4D97-AF65-F5344CB8AC3E}">
        <p14:creationId xmlns:p14="http://schemas.microsoft.com/office/powerpoint/2010/main" val="2660495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Staffing contingency plan, sanitation/infection preventions concerns, communication redundancy, service prioritization</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17</a:t>
            </a:fld>
            <a:endParaRPr lang="en-US"/>
          </a:p>
        </p:txBody>
      </p:sp>
    </p:spTree>
    <p:extLst>
      <p:ext uri="{BB962C8B-B14F-4D97-AF65-F5344CB8AC3E}">
        <p14:creationId xmlns:p14="http://schemas.microsoft.com/office/powerpoint/2010/main" val="2593386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19</a:t>
            </a:fld>
            <a:endParaRPr lang="en-US"/>
          </a:p>
        </p:txBody>
      </p:sp>
    </p:spTree>
    <p:extLst>
      <p:ext uri="{BB962C8B-B14F-4D97-AF65-F5344CB8AC3E}">
        <p14:creationId xmlns:p14="http://schemas.microsoft.com/office/powerpoint/2010/main" val="939480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20</a:t>
            </a:fld>
            <a:endParaRPr lang="en-US"/>
          </a:p>
        </p:txBody>
      </p:sp>
    </p:spTree>
    <p:extLst>
      <p:ext uri="{BB962C8B-B14F-4D97-AF65-F5344CB8AC3E}">
        <p14:creationId xmlns:p14="http://schemas.microsoft.com/office/powerpoint/2010/main" val="1048724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23</a:t>
            </a:fld>
            <a:endParaRPr lang="en-US"/>
          </a:p>
        </p:txBody>
      </p:sp>
    </p:spTree>
    <p:extLst>
      <p:ext uri="{BB962C8B-B14F-4D97-AF65-F5344CB8AC3E}">
        <p14:creationId xmlns:p14="http://schemas.microsoft.com/office/powerpoint/2010/main" val="1707227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transportation to and from work, alternate housing if needed, basic ADL’s if homes impacted, </a:t>
            </a:r>
            <a:r>
              <a:rPr lang="en-US" dirty="0" err="1"/>
              <a:t>etc</a:t>
            </a:r>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796B1475-751B-594D-B4A8-14899457793C}" type="datetime1">
              <a:rPr lang="en-US" smtClean="0"/>
              <a:t>6/15/2026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EC15A5F-D6B8-4198-BDB8-9CE38971F06D}" type="slidenum">
              <a:rPr lang="en-US" smtClean="0"/>
              <a:t>27</a:t>
            </a:fld>
            <a:endParaRPr lang="en-US"/>
          </a:p>
        </p:txBody>
      </p:sp>
    </p:spTree>
    <p:extLst>
      <p:ext uri="{BB962C8B-B14F-4D97-AF65-F5344CB8AC3E}">
        <p14:creationId xmlns:p14="http://schemas.microsoft.com/office/powerpoint/2010/main" val="8458065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2CD500-0F74-5C89-FDBB-17F40D96B56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0"/>
            <a:ext cx="12192000" cy="6865150"/>
          </a:xfrm>
          <a:prstGeom prst="rect">
            <a:avLst/>
          </a:prstGeom>
        </p:spPr>
      </p:pic>
      <p:sp>
        <p:nvSpPr>
          <p:cNvPr id="2" name="Title 1">
            <a:extLst>
              <a:ext uri="{FF2B5EF4-FFF2-40B4-BE49-F238E27FC236}">
                <a16:creationId xmlns:a16="http://schemas.microsoft.com/office/drawing/2014/main" id="{1842C1C4-283D-B932-3153-71E889E1807E}"/>
              </a:ext>
            </a:extLst>
          </p:cNvPr>
          <p:cNvSpPr>
            <a:spLocks noGrp="1"/>
          </p:cNvSpPr>
          <p:nvPr>
            <p:ph type="ctrTitle"/>
          </p:nvPr>
        </p:nvSpPr>
        <p:spPr>
          <a:xfrm>
            <a:off x="838200" y="2074606"/>
            <a:ext cx="10818472" cy="1324228"/>
          </a:xfrm>
        </p:spPr>
        <p:txBody>
          <a:bodyPr anchor="b"/>
          <a:lstStyle>
            <a:lvl1pPr algn="ctr">
              <a:defRPr sz="6000" b="1"/>
            </a:lvl1pPr>
          </a:lstStyle>
          <a:p>
            <a:r>
              <a:rPr lang="en-US" dirty="0"/>
              <a:t>Click to edit Master title style</a:t>
            </a:r>
          </a:p>
        </p:txBody>
      </p:sp>
      <p:sp>
        <p:nvSpPr>
          <p:cNvPr id="3" name="Subtitle 2">
            <a:extLst>
              <a:ext uri="{FF2B5EF4-FFF2-40B4-BE49-F238E27FC236}">
                <a16:creationId xmlns:a16="http://schemas.microsoft.com/office/drawing/2014/main" id="{47E293F0-92F5-A72C-6074-C56F7ABE6D3A}"/>
              </a:ext>
            </a:extLst>
          </p:cNvPr>
          <p:cNvSpPr>
            <a:spLocks noGrp="1"/>
          </p:cNvSpPr>
          <p:nvPr>
            <p:ph type="subTitle" idx="1"/>
          </p:nvPr>
        </p:nvSpPr>
        <p:spPr>
          <a:xfrm>
            <a:off x="838199" y="3664307"/>
            <a:ext cx="10818471" cy="607069"/>
          </a:xfrm>
        </p:spPr>
        <p:txBody>
          <a:bodyPr/>
          <a:lstStyle>
            <a:lvl1pPr marL="0" indent="0" algn="ctr">
              <a:buNone/>
              <a:defRPr sz="240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1" name="Picture 10" descr="Logo for the Northeast and Mid-Atlantic CMS QIN-QIO (Regions 1 &amp; 2) ">
            <a:extLst>
              <a:ext uri="{FF2B5EF4-FFF2-40B4-BE49-F238E27FC236}">
                <a16:creationId xmlns:a16="http://schemas.microsoft.com/office/drawing/2014/main" id="{C998DD03-AE55-EEB6-F24C-F069D547AEA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52486" y="155222"/>
            <a:ext cx="4315665" cy="871143"/>
          </a:xfrm>
          <a:prstGeom prst="rect">
            <a:avLst/>
          </a:prstGeom>
        </p:spPr>
      </p:pic>
    </p:spTree>
    <p:extLst>
      <p:ext uri="{BB962C8B-B14F-4D97-AF65-F5344CB8AC3E}">
        <p14:creationId xmlns:p14="http://schemas.microsoft.com/office/powerpoint/2010/main" val="3695965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CB6D3-218C-8325-BF86-AD118D311240}"/>
              </a:ext>
            </a:extLst>
          </p:cNvPr>
          <p:cNvSpPr>
            <a:spLocks noGrp="1"/>
          </p:cNvSpPr>
          <p:nvPr>
            <p:ph type="title"/>
          </p:nvPr>
        </p:nvSpPr>
        <p:spPr>
          <a:xfrm>
            <a:off x="839788" y="825910"/>
            <a:ext cx="3932237" cy="123149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B326AF8-8ED8-D065-971F-2360373C50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D3775D8A-45E0-69C9-413E-816F38FDE234}"/>
              </a:ext>
            </a:extLst>
          </p:cNvPr>
          <p:cNvSpPr>
            <a:spLocks noGrp="1"/>
          </p:cNvSpPr>
          <p:nvPr>
            <p:ph idx="1"/>
          </p:nvPr>
        </p:nvSpPr>
        <p:spPr>
          <a:xfrm>
            <a:off x="5183188" y="1163782"/>
            <a:ext cx="6172200" cy="46972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B44187-7D0F-30B8-514F-BFC1EFC48A7F}"/>
              </a:ext>
            </a:extLst>
          </p:cNvPr>
          <p:cNvSpPr>
            <a:spLocks noGrp="1"/>
          </p:cNvSpPr>
          <p:nvPr>
            <p:ph type="dt" sz="half" idx="10"/>
          </p:nvPr>
        </p:nvSpPr>
        <p:spPr/>
        <p:txBody>
          <a:bodyPr/>
          <a:lstStyle/>
          <a:p>
            <a:fld id="{92D4D5AD-2191-1443-B41A-05CFE1B1D7B6}" type="datetime1">
              <a:rPr lang="en-US" smtClean="0"/>
              <a:t>6/15/2026</a:t>
            </a:fld>
            <a:endParaRPr lang="en-US"/>
          </a:p>
        </p:txBody>
      </p:sp>
      <p:sp>
        <p:nvSpPr>
          <p:cNvPr id="6" name="Footer Placeholder 5">
            <a:extLst>
              <a:ext uri="{FF2B5EF4-FFF2-40B4-BE49-F238E27FC236}">
                <a16:creationId xmlns:a16="http://schemas.microsoft.com/office/drawing/2014/main" id="{4AB28E4E-EE89-FF72-65D0-5E2604828F63}"/>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A7A9B81E-1BEF-271C-B1FD-4D84CC8A75CF}"/>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4017603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7BD81-C06C-C99A-E378-C457E0351159}"/>
              </a:ext>
            </a:extLst>
          </p:cNvPr>
          <p:cNvSpPr>
            <a:spLocks noGrp="1"/>
          </p:cNvSpPr>
          <p:nvPr>
            <p:ph type="title"/>
          </p:nvPr>
        </p:nvSpPr>
        <p:spPr>
          <a:xfrm>
            <a:off x="839788" y="875070"/>
            <a:ext cx="3932237" cy="1182329"/>
          </a:xfrm>
        </p:spPr>
        <p:txBody>
          <a:bodyPr anchor="b"/>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34803753-B574-46A4-D313-F2AB2AFAFD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668D8C29-6D00-AE21-E9F1-58E982DB34C0}"/>
              </a:ext>
            </a:extLst>
          </p:cNvPr>
          <p:cNvSpPr>
            <a:spLocks noGrp="1"/>
          </p:cNvSpPr>
          <p:nvPr>
            <p:ph type="pic" idx="1"/>
          </p:nvPr>
        </p:nvSpPr>
        <p:spPr>
          <a:xfrm>
            <a:off x="5183188" y="1151906"/>
            <a:ext cx="6172200" cy="47091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a:extLst>
              <a:ext uri="{FF2B5EF4-FFF2-40B4-BE49-F238E27FC236}">
                <a16:creationId xmlns:a16="http://schemas.microsoft.com/office/drawing/2014/main" id="{9CB7F051-7E4F-8CC4-1223-94B2D1954621}"/>
              </a:ext>
            </a:extLst>
          </p:cNvPr>
          <p:cNvSpPr>
            <a:spLocks noGrp="1"/>
          </p:cNvSpPr>
          <p:nvPr>
            <p:ph type="dt" sz="half" idx="10"/>
          </p:nvPr>
        </p:nvSpPr>
        <p:spPr/>
        <p:txBody>
          <a:bodyPr/>
          <a:lstStyle/>
          <a:p>
            <a:fld id="{AAF33001-AEC2-414D-ABE8-9B5B939A0060}" type="datetime1">
              <a:rPr lang="en-US" smtClean="0"/>
              <a:t>6/15/2026</a:t>
            </a:fld>
            <a:endParaRPr lang="en-US"/>
          </a:p>
        </p:txBody>
      </p:sp>
      <p:sp>
        <p:nvSpPr>
          <p:cNvPr id="6" name="Footer Placeholder 5">
            <a:extLst>
              <a:ext uri="{FF2B5EF4-FFF2-40B4-BE49-F238E27FC236}">
                <a16:creationId xmlns:a16="http://schemas.microsoft.com/office/drawing/2014/main" id="{3FD3C02F-697E-DA54-264D-9C72B79C7B51}"/>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C706D98D-076D-45E3-8FBB-EACFB9045349}"/>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835006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139542-CFCB-EB4B-1BE0-23A50F062EF6}"/>
              </a:ext>
            </a:extLst>
          </p:cNvPr>
          <p:cNvSpPr>
            <a:spLocks noGrp="1"/>
          </p:cNvSpPr>
          <p:nvPr>
            <p:ph type="title" orient="vert"/>
          </p:nvPr>
        </p:nvSpPr>
        <p:spPr>
          <a:xfrm>
            <a:off x="8724900" y="943897"/>
            <a:ext cx="2628900" cy="523306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4E9BB9-E841-53E0-049D-39C01237A167}"/>
              </a:ext>
            </a:extLst>
          </p:cNvPr>
          <p:cNvSpPr>
            <a:spLocks noGrp="1"/>
          </p:cNvSpPr>
          <p:nvPr>
            <p:ph type="body" orient="vert" idx="1"/>
          </p:nvPr>
        </p:nvSpPr>
        <p:spPr>
          <a:xfrm>
            <a:off x="838200" y="943897"/>
            <a:ext cx="7734300" cy="52330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677396-2D99-BD24-D951-2A5BBA65271E}"/>
              </a:ext>
            </a:extLst>
          </p:cNvPr>
          <p:cNvSpPr>
            <a:spLocks noGrp="1"/>
          </p:cNvSpPr>
          <p:nvPr>
            <p:ph type="dt" sz="half" idx="10"/>
          </p:nvPr>
        </p:nvSpPr>
        <p:spPr/>
        <p:txBody>
          <a:bodyPr/>
          <a:lstStyle/>
          <a:p>
            <a:fld id="{09E0031F-2A0E-D94E-A485-7CE50E5B449F}" type="datetime1">
              <a:rPr lang="en-US" smtClean="0"/>
              <a:t>6/15/2026</a:t>
            </a:fld>
            <a:endParaRPr lang="en-US"/>
          </a:p>
        </p:txBody>
      </p:sp>
      <p:sp>
        <p:nvSpPr>
          <p:cNvPr id="5" name="Footer Placeholder 4">
            <a:extLst>
              <a:ext uri="{FF2B5EF4-FFF2-40B4-BE49-F238E27FC236}">
                <a16:creationId xmlns:a16="http://schemas.microsoft.com/office/drawing/2014/main" id="{946830A7-C04D-95EF-F7C8-F5FD8E8BE839}"/>
              </a:ext>
            </a:extLst>
          </p:cNvPr>
          <p:cNvSpPr>
            <a:spLocks noGrp="1"/>
          </p:cNvSpPr>
          <p:nvPr>
            <p:ph type="ftr" sz="quarter" idx="11"/>
          </p:nvPr>
        </p:nvSpPr>
        <p:spPr/>
        <p:txBody>
          <a:bodyPr/>
          <a:lstStyle/>
          <a:p>
            <a:r>
              <a:rPr lang="en-US"/>
              <a:t>Northeast &amp; Mid-Atlantic CMS QIN-QIO (Regions 1 &amp; 2)</a:t>
            </a:r>
          </a:p>
        </p:txBody>
      </p:sp>
      <p:sp>
        <p:nvSpPr>
          <p:cNvPr id="6" name="Slide Number Placeholder 5">
            <a:extLst>
              <a:ext uri="{FF2B5EF4-FFF2-40B4-BE49-F238E27FC236}">
                <a16:creationId xmlns:a16="http://schemas.microsoft.com/office/drawing/2014/main" id="{57C7E3FD-EE4A-5EF5-2AEC-FD67DD7D814F}"/>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837551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EFCC2-8ED7-DFAB-DA25-05C8DFB8BC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40EAB1-F750-FE26-F56D-1136C91639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58CBC-C0D2-F196-679E-36802BF5C4BF}"/>
              </a:ext>
            </a:extLst>
          </p:cNvPr>
          <p:cNvSpPr>
            <a:spLocks noGrp="1"/>
          </p:cNvSpPr>
          <p:nvPr>
            <p:ph type="dt" sz="half" idx="10"/>
          </p:nvPr>
        </p:nvSpPr>
        <p:spPr/>
        <p:txBody>
          <a:bodyPr/>
          <a:lstStyle/>
          <a:p>
            <a:fld id="{8A7BB92B-16F3-014A-9EBA-4B7B08014C26}" type="datetime1">
              <a:rPr lang="en-US" smtClean="0"/>
              <a:t>6/15/2026</a:t>
            </a:fld>
            <a:endParaRPr lang="en-US"/>
          </a:p>
        </p:txBody>
      </p:sp>
      <p:sp>
        <p:nvSpPr>
          <p:cNvPr id="5" name="Footer Placeholder 4">
            <a:extLst>
              <a:ext uri="{FF2B5EF4-FFF2-40B4-BE49-F238E27FC236}">
                <a16:creationId xmlns:a16="http://schemas.microsoft.com/office/drawing/2014/main" id="{ADB4B854-0612-9C03-78B6-4C1542D65EAD}"/>
              </a:ext>
            </a:extLst>
          </p:cNvPr>
          <p:cNvSpPr>
            <a:spLocks noGrp="1"/>
          </p:cNvSpPr>
          <p:nvPr>
            <p:ph type="ftr" sz="quarter" idx="11"/>
          </p:nvPr>
        </p:nvSpPr>
        <p:spPr/>
        <p:txBody>
          <a:bodyPr/>
          <a:lstStyle/>
          <a:p>
            <a:r>
              <a:rPr lang="en-US"/>
              <a:t>Northeast &amp; Mid-Atlantic CMS QIN-QIO (Regions 1 &amp; 2)</a:t>
            </a:r>
          </a:p>
        </p:txBody>
      </p:sp>
      <p:sp>
        <p:nvSpPr>
          <p:cNvPr id="6" name="Slide Number Placeholder 5">
            <a:extLst>
              <a:ext uri="{FF2B5EF4-FFF2-40B4-BE49-F238E27FC236}">
                <a16:creationId xmlns:a16="http://schemas.microsoft.com/office/drawing/2014/main" id="{03560F73-D64B-AA4E-99F1-25E263AB2684}"/>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854836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F4618-BC29-BB86-60DC-1CEF8DC4C4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2B075F-3D44-85BE-D49B-E32141BEED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039009-3088-243D-5916-00F35005E6D8}"/>
              </a:ext>
            </a:extLst>
          </p:cNvPr>
          <p:cNvSpPr>
            <a:spLocks noGrp="1"/>
          </p:cNvSpPr>
          <p:nvPr>
            <p:ph type="dt" sz="half" idx="10"/>
          </p:nvPr>
        </p:nvSpPr>
        <p:spPr/>
        <p:txBody>
          <a:bodyPr/>
          <a:lstStyle/>
          <a:p>
            <a:fld id="{1BF3EC8B-228E-0B48-AB90-B4D7AE1795A3}" type="datetime1">
              <a:rPr lang="en-US" smtClean="0"/>
              <a:t>6/15/2026</a:t>
            </a:fld>
            <a:endParaRPr lang="en-US"/>
          </a:p>
        </p:txBody>
      </p:sp>
      <p:sp>
        <p:nvSpPr>
          <p:cNvPr id="5" name="Footer Placeholder 4">
            <a:extLst>
              <a:ext uri="{FF2B5EF4-FFF2-40B4-BE49-F238E27FC236}">
                <a16:creationId xmlns:a16="http://schemas.microsoft.com/office/drawing/2014/main" id="{276D2A2D-07C9-767C-3316-2B029BDD4C9C}"/>
              </a:ext>
            </a:extLst>
          </p:cNvPr>
          <p:cNvSpPr>
            <a:spLocks noGrp="1"/>
          </p:cNvSpPr>
          <p:nvPr>
            <p:ph type="ftr" sz="quarter" idx="11"/>
          </p:nvPr>
        </p:nvSpPr>
        <p:spPr/>
        <p:txBody>
          <a:bodyPr/>
          <a:lstStyle/>
          <a:p>
            <a:r>
              <a:rPr lang="en-US"/>
              <a:t>Northeast &amp; Mid-Atlantic CMS QIN-QIO (Regions 1 &amp; 2)</a:t>
            </a:r>
          </a:p>
        </p:txBody>
      </p:sp>
      <p:sp>
        <p:nvSpPr>
          <p:cNvPr id="6" name="Slide Number Placeholder 5">
            <a:extLst>
              <a:ext uri="{FF2B5EF4-FFF2-40B4-BE49-F238E27FC236}">
                <a16:creationId xmlns:a16="http://schemas.microsoft.com/office/drawing/2014/main" id="{A27A8CCC-B4E6-916F-562D-EEAF8000F70B}"/>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395717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F4618-BC29-BB86-60DC-1CEF8DC4C455}"/>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C2B075F-3D44-85BE-D49B-E32141BEED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039009-3088-243D-5916-00F35005E6D8}"/>
              </a:ext>
            </a:extLst>
          </p:cNvPr>
          <p:cNvSpPr>
            <a:spLocks noGrp="1"/>
          </p:cNvSpPr>
          <p:nvPr>
            <p:ph type="dt" sz="half" idx="10"/>
          </p:nvPr>
        </p:nvSpPr>
        <p:spPr/>
        <p:txBody>
          <a:bodyPr/>
          <a:lstStyle>
            <a:lvl1pPr>
              <a:defRPr>
                <a:solidFill>
                  <a:schemeClr val="tx1"/>
                </a:solidFill>
              </a:defRPr>
            </a:lvl1pPr>
          </a:lstStyle>
          <a:p>
            <a:fld id="{56B933C7-50DB-FC43-83FC-60DBD543CA9E}" type="datetime1">
              <a:rPr lang="en-US" smtClean="0"/>
              <a:t>6/15/2026</a:t>
            </a:fld>
            <a:endParaRPr lang="en-US"/>
          </a:p>
        </p:txBody>
      </p:sp>
      <p:sp>
        <p:nvSpPr>
          <p:cNvPr id="5" name="Footer Placeholder 4">
            <a:extLst>
              <a:ext uri="{FF2B5EF4-FFF2-40B4-BE49-F238E27FC236}">
                <a16:creationId xmlns:a16="http://schemas.microsoft.com/office/drawing/2014/main" id="{276D2A2D-07C9-767C-3316-2B029BDD4C9C}"/>
              </a:ext>
            </a:extLst>
          </p:cNvPr>
          <p:cNvSpPr>
            <a:spLocks noGrp="1"/>
          </p:cNvSpPr>
          <p:nvPr>
            <p:ph type="ftr" sz="quarter" idx="11"/>
          </p:nvPr>
        </p:nvSpPr>
        <p:spPr/>
        <p:txBody>
          <a:bodyPr/>
          <a:lstStyle>
            <a:lvl1pPr>
              <a:defRPr>
                <a:solidFill>
                  <a:schemeClr val="tx1"/>
                </a:solidFill>
              </a:defRPr>
            </a:lvl1pPr>
          </a:lstStyle>
          <a:p>
            <a:r>
              <a:rPr lang="en-US"/>
              <a:t>Northeast &amp; Mid-Atlantic CMS QIN-QIO (Regions 1 &amp; 2)</a:t>
            </a:r>
          </a:p>
        </p:txBody>
      </p:sp>
      <p:sp>
        <p:nvSpPr>
          <p:cNvPr id="6" name="Slide Number Placeholder 5">
            <a:extLst>
              <a:ext uri="{FF2B5EF4-FFF2-40B4-BE49-F238E27FC236}">
                <a16:creationId xmlns:a16="http://schemas.microsoft.com/office/drawing/2014/main" id="{A27A8CCC-B4E6-916F-562D-EEAF8000F70B}"/>
              </a:ext>
            </a:extLst>
          </p:cNvPr>
          <p:cNvSpPr>
            <a:spLocks noGrp="1"/>
          </p:cNvSpPr>
          <p:nvPr>
            <p:ph type="sldNum" sz="quarter" idx="12"/>
          </p:nvPr>
        </p:nvSpPr>
        <p:spPr/>
        <p:txBody>
          <a:bodyPr/>
          <a:lstStyle>
            <a:lvl1pPr>
              <a:defRPr>
                <a:solidFill>
                  <a:schemeClr val="tx1"/>
                </a:solidFill>
              </a:defRPr>
            </a:lvl1pPr>
          </a:lstStyle>
          <a:p>
            <a:fld id="{85116EE9-A166-4A24-AE56-6ED63628246E}" type="slidenum">
              <a:rPr lang="en-US" smtClean="0"/>
              <a:pPr/>
              <a:t>‹#›</a:t>
            </a:fld>
            <a:endParaRPr lang="en-US"/>
          </a:p>
        </p:txBody>
      </p:sp>
    </p:spTree>
    <p:extLst>
      <p:ext uri="{BB962C8B-B14F-4D97-AF65-F5344CB8AC3E}">
        <p14:creationId xmlns:p14="http://schemas.microsoft.com/office/powerpoint/2010/main" val="1162124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288B83-79C3-F660-48F3-9AF03844638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49"/>
            <a:ext cx="12192000" cy="6865150"/>
          </a:xfrm>
          <a:prstGeom prst="rect">
            <a:avLst/>
          </a:prstGeom>
        </p:spPr>
      </p:pic>
      <p:sp>
        <p:nvSpPr>
          <p:cNvPr id="2" name="Title 1">
            <a:extLst>
              <a:ext uri="{FF2B5EF4-FFF2-40B4-BE49-F238E27FC236}">
                <a16:creationId xmlns:a16="http://schemas.microsoft.com/office/drawing/2014/main" id="{251A4727-5F01-D25B-CAF8-A86B23C88082}"/>
              </a:ext>
            </a:extLst>
          </p:cNvPr>
          <p:cNvSpPr>
            <a:spLocks noGrp="1"/>
          </p:cNvSpPr>
          <p:nvPr>
            <p:ph type="title"/>
          </p:nvPr>
        </p:nvSpPr>
        <p:spPr>
          <a:xfrm>
            <a:off x="831850" y="2348121"/>
            <a:ext cx="6031066" cy="1799112"/>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0BEFF718-160C-4BB7-D9AF-F064EB1CD4E6}"/>
              </a:ext>
            </a:extLst>
          </p:cNvPr>
          <p:cNvSpPr>
            <a:spLocks noGrp="1"/>
          </p:cNvSpPr>
          <p:nvPr>
            <p:ph type="body" idx="1"/>
          </p:nvPr>
        </p:nvSpPr>
        <p:spPr>
          <a:xfrm>
            <a:off x="831850" y="4365523"/>
            <a:ext cx="10515600" cy="1724128"/>
          </a:xfrm>
        </p:spPr>
        <p:txBody>
          <a:bodyPr/>
          <a:lstStyle>
            <a:lvl1pPr marL="0" indent="0">
              <a:buNone/>
              <a:defRPr sz="2400">
                <a:solidFill>
                  <a:srgbClr val="0076C0"/>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DF08-2F79-5547-A234-259E8C436A55}"/>
              </a:ext>
            </a:extLst>
          </p:cNvPr>
          <p:cNvSpPr>
            <a:spLocks noGrp="1"/>
          </p:cNvSpPr>
          <p:nvPr>
            <p:ph type="dt" sz="half" idx="10"/>
          </p:nvPr>
        </p:nvSpPr>
        <p:spPr/>
        <p:txBody>
          <a:bodyPr/>
          <a:lstStyle/>
          <a:p>
            <a:fld id="{FCEC3098-9C43-FA43-8C5E-98BCF67DF30D}" type="datetime1">
              <a:rPr lang="en-US" smtClean="0"/>
              <a:t>6/15/2026</a:t>
            </a:fld>
            <a:endParaRPr lang="en-US"/>
          </a:p>
        </p:txBody>
      </p:sp>
      <p:sp>
        <p:nvSpPr>
          <p:cNvPr id="5" name="Footer Placeholder 4">
            <a:extLst>
              <a:ext uri="{FF2B5EF4-FFF2-40B4-BE49-F238E27FC236}">
                <a16:creationId xmlns:a16="http://schemas.microsoft.com/office/drawing/2014/main" id="{42747AF7-5466-8333-C890-211BA1BB44FD}"/>
              </a:ext>
            </a:extLst>
          </p:cNvPr>
          <p:cNvSpPr>
            <a:spLocks noGrp="1"/>
          </p:cNvSpPr>
          <p:nvPr>
            <p:ph type="ftr" sz="quarter" idx="11"/>
          </p:nvPr>
        </p:nvSpPr>
        <p:spPr/>
        <p:txBody>
          <a:bodyPr/>
          <a:lstStyle/>
          <a:p>
            <a:r>
              <a:rPr lang="en-US"/>
              <a:t>Northeast &amp; Mid-Atlantic CMS QIN-QIO (Regions 1 &amp; 2)</a:t>
            </a:r>
          </a:p>
        </p:txBody>
      </p:sp>
      <p:sp>
        <p:nvSpPr>
          <p:cNvPr id="6" name="Slide Number Placeholder 5">
            <a:extLst>
              <a:ext uri="{FF2B5EF4-FFF2-40B4-BE49-F238E27FC236}">
                <a16:creationId xmlns:a16="http://schemas.microsoft.com/office/drawing/2014/main" id="{100EE6D2-51A0-FC39-FE2C-8632D91DFA3E}"/>
              </a:ext>
            </a:extLst>
          </p:cNvPr>
          <p:cNvSpPr>
            <a:spLocks noGrp="1"/>
          </p:cNvSpPr>
          <p:nvPr>
            <p:ph type="sldNum" sz="quarter" idx="12"/>
          </p:nvPr>
        </p:nvSpPr>
        <p:spPr/>
        <p:txBody>
          <a:bodyPr/>
          <a:lstStyle/>
          <a:p>
            <a:fld id="{85116EE9-A166-4A24-AE56-6ED63628246E}" type="slidenum">
              <a:rPr lang="en-US" smtClean="0"/>
              <a:t>‹#›</a:t>
            </a:fld>
            <a:endParaRPr lang="en-US"/>
          </a:p>
        </p:txBody>
      </p:sp>
      <p:pic>
        <p:nvPicPr>
          <p:cNvPr id="7" name="Picture 6" descr="Logo for the Northeast and Mid-Atlantic CMS QIN-QIO (Regions 1 &amp; 2) ">
            <a:extLst>
              <a:ext uri="{FF2B5EF4-FFF2-40B4-BE49-F238E27FC236}">
                <a16:creationId xmlns:a16="http://schemas.microsoft.com/office/drawing/2014/main" id="{7D9A0A25-CA49-543C-3B42-EFD50349851D}"/>
              </a:ext>
              <a:ext uri="{C183D7F6-B498-43B3-948B-1728B52AA6E4}">
                <adec:decorative xmlns:adec="http://schemas.microsoft.com/office/drawing/2017/decorative" val="0"/>
              </a:ext>
            </a:extLst>
          </p:cNvPr>
          <p:cNvPicPr/>
          <p:nvPr userDrawn="1"/>
        </p:nvPicPr>
        <p:blipFill>
          <a:blip r:embed="rId3">
            <a:extLst>
              <a:ext uri="{28A0092B-C50C-407E-A947-70E740481C1C}">
                <a14:useLocalDpi xmlns:a14="http://schemas.microsoft.com/office/drawing/2010/main" val="0"/>
              </a:ext>
            </a:extLst>
          </a:blip>
          <a:srcRect/>
          <a:stretch/>
        </p:blipFill>
        <p:spPr>
          <a:xfrm>
            <a:off x="412372" y="174597"/>
            <a:ext cx="4424804" cy="895251"/>
          </a:xfrm>
          <a:prstGeom prst="rect">
            <a:avLst/>
          </a:prstGeom>
        </p:spPr>
      </p:pic>
    </p:spTree>
    <p:extLst>
      <p:ext uri="{BB962C8B-B14F-4D97-AF65-F5344CB8AC3E}">
        <p14:creationId xmlns:p14="http://schemas.microsoft.com/office/powerpoint/2010/main" val="2235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73E9F-FCAE-6D37-EDA1-170E7B9C7A3F}"/>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DEEE222-CAA3-9337-6EBE-0F56931A3AF5}"/>
              </a:ext>
            </a:extLst>
          </p:cNvPr>
          <p:cNvSpPr>
            <a:spLocks noGrp="1"/>
          </p:cNvSpPr>
          <p:nvPr>
            <p:ph sz="half" idx="1"/>
          </p:nvPr>
        </p:nvSpPr>
        <p:spPr>
          <a:xfrm>
            <a:off x="838200" y="1413164"/>
            <a:ext cx="5181600" cy="47637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F5C1BB4-69CF-10DB-9899-CFC7CAA44131}"/>
              </a:ext>
            </a:extLst>
          </p:cNvPr>
          <p:cNvSpPr>
            <a:spLocks noGrp="1"/>
          </p:cNvSpPr>
          <p:nvPr>
            <p:ph sz="half" idx="2"/>
          </p:nvPr>
        </p:nvSpPr>
        <p:spPr>
          <a:xfrm>
            <a:off x="6172200" y="1413164"/>
            <a:ext cx="5181600" cy="4763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F63EFF-3336-E62C-999D-C70BD1AC3B60}"/>
              </a:ext>
            </a:extLst>
          </p:cNvPr>
          <p:cNvSpPr>
            <a:spLocks noGrp="1"/>
          </p:cNvSpPr>
          <p:nvPr>
            <p:ph type="dt" sz="half" idx="10"/>
          </p:nvPr>
        </p:nvSpPr>
        <p:spPr/>
        <p:txBody>
          <a:bodyPr/>
          <a:lstStyle/>
          <a:p>
            <a:fld id="{82275529-65BB-4941-8105-C121F0B077CC}" type="datetime1">
              <a:rPr lang="en-US" smtClean="0"/>
              <a:t>6/15/2026</a:t>
            </a:fld>
            <a:endParaRPr lang="en-US"/>
          </a:p>
        </p:txBody>
      </p:sp>
      <p:sp>
        <p:nvSpPr>
          <p:cNvPr id="6" name="Footer Placeholder 5">
            <a:extLst>
              <a:ext uri="{FF2B5EF4-FFF2-40B4-BE49-F238E27FC236}">
                <a16:creationId xmlns:a16="http://schemas.microsoft.com/office/drawing/2014/main" id="{CB1B2E6A-67EA-7848-FE03-79078D30D74B}"/>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D64CF690-D5BC-003D-AFB5-F8B437A085F8}"/>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928619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B91D6-4B2B-BC3D-BB28-7B9F89D2F1F7}"/>
              </a:ext>
            </a:extLst>
          </p:cNvPr>
          <p:cNvSpPr>
            <a:spLocks noGrp="1"/>
          </p:cNvSpPr>
          <p:nvPr>
            <p:ph type="title"/>
          </p:nvPr>
        </p:nvSpPr>
        <p:spPr>
          <a:xfrm>
            <a:off x="839788" y="766360"/>
            <a:ext cx="10515600" cy="823911"/>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D601C1F-AA30-4167-A56B-DD1C6916E91E}"/>
              </a:ext>
            </a:extLst>
          </p:cNvPr>
          <p:cNvSpPr>
            <a:spLocks noGrp="1"/>
          </p:cNvSpPr>
          <p:nvPr>
            <p:ph type="body" idx="1"/>
          </p:nvPr>
        </p:nvSpPr>
        <p:spPr>
          <a:xfrm>
            <a:off x="839788" y="1876558"/>
            <a:ext cx="5157787" cy="557525"/>
          </a:xfrm>
        </p:spPr>
        <p:txBody>
          <a:bodyPr anchor="b"/>
          <a:lstStyle>
            <a:lvl1pPr marL="0" indent="0">
              <a:buNone/>
              <a:defRPr sz="2400" b="1">
                <a:solidFill>
                  <a:srgbClr val="0076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C03527-40FE-91A7-CDE4-646853A9E029}"/>
              </a:ext>
            </a:extLst>
          </p:cNvPr>
          <p:cNvSpPr>
            <a:spLocks noGrp="1"/>
          </p:cNvSpPr>
          <p:nvPr>
            <p:ph sz="half" idx="2"/>
          </p:nvPr>
        </p:nvSpPr>
        <p:spPr>
          <a:xfrm>
            <a:off x="839788" y="2536723"/>
            <a:ext cx="5157787" cy="35909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413B85A-40D5-9143-8259-E0DF50C0E09C}"/>
              </a:ext>
            </a:extLst>
          </p:cNvPr>
          <p:cNvSpPr>
            <a:spLocks noGrp="1"/>
          </p:cNvSpPr>
          <p:nvPr>
            <p:ph type="body" sz="quarter" idx="3"/>
          </p:nvPr>
        </p:nvSpPr>
        <p:spPr>
          <a:xfrm>
            <a:off x="6172200" y="1876558"/>
            <a:ext cx="5183188" cy="557525"/>
          </a:xfrm>
        </p:spPr>
        <p:txBody>
          <a:bodyPr anchor="b"/>
          <a:lstStyle>
            <a:lvl1pPr marL="0" indent="0">
              <a:buNone/>
              <a:defRPr sz="2400" b="1">
                <a:solidFill>
                  <a:srgbClr val="0076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83A1C5-F596-EFE1-8D93-959C5C0B3082}"/>
              </a:ext>
            </a:extLst>
          </p:cNvPr>
          <p:cNvSpPr>
            <a:spLocks noGrp="1"/>
          </p:cNvSpPr>
          <p:nvPr>
            <p:ph sz="quarter" idx="4"/>
          </p:nvPr>
        </p:nvSpPr>
        <p:spPr>
          <a:xfrm>
            <a:off x="6172200" y="2536723"/>
            <a:ext cx="5183188" cy="35909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8C0FF8-3043-B784-EC22-651059ED6F85}"/>
              </a:ext>
            </a:extLst>
          </p:cNvPr>
          <p:cNvSpPr>
            <a:spLocks noGrp="1"/>
          </p:cNvSpPr>
          <p:nvPr>
            <p:ph type="dt" sz="half" idx="10"/>
          </p:nvPr>
        </p:nvSpPr>
        <p:spPr/>
        <p:txBody>
          <a:bodyPr/>
          <a:lstStyle/>
          <a:p>
            <a:fld id="{6C5ABDAE-4FCC-004C-BBF1-717A90119BEB}" type="datetime1">
              <a:rPr lang="en-US" smtClean="0"/>
              <a:t>6/15/2026</a:t>
            </a:fld>
            <a:endParaRPr lang="en-US"/>
          </a:p>
        </p:txBody>
      </p:sp>
      <p:sp>
        <p:nvSpPr>
          <p:cNvPr id="8" name="Footer Placeholder 7">
            <a:extLst>
              <a:ext uri="{FF2B5EF4-FFF2-40B4-BE49-F238E27FC236}">
                <a16:creationId xmlns:a16="http://schemas.microsoft.com/office/drawing/2014/main" id="{84F21B53-AED0-8F7F-087D-68A7FC3C04C0}"/>
              </a:ext>
            </a:extLst>
          </p:cNvPr>
          <p:cNvSpPr>
            <a:spLocks noGrp="1"/>
          </p:cNvSpPr>
          <p:nvPr>
            <p:ph type="ftr" sz="quarter" idx="11"/>
          </p:nvPr>
        </p:nvSpPr>
        <p:spPr/>
        <p:txBody>
          <a:bodyPr/>
          <a:lstStyle/>
          <a:p>
            <a:r>
              <a:rPr lang="en-US"/>
              <a:t>Northeast &amp; Mid-Atlantic CMS QIN-QIO (Regions 1 &amp; 2)</a:t>
            </a:r>
          </a:p>
        </p:txBody>
      </p:sp>
      <p:sp>
        <p:nvSpPr>
          <p:cNvPr id="9" name="Slide Number Placeholder 8">
            <a:extLst>
              <a:ext uri="{FF2B5EF4-FFF2-40B4-BE49-F238E27FC236}">
                <a16:creationId xmlns:a16="http://schemas.microsoft.com/office/drawing/2014/main" id="{72C7652F-328A-5686-D283-0E1983CC7316}"/>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4003565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9ECF5-8D82-96D7-7D69-B650F08B35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B1A098-927C-0609-F89B-8977A8DCDDA2}"/>
              </a:ext>
            </a:extLst>
          </p:cNvPr>
          <p:cNvSpPr>
            <a:spLocks noGrp="1"/>
          </p:cNvSpPr>
          <p:nvPr>
            <p:ph type="dt" sz="half" idx="10"/>
          </p:nvPr>
        </p:nvSpPr>
        <p:spPr/>
        <p:txBody>
          <a:bodyPr/>
          <a:lstStyle/>
          <a:p>
            <a:fld id="{C65BCB89-A561-624D-9D7C-ECFA9B23FB36}" type="datetime1">
              <a:rPr lang="en-US" smtClean="0"/>
              <a:t>6/15/2026</a:t>
            </a:fld>
            <a:endParaRPr lang="en-US"/>
          </a:p>
        </p:txBody>
      </p:sp>
      <p:sp>
        <p:nvSpPr>
          <p:cNvPr id="4" name="Footer Placeholder 3">
            <a:extLst>
              <a:ext uri="{FF2B5EF4-FFF2-40B4-BE49-F238E27FC236}">
                <a16:creationId xmlns:a16="http://schemas.microsoft.com/office/drawing/2014/main" id="{0C6A20C6-88AA-4F87-EBA3-7949049217B2}"/>
              </a:ext>
            </a:extLst>
          </p:cNvPr>
          <p:cNvSpPr>
            <a:spLocks noGrp="1"/>
          </p:cNvSpPr>
          <p:nvPr>
            <p:ph type="ftr" sz="quarter" idx="11"/>
          </p:nvPr>
        </p:nvSpPr>
        <p:spPr/>
        <p:txBody>
          <a:bodyPr/>
          <a:lstStyle/>
          <a:p>
            <a:r>
              <a:rPr lang="en-US"/>
              <a:t>Northeast &amp; Mid-Atlantic CMS QIN-QIO (Regions 1 &amp; 2)</a:t>
            </a:r>
          </a:p>
        </p:txBody>
      </p:sp>
      <p:sp>
        <p:nvSpPr>
          <p:cNvPr id="5" name="Slide Number Placeholder 4">
            <a:extLst>
              <a:ext uri="{FF2B5EF4-FFF2-40B4-BE49-F238E27FC236}">
                <a16:creationId xmlns:a16="http://schemas.microsoft.com/office/drawing/2014/main" id="{3DAE2127-ED5F-0486-0AF7-A14E48B16249}"/>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1586185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8DD596-A63C-DE41-F35B-08A7D1D1260C}"/>
              </a:ext>
            </a:extLst>
          </p:cNvPr>
          <p:cNvSpPr>
            <a:spLocks noGrp="1"/>
          </p:cNvSpPr>
          <p:nvPr>
            <p:ph type="dt" sz="half" idx="10"/>
          </p:nvPr>
        </p:nvSpPr>
        <p:spPr/>
        <p:txBody>
          <a:bodyPr/>
          <a:lstStyle/>
          <a:p>
            <a:fld id="{1893E7DA-556B-3545-86F3-A6F683C0CC71}" type="datetime1">
              <a:rPr lang="en-US" smtClean="0"/>
              <a:t>6/15/2026</a:t>
            </a:fld>
            <a:endParaRPr lang="en-US"/>
          </a:p>
        </p:txBody>
      </p:sp>
      <p:sp>
        <p:nvSpPr>
          <p:cNvPr id="3" name="Footer Placeholder 2">
            <a:extLst>
              <a:ext uri="{FF2B5EF4-FFF2-40B4-BE49-F238E27FC236}">
                <a16:creationId xmlns:a16="http://schemas.microsoft.com/office/drawing/2014/main" id="{9AD54BE7-B593-C9CA-5774-BD0FF651CD5F}"/>
              </a:ext>
            </a:extLst>
          </p:cNvPr>
          <p:cNvSpPr>
            <a:spLocks noGrp="1"/>
          </p:cNvSpPr>
          <p:nvPr>
            <p:ph type="ftr" sz="quarter" idx="11"/>
          </p:nvPr>
        </p:nvSpPr>
        <p:spPr/>
        <p:txBody>
          <a:bodyPr/>
          <a:lstStyle/>
          <a:p>
            <a:r>
              <a:rPr lang="en-US"/>
              <a:t>Northeast &amp; Mid-Atlantic CMS QIN-QIO (Regions 1 &amp; 2)</a:t>
            </a:r>
          </a:p>
        </p:txBody>
      </p:sp>
      <p:sp>
        <p:nvSpPr>
          <p:cNvPr id="4" name="Slide Number Placeholder 3">
            <a:extLst>
              <a:ext uri="{FF2B5EF4-FFF2-40B4-BE49-F238E27FC236}">
                <a16:creationId xmlns:a16="http://schemas.microsoft.com/office/drawing/2014/main" id="{8641D770-42F6-A6CA-5CAD-D6FA1DF1F065}"/>
              </a:ext>
            </a:extLst>
          </p:cNvPr>
          <p:cNvSpPr>
            <a:spLocks noGrp="1"/>
          </p:cNvSpPr>
          <p:nvPr>
            <p:ph type="sldNum" sz="quarter" idx="12"/>
          </p:nvPr>
        </p:nvSpPr>
        <p:spPr/>
        <p:txBody>
          <a:bodyPr/>
          <a:lstStyle/>
          <a:p>
            <a:fld id="{85116EE9-A166-4A24-AE56-6ED63628246E}" type="slidenum">
              <a:rPr lang="en-US" smtClean="0"/>
              <a:t>‹#›</a:t>
            </a:fld>
            <a:endParaRPr lang="en-US"/>
          </a:p>
        </p:txBody>
      </p:sp>
    </p:spTree>
    <p:extLst>
      <p:ext uri="{BB962C8B-B14F-4D97-AF65-F5344CB8AC3E}">
        <p14:creationId xmlns:p14="http://schemas.microsoft.com/office/powerpoint/2010/main" val="3095313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Contact U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39D179-DAEE-0773-2B0B-7F2305CEC18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76"/>
            <a:ext cx="12192000" cy="6865150"/>
          </a:xfrm>
          <a:prstGeom prst="rect">
            <a:avLst/>
          </a:prstGeom>
        </p:spPr>
      </p:pic>
    </p:spTree>
    <p:extLst>
      <p:ext uri="{BB962C8B-B14F-4D97-AF65-F5344CB8AC3E}">
        <p14:creationId xmlns:p14="http://schemas.microsoft.com/office/powerpoint/2010/main" val="1631531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022BA-CAB7-430C-962D-FCDA41C5E70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2192000" cy="6858000"/>
          </a:xfrm>
          <a:prstGeom prst="rect">
            <a:avLst/>
          </a:prstGeom>
          <a:gradFill>
            <a:gsLst>
              <a:gs pos="66000">
                <a:schemeClr val="bg1"/>
              </a:gs>
              <a:gs pos="80000">
                <a:srgbClr val="FFFFF7"/>
              </a:gs>
              <a:gs pos="99000">
                <a:srgbClr val="ECEAEC"/>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endParaRPr>
          </a:p>
        </p:txBody>
      </p:sp>
      <p:pic>
        <p:nvPicPr>
          <p:cNvPr id="9" name="Picture 8">
            <a:extLst>
              <a:ext uri="{FF2B5EF4-FFF2-40B4-BE49-F238E27FC236}">
                <a16:creationId xmlns:a16="http://schemas.microsoft.com/office/drawing/2014/main" id="{320C8F9D-00DD-69C7-2AE0-2E6428ED71C5}"/>
              </a:ext>
              <a:ext uri="{C183D7F6-B498-43B3-948B-1728B52AA6E4}">
                <adec:decorative xmlns:adec="http://schemas.microsoft.com/office/drawing/2017/decorative" val="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348" y="0"/>
            <a:ext cx="11360148" cy="6396745"/>
          </a:xfrm>
          <a:prstGeom prst="rect">
            <a:avLst/>
          </a:prstGeom>
        </p:spPr>
      </p:pic>
      <p:sp>
        <p:nvSpPr>
          <p:cNvPr id="2" name="Title Placeholder 1">
            <a:extLst>
              <a:ext uri="{FF2B5EF4-FFF2-40B4-BE49-F238E27FC236}">
                <a16:creationId xmlns:a16="http://schemas.microsoft.com/office/drawing/2014/main" id="{65B8B4BF-D34D-8103-365D-4A13B675FFFB}"/>
              </a:ext>
            </a:extLst>
          </p:cNvPr>
          <p:cNvSpPr>
            <a:spLocks noGrp="1"/>
          </p:cNvSpPr>
          <p:nvPr>
            <p:ph type="title"/>
          </p:nvPr>
        </p:nvSpPr>
        <p:spPr>
          <a:xfrm>
            <a:off x="838199" y="787911"/>
            <a:ext cx="7902039" cy="70365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38DEC3F-B7C2-F4A9-6325-E8C2E63DB6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4C25C2-3CE6-7892-ED76-6495830BA28B}"/>
              </a:ext>
            </a:extLst>
          </p:cNvPr>
          <p:cNvSpPr>
            <a:spLocks noGrp="1"/>
          </p:cNvSpPr>
          <p:nvPr>
            <p:ph type="dt" sz="half" idx="2"/>
          </p:nvPr>
        </p:nvSpPr>
        <p:spPr>
          <a:xfrm>
            <a:off x="838200" y="6356350"/>
            <a:ext cx="1690511" cy="365125"/>
          </a:xfrm>
          <a:prstGeom prst="rect">
            <a:avLst/>
          </a:prstGeom>
        </p:spPr>
        <p:txBody>
          <a:bodyPr vert="horz" lIns="91440" tIns="45720" rIns="91440" bIns="45720" rtlCol="0" anchor="ctr"/>
          <a:lstStyle>
            <a:lvl1pPr algn="l">
              <a:defRPr sz="1200">
                <a:solidFill>
                  <a:schemeClr val="tx2"/>
                </a:solidFill>
              </a:defRPr>
            </a:lvl1pPr>
          </a:lstStyle>
          <a:p>
            <a:fld id="{E4821C33-06C6-5844-BD1F-4F3D3D5A0DD0}" type="datetime1">
              <a:rPr lang="en-US" smtClean="0"/>
              <a:t>6/15/2026</a:t>
            </a:fld>
            <a:endParaRPr lang="en-US" dirty="0"/>
          </a:p>
        </p:txBody>
      </p:sp>
      <p:sp>
        <p:nvSpPr>
          <p:cNvPr id="5" name="Footer Placeholder 4">
            <a:extLst>
              <a:ext uri="{FF2B5EF4-FFF2-40B4-BE49-F238E27FC236}">
                <a16:creationId xmlns:a16="http://schemas.microsoft.com/office/drawing/2014/main" id="{527D2D40-1EB4-396E-CA7C-A15C2E517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defRPr>
            </a:lvl1pPr>
          </a:lstStyle>
          <a:p>
            <a:r>
              <a:rPr lang="en-US" dirty="0"/>
              <a:t>Northeast &amp; Mid-Atlantic CMS QIN-QIO (Regions 1 &amp; 2)</a:t>
            </a:r>
          </a:p>
        </p:txBody>
      </p:sp>
      <p:sp>
        <p:nvSpPr>
          <p:cNvPr id="6" name="Slide Number Placeholder 5">
            <a:extLst>
              <a:ext uri="{FF2B5EF4-FFF2-40B4-BE49-F238E27FC236}">
                <a16:creationId xmlns:a16="http://schemas.microsoft.com/office/drawing/2014/main" id="{D8FA216A-B037-7C73-3D89-F476EC57586B}"/>
              </a:ext>
            </a:extLst>
          </p:cNvPr>
          <p:cNvSpPr>
            <a:spLocks noGrp="1"/>
          </p:cNvSpPr>
          <p:nvPr>
            <p:ph type="sldNum" sz="quarter" idx="4"/>
          </p:nvPr>
        </p:nvSpPr>
        <p:spPr>
          <a:xfrm>
            <a:off x="9073444"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85116EE9-A166-4A24-AE56-6ED63628246E}" type="slidenum">
              <a:rPr lang="en-US" smtClean="0"/>
              <a:pPr/>
              <a:t>‹#›</a:t>
            </a:fld>
            <a:endParaRPr lang="en-US" dirty="0"/>
          </a:p>
        </p:txBody>
      </p:sp>
      <p:pic>
        <p:nvPicPr>
          <p:cNvPr id="10" name="Picture 9" descr="Logo for the Northeast and Mid-Atlantic CMS QIN-QIO (Regions 1 &amp; 2) ">
            <a:extLst>
              <a:ext uri="{FF2B5EF4-FFF2-40B4-BE49-F238E27FC236}">
                <a16:creationId xmlns:a16="http://schemas.microsoft.com/office/drawing/2014/main" id="{F44C28C4-954D-4263-C116-38FC2A8D3898}"/>
              </a:ext>
              <a:ext uri="{C183D7F6-B498-43B3-948B-1728B52AA6E4}">
                <adec:decorative xmlns:adec="http://schemas.microsoft.com/office/drawing/2017/decorative" val="0"/>
              </a:ext>
            </a:extLst>
          </p:cNvPr>
          <p:cNvPicPr/>
          <p:nvPr userDrawn="1"/>
        </p:nvPicPr>
        <p:blipFill>
          <a:blip r:embed="rId16">
            <a:extLst>
              <a:ext uri="{28A0092B-C50C-407E-A947-70E740481C1C}">
                <a14:useLocalDpi xmlns:a14="http://schemas.microsoft.com/office/drawing/2010/main" val="0"/>
              </a:ext>
            </a:extLst>
          </a:blip>
          <a:srcRect/>
          <a:stretch/>
        </p:blipFill>
        <p:spPr>
          <a:xfrm>
            <a:off x="9756648" y="145668"/>
            <a:ext cx="1984207" cy="1119719"/>
          </a:xfrm>
          <a:prstGeom prst="rect">
            <a:avLst/>
          </a:prstGeom>
        </p:spPr>
      </p:pic>
    </p:spTree>
    <p:extLst>
      <p:ext uri="{BB962C8B-B14F-4D97-AF65-F5344CB8AC3E}">
        <p14:creationId xmlns:p14="http://schemas.microsoft.com/office/powerpoint/2010/main" val="730613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1" r:id="rId4"/>
    <p:sldLayoutId id="2147483652" r:id="rId5"/>
    <p:sldLayoutId id="2147483653" r:id="rId6"/>
    <p:sldLayoutId id="2147483654" r:id="rId7"/>
    <p:sldLayoutId id="2147483655" r:id="rId8"/>
    <p:sldLayoutId id="2147483664" r:id="rId9"/>
    <p:sldLayoutId id="2147483656" r:id="rId10"/>
    <p:sldLayoutId id="2147483657" r:id="rId11"/>
    <p:sldLayoutId id="2147483659" r:id="rId12"/>
    <p:sldLayoutId id="2147483658" r:id="rId13"/>
  </p:sldLayoutIdLst>
  <p:hf hdr="0"/>
  <p:txStyles>
    <p:titleStyle>
      <a:lvl1pPr algn="l" defTabSz="914400" rtl="0" eaLnBrk="1" latinLnBrk="0" hangingPunct="1">
        <a:lnSpc>
          <a:spcPct val="90000"/>
        </a:lnSpc>
        <a:spcBef>
          <a:spcPct val="0"/>
        </a:spcBef>
        <a:buNone/>
        <a:defRPr sz="4400" b="1" kern="1200">
          <a:solidFill>
            <a:srgbClr val="00539B"/>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80A1B6"/>
        </a:buClr>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Clr>
          <a:srgbClr val="80A1B6"/>
        </a:buClr>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Clr>
          <a:srgbClr val="80A1B6"/>
        </a:buClr>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Clr>
          <a:srgbClr val="80A1B6"/>
        </a:buClr>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Clr>
          <a:srgbClr val="80A1B6"/>
        </a:buClr>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jpicanzo@ipro.org" TargetMode="External"/><Relationship Id="rId2" Type="http://schemas.openxmlformats.org/officeDocument/2006/relationships/hyperlink" Target="mailto:sdurkee@iro.org" TargetMode="Externa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hyperlink" Target="https://qi.ipro.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3568" y="2477728"/>
            <a:ext cx="10818472" cy="1324228"/>
          </a:xfrm>
        </p:spPr>
        <p:txBody>
          <a:bodyPr>
            <a:normAutofit fontScale="90000"/>
          </a:bodyPr>
          <a:lstStyle/>
          <a:p>
            <a:r>
              <a:rPr dirty="0"/>
              <a:t> </a:t>
            </a:r>
            <a:r>
              <a:rPr lang="en-US" dirty="0"/>
              <a:t>Utilities Interruption </a:t>
            </a:r>
            <a:r>
              <a:rPr dirty="0"/>
              <a:t>Tabletop Exercise</a:t>
            </a:r>
          </a:p>
        </p:txBody>
      </p:sp>
      <p:sp>
        <p:nvSpPr>
          <p:cNvPr id="3" name="Subtitle 2"/>
          <p:cNvSpPr>
            <a:spLocks noGrp="1"/>
          </p:cNvSpPr>
          <p:nvPr>
            <p:ph type="subTitle" idx="1"/>
          </p:nvPr>
        </p:nvSpPr>
        <p:spPr>
          <a:xfrm>
            <a:off x="686764" y="3949443"/>
            <a:ext cx="10818471" cy="607069"/>
          </a:xfrm>
        </p:spPr>
        <p:txBody>
          <a:bodyPr/>
          <a:lstStyle/>
          <a:p>
            <a:r>
              <a:rPr dirty="0"/>
              <a:t>Facility-Focused Healthcare Exercise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fontScale="90000"/>
          </a:bodyPr>
          <a:lstStyle/>
          <a:p>
            <a:r>
              <a:rPr dirty="0"/>
              <a:t>Module 1: </a:t>
            </a:r>
            <a:r>
              <a:rPr lang="en-US" dirty="0"/>
              <a:t>Initial Utility Disruption </a:t>
            </a:r>
            <a:endParaRPr dirty="0"/>
          </a:p>
        </p:txBody>
      </p:sp>
      <p:sp>
        <p:nvSpPr>
          <p:cNvPr id="3" name="Content Placeholder 2"/>
          <p:cNvSpPr>
            <a:spLocks noGrp="1"/>
          </p:cNvSpPr>
          <p:nvPr>
            <p:ph idx="1"/>
          </p:nvPr>
        </p:nvSpPr>
        <p:spPr>
          <a:xfrm>
            <a:off x="838200" y="1825625"/>
            <a:ext cx="10515600" cy="4351338"/>
          </a:xfrm>
        </p:spPr>
        <p:txBody>
          <a:bodyPr>
            <a:normAutofit/>
          </a:bodyPr>
          <a:lstStyle/>
          <a:p>
            <a:r>
              <a:rPr lang="en-US" dirty="0"/>
              <a:t>Commercial power begins fluctuating unexpectedly.</a:t>
            </a:r>
          </a:p>
          <a:p>
            <a:r>
              <a:rPr lang="en-US" dirty="0"/>
              <a:t>Systems reset intermittently, and clinical departments report equipment and information technology (IT) concerns.</a:t>
            </a:r>
          </a:p>
          <a:p>
            <a:r>
              <a:rPr lang="en-US" dirty="0"/>
              <a:t>Engineering is assessing generator readiness.</a:t>
            </a:r>
            <a:endParaRPr dirty="0"/>
          </a:p>
        </p:txBody>
      </p:sp>
      <p:sp>
        <p:nvSpPr>
          <p:cNvPr id="8" name="Date Placeholder 3">
            <a:extLst>
              <a:ext uri="{FF2B5EF4-FFF2-40B4-BE49-F238E27FC236}">
                <a16:creationId xmlns:a16="http://schemas.microsoft.com/office/drawing/2014/main" id="{A46BFABC-ADD0-97D0-5C04-B3223FB3D83F}"/>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9E78248D-5F71-476D-7810-E95121B68443}"/>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31AF8F59-B1BA-3FC7-5847-F404C151D9AC}"/>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10</a:t>
            </a:fld>
            <a:endParaRPr lang="en-US" dirty="0">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lang="en-US" dirty="0"/>
              <a:t>Discussion Set #1</a:t>
            </a:r>
            <a:endParaRPr dirty="0"/>
          </a:p>
        </p:txBody>
      </p:sp>
      <p:sp>
        <p:nvSpPr>
          <p:cNvPr id="3" name="Content Placeholder 2"/>
          <p:cNvSpPr>
            <a:spLocks noGrp="1"/>
          </p:cNvSpPr>
          <p:nvPr>
            <p:ph idx="1"/>
          </p:nvPr>
        </p:nvSpPr>
        <p:spPr>
          <a:xfrm>
            <a:off x="838200" y="2287444"/>
            <a:ext cx="10515600" cy="4351338"/>
          </a:xfrm>
        </p:spPr>
        <p:txBody>
          <a:bodyPr>
            <a:normAutofit/>
          </a:bodyPr>
          <a:lstStyle/>
          <a:p>
            <a:r>
              <a:rPr lang="en-US" dirty="0"/>
              <a:t>What immediate actions should leadership take to stabilize operations and establish situational awareness?</a:t>
            </a:r>
          </a:p>
          <a:p>
            <a:r>
              <a:rPr lang="en-US" dirty="0"/>
              <a:t>What critical systems need immediate assessment?</a:t>
            </a:r>
          </a:p>
          <a:p>
            <a:r>
              <a:rPr lang="en-US" dirty="0"/>
              <a:t>Is incident command activation appropriate why or why not?</a:t>
            </a:r>
          </a:p>
        </p:txBody>
      </p:sp>
      <p:sp>
        <p:nvSpPr>
          <p:cNvPr id="8" name="Date Placeholder 3">
            <a:extLst>
              <a:ext uri="{FF2B5EF4-FFF2-40B4-BE49-F238E27FC236}">
                <a16:creationId xmlns:a16="http://schemas.microsoft.com/office/drawing/2014/main" id="{554643DF-24B8-EB86-7049-9E0E69705471}"/>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E0B57FD9-B810-B4CD-0FF6-E35B719D153A}"/>
              </a:ext>
            </a:extLst>
          </p:cNvPr>
          <p:cNvSpPr>
            <a:spLocks noGrp="1"/>
          </p:cNvSpPr>
          <p:nvPr>
            <p:ph type="ftr" sz="quarter" idx="11"/>
          </p:nvPr>
        </p:nvSpPr>
        <p:spPr>
          <a:xfrm>
            <a:off x="4038600" y="6356350"/>
            <a:ext cx="4114800" cy="365125"/>
          </a:xfrm>
        </p:spPr>
        <p:txBody>
          <a:bodyPr/>
          <a:lstStyle/>
          <a:p>
            <a:pPr>
              <a:spcAft>
                <a:spcPts val="600"/>
              </a:spcAft>
            </a:pPr>
            <a:r>
              <a:rPr lang="en-US">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94074119-6A6B-14CC-6925-32575B9CB0C6}"/>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11</a:t>
            </a:fld>
            <a:endParaRPr lang="en-US">
              <a:solidFill>
                <a:schemeClr val="tx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Scenario Update</a:t>
            </a:r>
            <a:r>
              <a:rPr lang="en-US" dirty="0"/>
              <a:t> (T+6 Hours)</a:t>
            </a:r>
            <a:endParaRPr dirty="0"/>
          </a:p>
        </p:txBody>
      </p:sp>
      <p:sp>
        <p:nvSpPr>
          <p:cNvPr id="3" name="Content Placeholder 2"/>
          <p:cNvSpPr>
            <a:spLocks noGrp="1"/>
          </p:cNvSpPr>
          <p:nvPr>
            <p:ph idx="1"/>
          </p:nvPr>
        </p:nvSpPr>
        <p:spPr/>
        <p:txBody>
          <a:bodyPr/>
          <a:lstStyle/>
          <a:p>
            <a:pPr marL="0" indent="0">
              <a:buNone/>
            </a:pPr>
            <a:r>
              <a:rPr lang="en-US" dirty="0"/>
              <a:t>Commercial power fails. Emergency generators activate, but fuel sustainability may be limited. Water pressure drops, HVAC performance becomes unstable, and vendor response timelines are uncertain. </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653CA-4989-CC64-65B5-F645E8D3B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2504F-9A74-2DD4-3B04-AC784DB2E4A6}"/>
              </a:ext>
            </a:extLst>
          </p:cNvPr>
          <p:cNvSpPr>
            <a:spLocks noGrp="1"/>
          </p:cNvSpPr>
          <p:nvPr>
            <p:ph type="title"/>
          </p:nvPr>
        </p:nvSpPr>
        <p:spPr>
          <a:xfrm>
            <a:off x="838199" y="787911"/>
            <a:ext cx="7902039" cy="703654"/>
          </a:xfrm>
        </p:spPr>
        <p:txBody>
          <a:bodyPr anchor="ctr">
            <a:normAutofit/>
          </a:bodyPr>
          <a:lstStyle/>
          <a:p>
            <a:r>
              <a:rPr lang="en-US" dirty="0"/>
              <a:t>Discussion Set #2</a:t>
            </a:r>
            <a:endParaRPr dirty="0"/>
          </a:p>
        </p:txBody>
      </p:sp>
      <p:sp>
        <p:nvSpPr>
          <p:cNvPr id="3" name="Content Placeholder 2">
            <a:extLst>
              <a:ext uri="{FF2B5EF4-FFF2-40B4-BE49-F238E27FC236}">
                <a16:creationId xmlns:a16="http://schemas.microsoft.com/office/drawing/2014/main" id="{E2F50205-E502-7BAA-CBA0-19600FB9A9C1}"/>
              </a:ext>
            </a:extLst>
          </p:cNvPr>
          <p:cNvSpPr>
            <a:spLocks noGrp="1"/>
          </p:cNvSpPr>
          <p:nvPr>
            <p:ph idx="1"/>
          </p:nvPr>
        </p:nvSpPr>
        <p:spPr>
          <a:xfrm>
            <a:off x="838200" y="2370137"/>
            <a:ext cx="10515600" cy="4351338"/>
          </a:xfrm>
        </p:spPr>
        <p:txBody>
          <a:bodyPr>
            <a:normAutofit/>
          </a:bodyPr>
          <a:lstStyle/>
          <a:p>
            <a:r>
              <a:rPr lang="en-US" sz="2800" dirty="0">
                <a:solidFill>
                  <a:schemeClr val="tx1">
                    <a:lumMod val="85000"/>
                    <a:lumOff val="15000"/>
                  </a:schemeClr>
                </a:solidFill>
              </a:rPr>
              <a:t>What systems </a:t>
            </a:r>
            <a:r>
              <a:rPr lang="en-US" dirty="0"/>
              <a:t>or care functions require immediate protection?</a:t>
            </a:r>
          </a:p>
          <a:p>
            <a:pPr lvl="1"/>
            <a:r>
              <a:rPr lang="en-US" dirty="0"/>
              <a:t>Generator/fuel </a:t>
            </a:r>
          </a:p>
          <a:p>
            <a:pPr lvl="1"/>
            <a:r>
              <a:rPr lang="en-US" dirty="0"/>
              <a:t>HVAC</a:t>
            </a:r>
          </a:p>
          <a:p>
            <a:pPr lvl="1"/>
            <a:r>
              <a:rPr lang="en-US" dirty="0"/>
              <a:t>Vulnerable patient/resident populations</a:t>
            </a:r>
          </a:p>
          <a:p>
            <a:pPr lvl="1"/>
            <a:r>
              <a:rPr lang="en-US" dirty="0"/>
              <a:t>Vendor escalation/support delays</a:t>
            </a:r>
          </a:p>
          <a:p>
            <a:r>
              <a:rPr lang="en-US" sz="2800" dirty="0">
                <a:solidFill>
                  <a:schemeClr val="tx1">
                    <a:lumMod val="85000"/>
                    <a:lumOff val="15000"/>
                  </a:schemeClr>
                </a:solidFill>
              </a:rPr>
              <a:t>How long can safe operations continue?</a:t>
            </a:r>
          </a:p>
          <a:p>
            <a:r>
              <a:rPr lang="en-US" dirty="0"/>
              <a:t>What communication should occur now?</a:t>
            </a:r>
            <a:endParaRPr lang="en-US" sz="2800" dirty="0">
              <a:solidFill>
                <a:schemeClr val="tx1">
                  <a:lumMod val="85000"/>
                  <a:lumOff val="15000"/>
                </a:schemeClr>
              </a:solidFill>
            </a:endParaRPr>
          </a:p>
        </p:txBody>
      </p:sp>
      <p:sp>
        <p:nvSpPr>
          <p:cNvPr id="8" name="Date Placeholder 3">
            <a:extLst>
              <a:ext uri="{FF2B5EF4-FFF2-40B4-BE49-F238E27FC236}">
                <a16:creationId xmlns:a16="http://schemas.microsoft.com/office/drawing/2014/main" id="{22258F26-E929-3899-33C2-9F135A7C0BE0}"/>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a:solidFill>
                <a:schemeClr val="tx2"/>
              </a:solidFill>
            </a:endParaRPr>
          </a:p>
        </p:txBody>
      </p:sp>
      <p:sp>
        <p:nvSpPr>
          <p:cNvPr id="10" name="Footer Placeholder 4">
            <a:extLst>
              <a:ext uri="{FF2B5EF4-FFF2-40B4-BE49-F238E27FC236}">
                <a16:creationId xmlns:a16="http://schemas.microsoft.com/office/drawing/2014/main" id="{2692819A-B5DF-6975-325F-13F3B86D01A0}"/>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A5AB775B-AB53-F361-4B47-2C2B6FB385CD}"/>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13</a:t>
            </a:fld>
            <a:endParaRPr lang="en-US" dirty="0">
              <a:solidFill>
                <a:schemeClr val="tx2"/>
              </a:solidFill>
            </a:endParaRPr>
          </a:p>
        </p:txBody>
      </p:sp>
    </p:spTree>
    <p:extLst>
      <p:ext uri="{BB962C8B-B14F-4D97-AF65-F5344CB8AC3E}">
        <p14:creationId xmlns:p14="http://schemas.microsoft.com/office/powerpoint/2010/main" val="3074774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72D46-46DB-34F3-1925-929BA2B8EEFE}"/>
            </a:ext>
          </a:extLst>
        </p:cNvPr>
        <p:cNvGrpSpPr/>
        <p:nvPr/>
      </p:nvGrpSpPr>
      <p:grpSpPr>
        <a:xfrm>
          <a:off x="0" y="0"/>
          <a:ext cx="0" cy="0"/>
          <a:chOff x="0" y="0"/>
          <a:chExt cx="0" cy="0"/>
        </a:xfrm>
      </p:grpSpPr>
      <p:pic>
        <p:nvPicPr>
          <p:cNvPr id="10" name="Picture 9" descr="map of the Northeast and Mid-Atlantic CMS QIN-QIO showing member states and territories">
            <a:extLst>
              <a:ext uri="{FF2B5EF4-FFF2-40B4-BE49-F238E27FC236}">
                <a16:creationId xmlns:a16="http://schemas.microsoft.com/office/drawing/2014/main" id="{971648CA-78B8-6798-55D1-561B998F4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698" y="1421713"/>
            <a:ext cx="5484628" cy="4546468"/>
          </a:xfrm>
          <a:prstGeom prst="rect">
            <a:avLst/>
          </a:prstGeom>
        </p:spPr>
      </p:pic>
      <p:sp>
        <p:nvSpPr>
          <p:cNvPr id="2" name="Title 1">
            <a:extLst>
              <a:ext uri="{FF2B5EF4-FFF2-40B4-BE49-F238E27FC236}">
                <a16:creationId xmlns:a16="http://schemas.microsoft.com/office/drawing/2014/main" id="{64D2A1D1-ED75-07AE-0B8E-87EB8CD68223}"/>
              </a:ext>
            </a:extLst>
          </p:cNvPr>
          <p:cNvSpPr>
            <a:spLocks noGrp="1"/>
          </p:cNvSpPr>
          <p:nvPr>
            <p:ph type="title"/>
          </p:nvPr>
        </p:nvSpPr>
        <p:spPr>
          <a:xfrm>
            <a:off x="524674" y="2228528"/>
            <a:ext cx="6570662" cy="1600200"/>
          </a:xfrm>
        </p:spPr>
        <p:txBody>
          <a:bodyPr>
            <a:normAutofit/>
          </a:bodyPr>
          <a:lstStyle/>
          <a:p>
            <a:r>
              <a:rPr lang="en-US" sz="4400" dirty="0"/>
              <a:t>Break (10 mins) </a:t>
            </a:r>
            <a:endParaRPr lang="en-US" sz="5400" dirty="0"/>
          </a:p>
        </p:txBody>
      </p:sp>
      <p:sp>
        <p:nvSpPr>
          <p:cNvPr id="4" name="Date Placeholder 3">
            <a:extLst>
              <a:ext uri="{FF2B5EF4-FFF2-40B4-BE49-F238E27FC236}">
                <a16:creationId xmlns:a16="http://schemas.microsoft.com/office/drawing/2014/main" id="{706CFDC0-E98C-3B63-199F-7CC4580F4BCA}"/>
              </a:ext>
            </a:extLst>
          </p:cNvPr>
          <p:cNvSpPr>
            <a:spLocks noGrp="1"/>
          </p:cNvSpPr>
          <p:nvPr>
            <p:ph type="dt" sz="half" idx="10"/>
          </p:nvPr>
        </p:nvSpPr>
        <p:spPr/>
        <p:txBody>
          <a:bodyPr/>
          <a:lstStyle/>
          <a:p>
            <a:fld id="{A219349F-4F81-D348-A01A-665D9129FF1F}" type="datetime1">
              <a:rPr lang="en-US" smtClean="0"/>
              <a:t>6/15/2026</a:t>
            </a:fld>
            <a:endParaRPr lang="en-US" dirty="0"/>
          </a:p>
        </p:txBody>
      </p:sp>
      <p:sp>
        <p:nvSpPr>
          <p:cNvPr id="5" name="Footer Placeholder 4">
            <a:extLst>
              <a:ext uri="{FF2B5EF4-FFF2-40B4-BE49-F238E27FC236}">
                <a16:creationId xmlns:a16="http://schemas.microsoft.com/office/drawing/2014/main" id="{187526E1-1992-16F5-A678-441862A74585}"/>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E8672250-98CC-7157-9B84-84F6AD133DEA}"/>
              </a:ext>
            </a:extLst>
          </p:cNvPr>
          <p:cNvSpPr>
            <a:spLocks noGrp="1"/>
          </p:cNvSpPr>
          <p:nvPr>
            <p:ph type="sldNum" sz="quarter" idx="12"/>
          </p:nvPr>
        </p:nvSpPr>
        <p:spPr/>
        <p:txBody>
          <a:bodyPr/>
          <a:lstStyle/>
          <a:p>
            <a:fld id="{85116EE9-A166-4A24-AE56-6ED63628246E}" type="slidenum">
              <a:rPr lang="en-US" smtClean="0"/>
              <a:t>14</a:t>
            </a:fld>
            <a:endParaRPr lang="en-US"/>
          </a:p>
        </p:txBody>
      </p:sp>
    </p:spTree>
    <p:extLst>
      <p:ext uri="{BB962C8B-B14F-4D97-AF65-F5344CB8AC3E}">
        <p14:creationId xmlns:p14="http://schemas.microsoft.com/office/powerpoint/2010/main" val="203865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EA5C2-DE72-EF92-728A-7E963B04FF69}"/>
            </a:ext>
          </a:extLst>
        </p:cNvPr>
        <p:cNvGrpSpPr/>
        <p:nvPr/>
      </p:nvGrpSpPr>
      <p:grpSpPr>
        <a:xfrm>
          <a:off x="0" y="0"/>
          <a:ext cx="0" cy="0"/>
          <a:chOff x="0" y="0"/>
          <a:chExt cx="0" cy="0"/>
        </a:xfrm>
      </p:grpSpPr>
      <p:pic>
        <p:nvPicPr>
          <p:cNvPr id="10" name="Picture 9" descr="map of the Northeast and Mid-Atlantic CMS QIN-QIO showing member states and territories">
            <a:extLst>
              <a:ext uri="{FF2B5EF4-FFF2-40B4-BE49-F238E27FC236}">
                <a16:creationId xmlns:a16="http://schemas.microsoft.com/office/drawing/2014/main" id="{173897C5-B538-487F-FA8B-BB84D12295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698" y="1421713"/>
            <a:ext cx="5484628" cy="4546468"/>
          </a:xfrm>
          <a:prstGeom prst="rect">
            <a:avLst/>
          </a:prstGeom>
        </p:spPr>
      </p:pic>
      <p:sp>
        <p:nvSpPr>
          <p:cNvPr id="2" name="Title 1">
            <a:extLst>
              <a:ext uri="{FF2B5EF4-FFF2-40B4-BE49-F238E27FC236}">
                <a16:creationId xmlns:a16="http://schemas.microsoft.com/office/drawing/2014/main" id="{01E6E047-4C67-9A49-559A-6FC3BF4184E8}"/>
              </a:ext>
            </a:extLst>
          </p:cNvPr>
          <p:cNvSpPr>
            <a:spLocks noGrp="1"/>
          </p:cNvSpPr>
          <p:nvPr>
            <p:ph type="title"/>
          </p:nvPr>
        </p:nvSpPr>
        <p:spPr>
          <a:xfrm>
            <a:off x="524674" y="2228528"/>
            <a:ext cx="6570662" cy="1600200"/>
          </a:xfrm>
        </p:spPr>
        <p:txBody>
          <a:bodyPr>
            <a:normAutofit/>
          </a:bodyPr>
          <a:lstStyle/>
          <a:p>
            <a:r>
              <a:rPr lang="en-US" sz="4400" dirty="0"/>
              <a:t>Exercise Module 2</a:t>
            </a:r>
            <a:endParaRPr lang="en-US" sz="5400" dirty="0"/>
          </a:p>
        </p:txBody>
      </p:sp>
      <p:sp>
        <p:nvSpPr>
          <p:cNvPr id="4" name="Date Placeholder 3">
            <a:extLst>
              <a:ext uri="{FF2B5EF4-FFF2-40B4-BE49-F238E27FC236}">
                <a16:creationId xmlns:a16="http://schemas.microsoft.com/office/drawing/2014/main" id="{857FB40E-950B-F7E2-D407-964E4F720DE4}"/>
              </a:ext>
            </a:extLst>
          </p:cNvPr>
          <p:cNvSpPr>
            <a:spLocks noGrp="1"/>
          </p:cNvSpPr>
          <p:nvPr>
            <p:ph type="dt" sz="half" idx="10"/>
          </p:nvPr>
        </p:nvSpPr>
        <p:spPr/>
        <p:txBody>
          <a:bodyPr/>
          <a:lstStyle/>
          <a:p>
            <a:fld id="{A219349F-4F81-D348-A01A-665D9129FF1F}" type="datetime1">
              <a:rPr lang="en-US" smtClean="0"/>
              <a:t>6/15/2026</a:t>
            </a:fld>
            <a:endParaRPr lang="en-US" dirty="0"/>
          </a:p>
        </p:txBody>
      </p:sp>
      <p:sp>
        <p:nvSpPr>
          <p:cNvPr id="5" name="Footer Placeholder 4">
            <a:extLst>
              <a:ext uri="{FF2B5EF4-FFF2-40B4-BE49-F238E27FC236}">
                <a16:creationId xmlns:a16="http://schemas.microsoft.com/office/drawing/2014/main" id="{932B8E31-8435-B1D9-1860-DCACAAD8AED8}"/>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BF6A5C79-7F7E-D1CD-CA8D-E9B04BF07D9C}"/>
              </a:ext>
            </a:extLst>
          </p:cNvPr>
          <p:cNvSpPr>
            <a:spLocks noGrp="1"/>
          </p:cNvSpPr>
          <p:nvPr>
            <p:ph type="sldNum" sz="quarter" idx="12"/>
          </p:nvPr>
        </p:nvSpPr>
        <p:spPr/>
        <p:txBody>
          <a:bodyPr/>
          <a:lstStyle/>
          <a:p>
            <a:fld id="{85116EE9-A166-4A24-AE56-6ED63628246E}" type="slidenum">
              <a:rPr lang="en-US" smtClean="0"/>
              <a:t>15</a:t>
            </a:fld>
            <a:endParaRPr lang="en-US"/>
          </a:p>
        </p:txBody>
      </p:sp>
    </p:spTree>
    <p:extLst>
      <p:ext uri="{BB962C8B-B14F-4D97-AF65-F5344CB8AC3E}">
        <p14:creationId xmlns:p14="http://schemas.microsoft.com/office/powerpoint/2010/main" val="1995612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8484705" cy="703654"/>
          </a:xfrm>
        </p:spPr>
        <p:txBody>
          <a:bodyPr anchor="ctr">
            <a:normAutofit fontScale="90000"/>
          </a:bodyPr>
          <a:lstStyle/>
          <a:p>
            <a:r>
              <a:rPr lang="en-US" sz="4100" dirty="0"/>
              <a:t>Module 2: Operational Strain (T+10 Hours)</a:t>
            </a:r>
          </a:p>
        </p:txBody>
      </p:sp>
      <p:sp>
        <p:nvSpPr>
          <p:cNvPr id="3" name="Content Placeholder 2"/>
          <p:cNvSpPr>
            <a:spLocks noGrp="1"/>
          </p:cNvSpPr>
          <p:nvPr>
            <p:ph idx="1"/>
          </p:nvPr>
        </p:nvSpPr>
        <p:spPr>
          <a:xfrm>
            <a:off x="838200" y="1825625"/>
            <a:ext cx="10515600" cy="4351338"/>
          </a:xfrm>
        </p:spPr>
        <p:txBody>
          <a:bodyPr>
            <a:normAutofit/>
          </a:bodyPr>
          <a:lstStyle/>
          <a:p>
            <a:pPr marL="0" indent="0">
              <a:buNone/>
            </a:pPr>
            <a:r>
              <a:rPr lang="en-US" dirty="0"/>
              <a:t>Water service is lost. Internal communications are intermittent. Some IT systems are degraded, and staffing coverage becomes uncertain as shift change approaches. </a:t>
            </a:r>
            <a:endParaRPr dirty="0"/>
          </a:p>
        </p:txBody>
      </p:sp>
      <p:sp>
        <p:nvSpPr>
          <p:cNvPr id="8" name="Date Placeholder 3">
            <a:extLst>
              <a:ext uri="{FF2B5EF4-FFF2-40B4-BE49-F238E27FC236}">
                <a16:creationId xmlns:a16="http://schemas.microsoft.com/office/drawing/2014/main" id="{B5F20E1B-BF61-2541-C5F5-850827DF83E5}"/>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8DA880D1-F978-A4B4-D756-523941A3C995}"/>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91E6AF7D-2160-56D4-E22A-21D9F6DA98A7}"/>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16</a:t>
            </a:fld>
            <a:endParaRPr lang="en-US" dirty="0">
              <a:solidFill>
                <a:schemeClr val="tx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Discussion Set #1</a:t>
            </a:r>
            <a:r>
              <a:rPr lang="en-US" dirty="0"/>
              <a:t> </a:t>
            </a:r>
            <a:endParaRPr dirty="0"/>
          </a:p>
        </p:txBody>
      </p:sp>
      <p:sp>
        <p:nvSpPr>
          <p:cNvPr id="3" name="Content Placeholder 2"/>
          <p:cNvSpPr>
            <a:spLocks noGrp="1"/>
          </p:cNvSpPr>
          <p:nvPr>
            <p:ph idx="1"/>
          </p:nvPr>
        </p:nvSpPr>
        <p:spPr>
          <a:xfrm>
            <a:off x="838200" y="1825625"/>
            <a:ext cx="10515600" cy="4351338"/>
          </a:xfrm>
        </p:spPr>
        <p:txBody>
          <a:bodyPr>
            <a:normAutofit/>
          </a:bodyPr>
          <a:lstStyle/>
          <a:p>
            <a:r>
              <a:rPr lang="en-US" dirty="0"/>
              <a:t>How will leadership sustain safe operations?</a:t>
            </a:r>
          </a:p>
          <a:p>
            <a:r>
              <a:rPr lang="en-US" dirty="0"/>
              <a:t>What continuity of care risks are increasing?</a:t>
            </a:r>
          </a:p>
          <a:p>
            <a:r>
              <a:rPr lang="en-US" dirty="0"/>
              <a:t>What staffing contingency actions should occur?</a:t>
            </a:r>
          </a:p>
        </p:txBody>
      </p:sp>
      <p:sp>
        <p:nvSpPr>
          <p:cNvPr id="8" name="Date Placeholder 3">
            <a:extLst>
              <a:ext uri="{FF2B5EF4-FFF2-40B4-BE49-F238E27FC236}">
                <a16:creationId xmlns:a16="http://schemas.microsoft.com/office/drawing/2014/main" id="{246EC956-BA7A-6E6A-932E-A0818608A388}"/>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a:solidFill>
                <a:schemeClr val="tx2"/>
              </a:solidFill>
            </a:endParaRPr>
          </a:p>
        </p:txBody>
      </p:sp>
      <p:sp>
        <p:nvSpPr>
          <p:cNvPr id="10" name="Footer Placeholder 4">
            <a:extLst>
              <a:ext uri="{FF2B5EF4-FFF2-40B4-BE49-F238E27FC236}">
                <a16:creationId xmlns:a16="http://schemas.microsoft.com/office/drawing/2014/main" id="{F292175A-6F49-4FA8-D821-EAAFCCEAE841}"/>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A23F5B69-FD78-D0AF-2ECE-35897D3283F4}"/>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17</a:t>
            </a:fld>
            <a:endParaRPr lang="en-US" dirty="0">
              <a:solidFill>
                <a:schemeClr val="tx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lang="en-US" dirty="0"/>
              <a:t>Scenario Update (T+14 Hours)</a:t>
            </a:r>
            <a:endParaRPr dirty="0"/>
          </a:p>
        </p:txBody>
      </p:sp>
      <p:sp>
        <p:nvSpPr>
          <p:cNvPr id="3" name="Content Placeholder 2"/>
          <p:cNvSpPr>
            <a:spLocks noGrp="1"/>
          </p:cNvSpPr>
          <p:nvPr>
            <p:ph idx="1"/>
          </p:nvPr>
        </p:nvSpPr>
        <p:spPr>
          <a:xfrm>
            <a:off x="838200" y="1825625"/>
            <a:ext cx="10515600" cy="4351338"/>
          </a:xfrm>
        </p:spPr>
        <p:txBody>
          <a:bodyPr>
            <a:normAutofit/>
          </a:bodyPr>
          <a:lstStyle/>
          <a:p>
            <a:pPr marL="0" indent="0">
              <a:buNone/>
            </a:pPr>
            <a:r>
              <a:rPr lang="en-US" dirty="0"/>
              <a:t>The outage is expected to continue. Fuel delivery is delayed, supplies are depleting, and clinical leaders raise concerns about ongoing patient/resident care tasks. </a:t>
            </a:r>
            <a:endParaRPr dirty="0"/>
          </a:p>
        </p:txBody>
      </p:sp>
      <p:sp>
        <p:nvSpPr>
          <p:cNvPr id="8" name="Date Placeholder 3">
            <a:extLst>
              <a:ext uri="{FF2B5EF4-FFF2-40B4-BE49-F238E27FC236}">
                <a16:creationId xmlns:a16="http://schemas.microsoft.com/office/drawing/2014/main" id="{FA33FF2D-1584-6939-F76F-4103F07F13CB}"/>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133B7913-E675-D3CB-774B-4139E1D62F6B}"/>
              </a:ext>
            </a:extLst>
          </p:cNvPr>
          <p:cNvSpPr>
            <a:spLocks noGrp="1"/>
          </p:cNvSpPr>
          <p:nvPr>
            <p:ph type="ftr" sz="quarter" idx="11"/>
          </p:nvPr>
        </p:nvSpPr>
        <p:spPr>
          <a:xfrm>
            <a:off x="4038600" y="6356350"/>
            <a:ext cx="4114800" cy="365125"/>
          </a:xfrm>
        </p:spPr>
        <p:txBody>
          <a:bodyPr/>
          <a:lstStyle/>
          <a:p>
            <a:pPr>
              <a:spcAft>
                <a:spcPts val="600"/>
              </a:spcAft>
            </a:pPr>
            <a:r>
              <a:rPr lang="en-US">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EF4F1E1E-99DA-F88E-92F9-E105F1EA59F2}"/>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18</a:t>
            </a:fld>
            <a:endParaRPr lang="en-US" dirty="0">
              <a:solidFill>
                <a:schemeClr val="tx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Discussion Set #2</a:t>
            </a:r>
            <a:r>
              <a:rPr lang="en-US" dirty="0"/>
              <a:t> </a:t>
            </a:r>
            <a:endParaRPr dirty="0"/>
          </a:p>
        </p:txBody>
      </p:sp>
      <p:sp>
        <p:nvSpPr>
          <p:cNvPr id="3" name="Content Placeholder 2"/>
          <p:cNvSpPr>
            <a:spLocks noGrp="1"/>
          </p:cNvSpPr>
          <p:nvPr>
            <p:ph idx="1"/>
          </p:nvPr>
        </p:nvSpPr>
        <p:spPr>
          <a:xfrm>
            <a:off x="838200" y="1825625"/>
            <a:ext cx="10515600" cy="4351338"/>
          </a:xfrm>
        </p:spPr>
        <p:txBody>
          <a:bodyPr>
            <a:normAutofit/>
          </a:bodyPr>
          <a:lstStyle/>
          <a:p>
            <a:r>
              <a:rPr lang="en-US" dirty="0">
                <a:solidFill>
                  <a:schemeClr val="tx1">
                    <a:lumMod val="85000"/>
                    <a:lumOff val="15000"/>
                  </a:schemeClr>
                </a:solidFill>
              </a:rPr>
              <a:t>What conservation or service modification decisions are needed?</a:t>
            </a:r>
          </a:p>
          <a:p>
            <a:r>
              <a:rPr lang="en-US" dirty="0">
                <a:solidFill>
                  <a:schemeClr val="tx1">
                    <a:lumMod val="85000"/>
                    <a:lumOff val="15000"/>
                  </a:schemeClr>
                </a:solidFill>
              </a:rPr>
              <a:t>When should leadership escalate for outside support?</a:t>
            </a:r>
          </a:p>
          <a:p>
            <a:r>
              <a:rPr lang="en-US" dirty="0">
                <a:solidFill>
                  <a:schemeClr val="tx1">
                    <a:lumMod val="85000"/>
                    <a:lumOff val="15000"/>
                  </a:schemeClr>
                </a:solidFill>
              </a:rPr>
              <a:t>Are any patient transfer decisions becoming necessary?</a:t>
            </a:r>
          </a:p>
        </p:txBody>
      </p:sp>
      <p:sp>
        <p:nvSpPr>
          <p:cNvPr id="8" name="Date Placeholder 3">
            <a:extLst>
              <a:ext uri="{FF2B5EF4-FFF2-40B4-BE49-F238E27FC236}">
                <a16:creationId xmlns:a16="http://schemas.microsoft.com/office/drawing/2014/main" id="{116ED03C-A975-9A1B-62C7-10237125AA61}"/>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413EA32D-404F-6BEE-67EB-5154540D177C}"/>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FE455FA6-3320-28A8-6218-8C71BF73FE41}"/>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19</a:t>
            </a:fld>
            <a:endParaRPr lang="en-US" dirty="0">
              <a:solidFill>
                <a:schemeClr val="tx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76B2B-06D3-5B7C-7C0B-850EC571922E}"/>
              </a:ext>
            </a:extLst>
          </p:cNvPr>
          <p:cNvSpPr>
            <a:spLocks noGrp="1"/>
          </p:cNvSpPr>
          <p:nvPr>
            <p:ph type="title"/>
          </p:nvPr>
        </p:nvSpPr>
        <p:spPr>
          <a:xfrm>
            <a:off x="838199" y="787911"/>
            <a:ext cx="7902039" cy="703654"/>
          </a:xfrm>
        </p:spPr>
        <p:txBody>
          <a:bodyPr anchor="ctr">
            <a:normAutofit/>
          </a:bodyPr>
          <a:lstStyle/>
          <a:p>
            <a:r>
              <a:rPr lang="en-US" dirty="0"/>
              <a:t>Exercise Welcome</a:t>
            </a:r>
          </a:p>
        </p:txBody>
      </p:sp>
      <p:sp>
        <p:nvSpPr>
          <p:cNvPr id="7" name="Text Placeholder 6">
            <a:extLst>
              <a:ext uri="{FF2B5EF4-FFF2-40B4-BE49-F238E27FC236}">
                <a16:creationId xmlns:a16="http://schemas.microsoft.com/office/drawing/2014/main" id="{76DFCCAB-FA2F-4C63-1BEF-45F8EA0EB4B7}"/>
              </a:ext>
            </a:extLst>
          </p:cNvPr>
          <p:cNvSpPr>
            <a:spLocks noGrp="1"/>
          </p:cNvSpPr>
          <p:nvPr>
            <p:ph idx="1"/>
          </p:nvPr>
        </p:nvSpPr>
        <p:spPr>
          <a:xfrm>
            <a:off x="838200" y="1825625"/>
            <a:ext cx="10515600" cy="4351338"/>
          </a:xfrm>
        </p:spPr>
        <p:txBody>
          <a:bodyPr>
            <a:normAutofit/>
          </a:bodyPr>
          <a:lstStyle/>
          <a:p>
            <a:pPr marL="342900" indent="-342900">
              <a:buFont typeface="Arial" panose="020B0604020202020204" pitchFamily="34" charset="0"/>
              <a:buChar char="•"/>
            </a:pPr>
            <a:r>
              <a:rPr lang="en-US" dirty="0"/>
              <a:t>Introductions</a:t>
            </a:r>
          </a:p>
          <a:p>
            <a:pPr marL="342900" indent="-342900">
              <a:buFont typeface="Arial" panose="020B0604020202020204" pitchFamily="34" charset="0"/>
              <a:buChar char="•"/>
            </a:pPr>
            <a:r>
              <a:rPr lang="en-US" dirty="0"/>
              <a:t>Objectives and Takeaways</a:t>
            </a:r>
          </a:p>
          <a:p>
            <a:pPr marL="342900" indent="-342900">
              <a:buFont typeface="Arial" panose="020B0604020202020204" pitchFamily="34" charset="0"/>
              <a:buChar char="•"/>
            </a:pPr>
            <a:r>
              <a:rPr lang="en-US" dirty="0"/>
              <a:t>Exercise Overview</a:t>
            </a:r>
          </a:p>
          <a:p>
            <a:pPr marL="342900" indent="-342900">
              <a:buFont typeface="Arial" panose="020B0604020202020204" pitchFamily="34" charset="0"/>
              <a:buChar char="•"/>
            </a:pPr>
            <a:r>
              <a:rPr lang="en-US" dirty="0"/>
              <a:t>Guidelines</a:t>
            </a:r>
          </a:p>
          <a:p>
            <a:pPr marL="342900" indent="-342900">
              <a:buFont typeface="Arial" panose="020B0604020202020204" pitchFamily="34" charset="0"/>
              <a:buChar char="•"/>
            </a:pPr>
            <a:r>
              <a:rPr lang="en-US" dirty="0"/>
              <a:t>Timeline</a:t>
            </a:r>
          </a:p>
          <a:p>
            <a:pPr marL="342900" indent="-342900">
              <a:buFont typeface="Arial" panose="020B0604020202020204" pitchFamily="34" charset="0"/>
              <a:buChar char="•"/>
            </a:pPr>
            <a:r>
              <a:rPr lang="en-US" dirty="0"/>
              <a:t>Modules</a:t>
            </a:r>
          </a:p>
          <a:p>
            <a:pPr marL="342900" indent="-342900">
              <a:buFont typeface="Arial" panose="020B0604020202020204" pitchFamily="34" charset="0"/>
              <a:buChar char="•"/>
            </a:pPr>
            <a:r>
              <a:rPr lang="en-US" dirty="0"/>
              <a:t>Summation and Closing</a:t>
            </a:r>
          </a:p>
        </p:txBody>
      </p:sp>
      <p:sp>
        <p:nvSpPr>
          <p:cNvPr id="4" name="Date Placeholder 3">
            <a:extLst>
              <a:ext uri="{FF2B5EF4-FFF2-40B4-BE49-F238E27FC236}">
                <a16:creationId xmlns:a16="http://schemas.microsoft.com/office/drawing/2014/main" id="{468948F6-7F52-AAE6-EF29-6AF338F1218B}"/>
              </a:ext>
            </a:extLst>
          </p:cNvPr>
          <p:cNvSpPr>
            <a:spLocks noGrp="1"/>
          </p:cNvSpPr>
          <p:nvPr>
            <p:ph type="dt" sz="half" idx="10"/>
          </p:nvPr>
        </p:nvSpPr>
        <p:spPr>
          <a:xfrm>
            <a:off x="838200" y="6356350"/>
            <a:ext cx="1690511" cy="365125"/>
          </a:xfrm>
        </p:spPr>
        <p:txBody>
          <a:bodyPr anchor="ctr">
            <a:normAutofit/>
          </a:bodyPr>
          <a:lstStyle/>
          <a:p>
            <a:pPr>
              <a:spcAft>
                <a:spcPts val="600"/>
              </a:spcAft>
            </a:pPr>
            <a:fld id="{19C79F27-0CAF-DB45-9ED0-FB60BA89356E}" type="datetime1">
              <a:rPr lang="en-US" smtClean="0"/>
              <a:pPr>
                <a:spcAft>
                  <a:spcPts val="600"/>
                </a:spcAft>
              </a:pPr>
              <a:t>6/15/2026</a:t>
            </a:fld>
            <a:endParaRPr lang="en-US"/>
          </a:p>
        </p:txBody>
      </p:sp>
      <p:sp>
        <p:nvSpPr>
          <p:cNvPr id="5" name="Footer Placeholder 4">
            <a:extLst>
              <a:ext uri="{FF2B5EF4-FFF2-40B4-BE49-F238E27FC236}">
                <a16:creationId xmlns:a16="http://schemas.microsoft.com/office/drawing/2014/main" id="{32436D2B-4838-553D-1497-95F3A3F363C7}"/>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Northeast &amp; Mid-Atlantic CMS QIN-QIO (Regions 1 &amp; 2)</a:t>
            </a:r>
          </a:p>
        </p:txBody>
      </p:sp>
      <p:sp>
        <p:nvSpPr>
          <p:cNvPr id="6" name="Slide Number Placeholder 5">
            <a:extLst>
              <a:ext uri="{FF2B5EF4-FFF2-40B4-BE49-F238E27FC236}">
                <a16:creationId xmlns:a16="http://schemas.microsoft.com/office/drawing/2014/main" id="{7A688C28-5629-DD28-E184-58D80BBF1B60}"/>
              </a:ext>
            </a:extLst>
          </p:cNvPr>
          <p:cNvSpPr>
            <a:spLocks noGrp="1"/>
          </p:cNvSpPr>
          <p:nvPr>
            <p:ph type="sldNum" sz="quarter" idx="12"/>
          </p:nvPr>
        </p:nvSpPr>
        <p:spPr>
          <a:xfrm>
            <a:off x="9073444" y="6356350"/>
            <a:ext cx="2743200" cy="365125"/>
          </a:xfrm>
        </p:spPr>
        <p:txBody>
          <a:bodyPr anchor="ctr">
            <a:normAutofit/>
          </a:bodyPr>
          <a:lstStyle/>
          <a:p>
            <a:pPr>
              <a:spcAft>
                <a:spcPts val="600"/>
              </a:spcAft>
            </a:pPr>
            <a:fld id="{85116EE9-A166-4A24-AE56-6ED63628246E}" type="slidenum">
              <a:rPr lang="en-US" smtClean="0"/>
              <a:pPr>
                <a:spcAft>
                  <a:spcPts val="600"/>
                </a:spcAft>
              </a:pPr>
              <a:t>2</a:t>
            </a:fld>
            <a:endParaRPr lang="en-US"/>
          </a:p>
        </p:txBody>
      </p:sp>
    </p:spTree>
    <p:extLst>
      <p:ext uri="{BB962C8B-B14F-4D97-AF65-F5344CB8AC3E}">
        <p14:creationId xmlns:p14="http://schemas.microsoft.com/office/powerpoint/2010/main" val="1028405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Discussion Set #3</a:t>
            </a:r>
          </a:p>
        </p:txBody>
      </p:sp>
      <p:sp>
        <p:nvSpPr>
          <p:cNvPr id="3" name="Content Placeholder 2"/>
          <p:cNvSpPr>
            <a:spLocks noGrp="1"/>
          </p:cNvSpPr>
          <p:nvPr>
            <p:ph idx="1"/>
          </p:nvPr>
        </p:nvSpPr>
        <p:spPr>
          <a:xfrm>
            <a:off x="838200" y="1825625"/>
            <a:ext cx="10515600" cy="4351338"/>
          </a:xfrm>
        </p:spPr>
        <p:txBody>
          <a:bodyPr>
            <a:normAutofit/>
          </a:bodyPr>
          <a:lstStyle/>
          <a:p>
            <a:r>
              <a:rPr lang="en-US" dirty="0"/>
              <a:t>Do we have accurate numbers for:</a:t>
            </a:r>
          </a:p>
          <a:p>
            <a:pPr lvl="1"/>
            <a:r>
              <a:rPr lang="en-US" dirty="0"/>
              <a:t>Fuel</a:t>
            </a:r>
          </a:p>
          <a:p>
            <a:pPr lvl="1"/>
            <a:r>
              <a:rPr lang="en-US" dirty="0"/>
              <a:t>Oxygen</a:t>
            </a:r>
          </a:p>
          <a:p>
            <a:pPr lvl="1"/>
            <a:r>
              <a:rPr lang="en-US" dirty="0"/>
              <a:t>Medical supplies</a:t>
            </a:r>
          </a:p>
          <a:p>
            <a:pPr lvl="1"/>
            <a:r>
              <a:rPr lang="en-US" dirty="0"/>
              <a:t>Food/water</a:t>
            </a:r>
            <a:endParaRPr dirty="0"/>
          </a:p>
        </p:txBody>
      </p:sp>
      <p:sp>
        <p:nvSpPr>
          <p:cNvPr id="8" name="Date Placeholder 3">
            <a:extLst>
              <a:ext uri="{FF2B5EF4-FFF2-40B4-BE49-F238E27FC236}">
                <a16:creationId xmlns:a16="http://schemas.microsoft.com/office/drawing/2014/main" id="{67A441BF-95AB-865B-0043-1F475F42F79F}"/>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A21A53E2-0066-E2FA-9353-E73DC13EE67D}"/>
              </a:ext>
            </a:extLst>
          </p:cNvPr>
          <p:cNvSpPr>
            <a:spLocks noGrp="1"/>
          </p:cNvSpPr>
          <p:nvPr>
            <p:ph type="ftr" sz="quarter" idx="11"/>
          </p:nvPr>
        </p:nvSpPr>
        <p:spPr>
          <a:xfrm>
            <a:off x="4038600" y="6356350"/>
            <a:ext cx="4114800" cy="365125"/>
          </a:xfrm>
        </p:spPr>
        <p:txBody>
          <a:bodyPr/>
          <a:lstStyle/>
          <a:p>
            <a:pPr>
              <a:spcAft>
                <a:spcPts val="600"/>
              </a:spcAft>
            </a:pPr>
            <a:r>
              <a:rPr lang="en-US">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E0BBF4CF-5D2F-73C9-84E9-63FDC1C40C70}"/>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20</a:t>
            </a:fld>
            <a:endParaRPr lang="en-US">
              <a:solidFill>
                <a:schemeClr val="tx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41665-9A38-FD0C-A036-1DB7C56776C3}"/>
            </a:ext>
          </a:extLst>
        </p:cNvPr>
        <p:cNvGrpSpPr/>
        <p:nvPr/>
      </p:nvGrpSpPr>
      <p:grpSpPr>
        <a:xfrm>
          <a:off x="0" y="0"/>
          <a:ext cx="0" cy="0"/>
          <a:chOff x="0" y="0"/>
          <a:chExt cx="0" cy="0"/>
        </a:xfrm>
      </p:grpSpPr>
      <p:pic>
        <p:nvPicPr>
          <p:cNvPr id="10" name="Picture 9" descr="map of the Northeast and Mid-Atlantic CMS QIN-QIO showing member states and territories">
            <a:extLst>
              <a:ext uri="{FF2B5EF4-FFF2-40B4-BE49-F238E27FC236}">
                <a16:creationId xmlns:a16="http://schemas.microsoft.com/office/drawing/2014/main" id="{22E563F8-3D5E-0C85-3C43-F99AFEB72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698" y="1421713"/>
            <a:ext cx="5484628" cy="4546468"/>
          </a:xfrm>
          <a:prstGeom prst="rect">
            <a:avLst/>
          </a:prstGeom>
        </p:spPr>
      </p:pic>
      <p:sp>
        <p:nvSpPr>
          <p:cNvPr id="2" name="Title 1">
            <a:extLst>
              <a:ext uri="{FF2B5EF4-FFF2-40B4-BE49-F238E27FC236}">
                <a16:creationId xmlns:a16="http://schemas.microsoft.com/office/drawing/2014/main" id="{6CAF30D9-7BCE-3289-8F2C-62CB95462817}"/>
              </a:ext>
            </a:extLst>
          </p:cNvPr>
          <p:cNvSpPr>
            <a:spLocks noGrp="1"/>
          </p:cNvSpPr>
          <p:nvPr>
            <p:ph type="title"/>
          </p:nvPr>
        </p:nvSpPr>
        <p:spPr>
          <a:xfrm>
            <a:off x="524674" y="2228528"/>
            <a:ext cx="6570662" cy="1600200"/>
          </a:xfrm>
        </p:spPr>
        <p:txBody>
          <a:bodyPr>
            <a:normAutofit/>
          </a:bodyPr>
          <a:lstStyle/>
          <a:p>
            <a:r>
              <a:rPr lang="en-US" sz="4400" dirty="0"/>
              <a:t>Break (10 mins)  </a:t>
            </a:r>
            <a:endParaRPr lang="en-US" sz="5400" dirty="0"/>
          </a:p>
        </p:txBody>
      </p:sp>
      <p:sp>
        <p:nvSpPr>
          <p:cNvPr id="4" name="Date Placeholder 3">
            <a:extLst>
              <a:ext uri="{FF2B5EF4-FFF2-40B4-BE49-F238E27FC236}">
                <a16:creationId xmlns:a16="http://schemas.microsoft.com/office/drawing/2014/main" id="{0D261D33-63BE-3E15-2CDE-F9988F31ECF2}"/>
              </a:ext>
            </a:extLst>
          </p:cNvPr>
          <p:cNvSpPr>
            <a:spLocks noGrp="1"/>
          </p:cNvSpPr>
          <p:nvPr>
            <p:ph type="dt" sz="half" idx="10"/>
          </p:nvPr>
        </p:nvSpPr>
        <p:spPr/>
        <p:txBody>
          <a:bodyPr/>
          <a:lstStyle/>
          <a:p>
            <a:fld id="{A219349F-4F81-D348-A01A-665D9129FF1F}" type="datetime1">
              <a:rPr lang="en-US" smtClean="0"/>
              <a:t>6/15/2026</a:t>
            </a:fld>
            <a:endParaRPr lang="en-US" dirty="0"/>
          </a:p>
        </p:txBody>
      </p:sp>
      <p:sp>
        <p:nvSpPr>
          <p:cNvPr id="5" name="Footer Placeholder 4">
            <a:extLst>
              <a:ext uri="{FF2B5EF4-FFF2-40B4-BE49-F238E27FC236}">
                <a16:creationId xmlns:a16="http://schemas.microsoft.com/office/drawing/2014/main" id="{AA50F58D-7C93-DF65-CB45-3DD38BDF2B70}"/>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C340EBB6-09A6-4DED-3083-D25B8E61016F}"/>
              </a:ext>
            </a:extLst>
          </p:cNvPr>
          <p:cNvSpPr>
            <a:spLocks noGrp="1"/>
          </p:cNvSpPr>
          <p:nvPr>
            <p:ph type="sldNum" sz="quarter" idx="12"/>
          </p:nvPr>
        </p:nvSpPr>
        <p:spPr/>
        <p:txBody>
          <a:bodyPr/>
          <a:lstStyle/>
          <a:p>
            <a:fld id="{85116EE9-A166-4A24-AE56-6ED63628246E}" type="slidenum">
              <a:rPr lang="en-US" smtClean="0"/>
              <a:t>21</a:t>
            </a:fld>
            <a:endParaRPr lang="en-US"/>
          </a:p>
        </p:txBody>
      </p:sp>
    </p:spTree>
    <p:extLst>
      <p:ext uri="{BB962C8B-B14F-4D97-AF65-F5344CB8AC3E}">
        <p14:creationId xmlns:p14="http://schemas.microsoft.com/office/powerpoint/2010/main" val="72736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E0C0D-886B-6F9D-E47D-719131D10218}"/>
            </a:ext>
          </a:extLst>
        </p:cNvPr>
        <p:cNvGrpSpPr/>
        <p:nvPr/>
      </p:nvGrpSpPr>
      <p:grpSpPr>
        <a:xfrm>
          <a:off x="0" y="0"/>
          <a:ext cx="0" cy="0"/>
          <a:chOff x="0" y="0"/>
          <a:chExt cx="0" cy="0"/>
        </a:xfrm>
      </p:grpSpPr>
      <p:pic>
        <p:nvPicPr>
          <p:cNvPr id="10" name="Picture 9" descr="map of the Northeast and Mid-Atlantic CMS QIN-QIO showing member states and territories">
            <a:extLst>
              <a:ext uri="{FF2B5EF4-FFF2-40B4-BE49-F238E27FC236}">
                <a16:creationId xmlns:a16="http://schemas.microsoft.com/office/drawing/2014/main" id="{633B5BA6-93E6-78B6-7AF9-D593744E7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698" y="1421713"/>
            <a:ext cx="5484628" cy="4546468"/>
          </a:xfrm>
          <a:prstGeom prst="rect">
            <a:avLst/>
          </a:prstGeom>
        </p:spPr>
      </p:pic>
      <p:sp>
        <p:nvSpPr>
          <p:cNvPr id="2" name="Title 1">
            <a:extLst>
              <a:ext uri="{FF2B5EF4-FFF2-40B4-BE49-F238E27FC236}">
                <a16:creationId xmlns:a16="http://schemas.microsoft.com/office/drawing/2014/main" id="{1429EE78-9AE4-1597-391A-CA171F8923D8}"/>
              </a:ext>
            </a:extLst>
          </p:cNvPr>
          <p:cNvSpPr>
            <a:spLocks noGrp="1"/>
          </p:cNvSpPr>
          <p:nvPr>
            <p:ph type="title"/>
          </p:nvPr>
        </p:nvSpPr>
        <p:spPr>
          <a:xfrm>
            <a:off x="524674" y="2228528"/>
            <a:ext cx="6570662" cy="1600200"/>
          </a:xfrm>
        </p:spPr>
        <p:txBody>
          <a:bodyPr>
            <a:normAutofit/>
          </a:bodyPr>
          <a:lstStyle/>
          <a:p>
            <a:r>
              <a:rPr lang="en-US" sz="4400" dirty="0"/>
              <a:t>Exercise Module 3</a:t>
            </a:r>
            <a:endParaRPr lang="en-US" sz="5400" dirty="0"/>
          </a:p>
        </p:txBody>
      </p:sp>
      <p:sp>
        <p:nvSpPr>
          <p:cNvPr id="4" name="Date Placeholder 3">
            <a:extLst>
              <a:ext uri="{FF2B5EF4-FFF2-40B4-BE49-F238E27FC236}">
                <a16:creationId xmlns:a16="http://schemas.microsoft.com/office/drawing/2014/main" id="{609A2122-2D40-CB39-0273-6FBF1B6AE816}"/>
              </a:ext>
            </a:extLst>
          </p:cNvPr>
          <p:cNvSpPr>
            <a:spLocks noGrp="1"/>
          </p:cNvSpPr>
          <p:nvPr>
            <p:ph type="dt" sz="half" idx="10"/>
          </p:nvPr>
        </p:nvSpPr>
        <p:spPr/>
        <p:txBody>
          <a:bodyPr/>
          <a:lstStyle/>
          <a:p>
            <a:fld id="{A219349F-4F81-D348-A01A-665D9129FF1F}" type="datetime1">
              <a:rPr lang="en-US" smtClean="0"/>
              <a:t>6/15/2026</a:t>
            </a:fld>
            <a:endParaRPr lang="en-US" dirty="0"/>
          </a:p>
        </p:txBody>
      </p:sp>
      <p:sp>
        <p:nvSpPr>
          <p:cNvPr id="5" name="Footer Placeholder 4">
            <a:extLst>
              <a:ext uri="{FF2B5EF4-FFF2-40B4-BE49-F238E27FC236}">
                <a16:creationId xmlns:a16="http://schemas.microsoft.com/office/drawing/2014/main" id="{AF6084A9-AFD3-590B-A74A-AB8693A93D57}"/>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B1616210-8B96-A94E-9478-EA0EBC9F0B01}"/>
              </a:ext>
            </a:extLst>
          </p:cNvPr>
          <p:cNvSpPr>
            <a:spLocks noGrp="1"/>
          </p:cNvSpPr>
          <p:nvPr>
            <p:ph type="sldNum" sz="quarter" idx="12"/>
          </p:nvPr>
        </p:nvSpPr>
        <p:spPr/>
        <p:txBody>
          <a:bodyPr/>
          <a:lstStyle/>
          <a:p>
            <a:fld id="{85116EE9-A166-4A24-AE56-6ED63628246E}" type="slidenum">
              <a:rPr lang="en-US" smtClean="0"/>
              <a:t>22</a:t>
            </a:fld>
            <a:endParaRPr lang="en-US"/>
          </a:p>
        </p:txBody>
      </p:sp>
    </p:spTree>
    <p:extLst>
      <p:ext uri="{BB962C8B-B14F-4D97-AF65-F5344CB8AC3E}">
        <p14:creationId xmlns:p14="http://schemas.microsoft.com/office/powerpoint/2010/main" val="2984989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Module 3: </a:t>
            </a:r>
            <a:r>
              <a:rPr lang="en-US" dirty="0"/>
              <a:t>Recovery/Restoration</a:t>
            </a:r>
            <a:endParaRPr dirty="0"/>
          </a:p>
        </p:txBody>
      </p:sp>
      <p:sp>
        <p:nvSpPr>
          <p:cNvPr id="3" name="Content Placeholder 2"/>
          <p:cNvSpPr>
            <a:spLocks noGrp="1"/>
          </p:cNvSpPr>
          <p:nvPr>
            <p:ph idx="1"/>
          </p:nvPr>
        </p:nvSpPr>
        <p:spPr>
          <a:xfrm>
            <a:off x="838200" y="1825625"/>
            <a:ext cx="10515600" cy="4351338"/>
          </a:xfrm>
        </p:spPr>
        <p:txBody>
          <a:bodyPr>
            <a:normAutofit/>
          </a:bodyPr>
          <a:lstStyle/>
          <a:p>
            <a:r>
              <a:rPr lang="en-US" dirty="0"/>
              <a:t>Utility restoration begins, but systems remain unstable and require validation before full operations resume. </a:t>
            </a:r>
          </a:p>
          <a:p>
            <a:r>
              <a:rPr lang="en-US" dirty="0"/>
              <a:t>Supply replenishment and recovery planning must begin. </a:t>
            </a:r>
          </a:p>
        </p:txBody>
      </p:sp>
      <p:sp>
        <p:nvSpPr>
          <p:cNvPr id="8" name="Date Placeholder 3">
            <a:extLst>
              <a:ext uri="{FF2B5EF4-FFF2-40B4-BE49-F238E27FC236}">
                <a16:creationId xmlns:a16="http://schemas.microsoft.com/office/drawing/2014/main" id="{31B1CAC8-7040-691A-E134-88AA4C68045E}"/>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28F69C1B-4DCE-8AC1-7FEF-BB9508715FBC}"/>
              </a:ext>
            </a:extLst>
          </p:cNvPr>
          <p:cNvSpPr>
            <a:spLocks noGrp="1"/>
          </p:cNvSpPr>
          <p:nvPr>
            <p:ph type="ftr" sz="quarter" idx="11"/>
          </p:nvPr>
        </p:nvSpPr>
        <p:spPr>
          <a:xfrm>
            <a:off x="4038600" y="6356350"/>
            <a:ext cx="4114800" cy="365125"/>
          </a:xfrm>
        </p:spPr>
        <p:txBody>
          <a:bodyPr/>
          <a:lstStyle/>
          <a:p>
            <a:pPr>
              <a:spcAft>
                <a:spcPts val="600"/>
              </a:spcAft>
            </a:pPr>
            <a:r>
              <a:rPr lang="en-US">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300CBA66-CC63-3E09-DD1E-324C4449BE01}"/>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23</a:t>
            </a:fld>
            <a:endParaRPr lang="en-US">
              <a:solidFill>
                <a:schemeClr val="tx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Discussion Set #</a:t>
            </a:r>
            <a:r>
              <a:rPr lang="en-US" dirty="0"/>
              <a:t>1  </a:t>
            </a:r>
            <a:endParaRPr dirty="0"/>
          </a:p>
        </p:txBody>
      </p:sp>
      <p:sp>
        <p:nvSpPr>
          <p:cNvPr id="3" name="Content Placeholder 2"/>
          <p:cNvSpPr>
            <a:spLocks noGrp="1"/>
          </p:cNvSpPr>
          <p:nvPr>
            <p:ph idx="1"/>
          </p:nvPr>
        </p:nvSpPr>
        <p:spPr>
          <a:xfrm>
            <a:off x="838200" y="1905138"/>
            <a:ext cx="10515600" cy="4351338"/>
          </a:xfrm>
        </p:spPr>
        <p:txBody>
          <a:bodyPr>
            <a:normAutofit/>
          </a:bodyPr>
          <a:lstStyle/>
          <a:p>
            <a:r>
              <a:rPr lang="en-US" dirty="0"/>
              <a:t>What recovery priorities should leadership establish?</a:t>
            </a:r>
          </a:p>
          <a:p>
            <a:r>
              <a:rPr lang="en-US" dirty="0"/>
              <a:t>What systems require validation before full operations resume?</a:t>
            </a:r>
          </a:p>
          <a:p>
            <a:r>
              <a:rPr lang="en-US" dirty="0"/>
              <a:t>Who is responsible for assessing and reporting on facility damage?</a:t>
            </a:r>
          </a:p>
        </p:txBody>
      </p:sp>
      <p:sp>
        <p:nvSpPr>
          <p:cNvPr id="8" name="Date Placeholder 3">
            <a:extLst>
              <a:ext uri="{FF2B5EF4-FFF2-40B4-BE49-F238E27FC236}">
                <a16:creationId xmlns:a16="http://schemas.microsoft.com/office/drawing/2014/main" id="{9C5E47AA-73D9-97AB-FAA9-1CF0D273125B}"/>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8672D18B-16E5-6BD5-A8A6-CF9C27300383}"/>
              </a:ext>
            </a:extLst>
          </p:cNvPr>
          <p:cNvSpPr>
            <a:spLocks noGrp="1"/>
          </p:cNvSpPr>
          <p:nvPr>
            <p:ph type="ftr" sz="quarter" idx="11"/>
          </p:nvPr>
        </p:nvSpPr>
        <p:spPr>
          <a:xfrm>
            <a:off x="4038600" y="6356350"/>
            <a:ext cx="4114800" cy="365125"/>
          </a:xfrm>
        </p:spPr>
        <p:txBody>
          <a:bodyPr/>
          <a:lstStyle/>
          <a:p>
            <a:pPr>
              <a:spcAft>
                <a:spcPts val="600"/>
              </a:spcAft>
            </a:pPr>
            <a:r>
              <a:rPr lang="en-US">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C5EEF87F-47E1-27EC-B471-2DE37CEDDE1C}"/>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24</a:t>
            </a:fld>
            <a:endParaRPr lang="en-US">
              <a:solidFill>
                <a:schemeClr val="tx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Module </a:t>
            </a:r>
            <a:r>
              <a:rPr lang="en-US" dirty="0"/>
              <a:t>4</a:t>
            </a:r>
            <a:r>
              <a:rPr dirty="0"/>
              <a:t>: Recovery</a:t>
            </a:r>
          </a:p>
        </p:txBody>
      </p:sp>
      <p:sp>
        <p:nvSpPr>
          <p:cNvPr id="3" name="Content Placeholder 2"/>
          <p:cNvSpPr>
            <a:spLocks noGrp="1"/>
          </p:cNvSpPr>
          <p:nvPr>
            <p:ph idx="1"/>
          </p:nvPr>
        </p:nvSpPr>
        <p:spPr>
          <a:xfrm>
            <a:off x="838200" y="1825625"/>
            <a:ext cx="10515600" cy="4351338"/>
          </a:xfrm>
        </p:spPr>
        <p:txBody>
          <a:bodyPr>
            <a:normAutofit/>
          </a:bodyPr>
          <a:lstStyle/>
          <a:p>
            <a:pPr marL="0" indent="0">
              <a:buNone/>
            </a:pPr>
            <a:r>
              <a:rPr dirty="0"/>
              <a:t>Wildfire 90% contained. </a:t>
            </a:r>
            <a:r>
              <a:rPr lang="en-US" dirty="0"/>
              <a:t>Air quality remains poor. Roads and utilities are still impacted but slowly coming back online. </a:t>
            </a:r>
            <a:endParaRPr dirty="0"/>
          </a:p>
        </p:txBody>
      </p:sp>
      <p:sp>
        <p:nvSpPr>
          <p:cNvPr id="8" name="Date Placeholder 3">
            <a:extLst>
              <a:ext uri="{FF2B5EF4-FFF2-40B4-BE49-F238E27FC236}">
                <a16:creationId xmlns:a16="http://schemas.microsoft.com/office/drawing/2014/main" id="{42D4E22E-5127-9EC5-1391-C14041584598}"/>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5AECA436-5860-6FEE-6F01-FE26F8DCE7AE}"/>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411779D2-0FFB-0D3F-5D6F-F9F7EC9584E1}"/>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25</a:t>
            </a:fld>
            <a:endParaRPr lang="en-US">
              <a:solidFill>
                <a:schemeClr val="tx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Discussion Set #</a:t>
            </a:r>
            <a:r>
              <a:rPr lang="en-US" dirty="0"/>
              <a:t>2  </a:t>
            </a:r>
            <a:endParaRPr dirty="0"/>
          </a:p>
        </p:txBody>
      </p:sp>
      <p:sp>
        <p:nvSpPr>
          <p:cNvPr id="3" name="Content Placeholder 2"/>
          <p:cNvSpPr>
            <a:spLocks noGrp="1"/>
          </p:cNvSpPr>
          <p:nvPr>
            <p:ph idx="1"/>
          </p:nvPr>
        </p:nvSpPr>
        <p:spPr>
          <a:xfrm>
            <a:off x="838200" y="1825625"/>
            <a:ext cx="10515600" cy="4351338"/>
          </a:xfrm>
        </p:spPr>
        <p:txBody>
          <a:bodyPr>
            <a:normAutofit/>
          </a:bodyPr>
          <a:lstStyle/>
          <a:p>
            <a:pPr marL="0" indent="0">
              <a:buNone/>
            </a:pPr>
            <a:r>
              <a:rPr lang="en-US" dirty="0"/>
              <a:t>What documentation and reporting requirements exist to include conducting after-action review (AAR) and improvement planning (IP)?</a:t>
            </a:r>
          </a:p>
        </p:txBody>
      </p:sp>
      <p:sp>
        <p:nvSpPr>
          <p:cNvPr id="8" name="Date Placeholder 3">
            <a:extLst>
              <a:ext uri="{FF2B5EF4-FFF2-40B4-BE49-F238E27FC236}">
                <a16:creationId xmlns:a16="http://schemas.microsoft.com/office/drawing/2014/main" id="{A81675D0-8687-C578-3BB6-6863C1DD2A17}"/>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9F14A744-50B2-F207-309E-E5FE58342332}"/>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532F03BB-75C6-9AFC-9C36-42E793AA8D88}"/>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26</a:t>
            </a:fld>
            <a:endParaRPr lang="en-US" dirty="0">
              <a:solidFill>
                <a:schemeClr val="tx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Discussion Set #2</a:t>
            </a:r>
            <a:r>
              <a:rPr lang="en-US" dirty="0"/>
              <a:t>   </a:t>
            </a:r>
            <a:endParaRPr dirty="0"/>
          </a:p>
        </p:txBody>
      </p:sp>
      <p:sp>
        <p:nvSpPr>
          <p:cNvPr id="3" name="Content Placeholder 2"/>
          <p:cNvSpPr>
            <a:spLocks noGrp="1"/>
          </p:cNvSpPr>
          <p:nvPr>
            <p:ph idx="1"/>
          </p:nvPr>
        </p:nvSpPr>
        <p:spPr>
          <a:xfrm>
            <a:off x="838200" y="1825625"/>
            <a:ext cx="10515600" cy="4351338"/>
          </a:xfrm>
        </p:spPr>
        <p:txBody>
          <a:bodyPr>
            <a:normAutofit/>
          </a:bodyPr>
          <a:lstStyle/>
          <a:p>
            <a:r>
              <a:rPr dirty="0"/>
              <a:t>How will employee support needs be addressed?</a:t>
            </a:r>
            <a:endParaRPr lang="en-US" dirty="0"/>
          </a:p>
          <a:p>
            <a:r>
              <a:rPr lang="en-US" dirty="0"/>
              <a:t>How do we manage staffing fatigue? </a:t>
            </a:r>
            <a:endParaRPr dirty="0"/>
          </a:p>
        </p:txBody>
      </p:sp>
      <p:sp>
        <p:nvSpPr>
          <p:cNvPr id="8" name="Date Placeholder 3">
            <a:extLst>
              <a:ext uri="{FF2B5EF4-FFF2-40B4-BE49-F238E27FC236}">
                <a16:creationId xmlns:a16="http://schemas.microsoft.com/office/drawing/2014/main" id="{7663C943-722B-D407-A015-9EEC57790DA8}"/>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99AAF13C-51AC-8FDA-E2B5-430C952DA873}"/>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91A89A3C-70D5-17D6-3BFD-72C59EBE7775}"/>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27</a:t>
            </a:fld>
            <a:endParaRPr lang="en-US" dirty="0">
              <a:solidFill>
                <a:schemeClr val="tx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1C968-15B2-C236-22C8-EB0B62611053}"/>
            </a:ext>
          </a:extLst>
        </p:cNvPr>
        <p:cNvGrpSpPr/>
        <p:nvPr/>
      </p:nvGrpSpPr>
      <p:grpSpPr>
        <a:xfrm>
          <a:off x="0" y="0"/>
          <a:ext cx="0" cy="0"/>
          <a:chOff x="0" y="0"/>
          <a:chExt cx="0" cy="0"/>
        </a:xfrm>
      </p:grpSpPr>
      <p:pic>
        <p:nvPicPr>
          <p:cNvPr id="10" name="Picture 9" descr="map of the Northeast and Mid-Atlantic CMS QIN-QIO showing member states and territories">
            <a:extLst>
              <a:ext uri="{FF2B5EF4-FFF2-40B4-BE49-F238E27FC236}">
                <a16:creationId xmlns:a16="http://schemas.microsoft.com/office/drawing/2014/main" id="{A1FB1449-887B-602B-F1ED-FAA86FD9AF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698" y="1421713"/>
            <a:ext cx="5484628" cy="4546468"/>
          </a:xfrm>
          <a:prstGeom prst="rect">
            <a:avLst/>
          </a:prstGeom>
        </p:spPr>
      </p:pic>
      <p:sp>
        <p:nvSpPr>
          <p:cNvPr id="2" name="Title 1">
            <a:extLst>
              <a:ext uri="{FF2B5EF4-FFF2-40B4-BE49-F238E27FC236}">
                <a16:creationId xmlns:a16="http://schemas.microsoft.com/office/drawing/2014/main" id="{2C01E8A8-B82F-74A9-705A-56D741DD43C7}"/>
              </a:ext>
            </a:extLst>
          </p:cNvPr>
          <p:cNvSpPr>
            <a:spLocks noGrp="1"/>
          </p:cNvSpPr>
          <p:nvPr>
            <p:ph type="title"/>
          </p:nvPr>
        </p:nvSpPr>
        <p:spPr>
          <a:xfrm>
            <a:off x="524674" y="2228528"/>
            <a:ext cx="6570662" cy="1600200"/>
          </a:xfrm>
        </p:spPr>
        <p:txBody>
          <a:bodyPr>
            <a:normAutofit/>
          </a:bodyPr>
          <a:lstStyle/>
          <a:p>
            <a:r>
              <a:rPr lang="en-US" sz="4400" dirty="0"/>
              <a:t>End of Exercise</a:t>
            </a:r>
            <a:endParaRPr lang="en-US" sz="5400" dirty="0"/>
          </a:p>
        </p:txBody>
      </p:sp>
      <p:sp>
        <p:nvSpPr>
          <p:cNvPr id="4" name="Date Placeholder 3">
            <a:extLst>
              <a:ext uri="{FF2B5EF4-FFF2-40B4-BE49-F238E27FC236}">
                <a16:creationId xmlns:a16="http://schemas.microsoft.com/office/drawing/2014/main" id="{BD0E346D-C967-FE30-60A1-095ECC532AE8}"/>
              </a:ext>
            </a:extLst>
          </p:cNvPr>
          <p:cNvSpPr>
            <a:spLocks noGrp="1"/>
          </p:cNvSpPr>
          <p:nvPr>
            <p:ph type="dt" sz="half" idx="10"/>
          </p:nvPr>
        </p:nvSpPr>
        <p:spPr/>
        <p:txBody>
          <a:bodyPr/>
          <a:lstStyle/>
          <a:p>
            <a:fld id="{A219349F-4F81-D348-A01A-665D9129FF1F}" type="datetime1">
              <a:rPr lang="en-US" smtClean="0"/>
              <a:t>6/15/2026</a:t>
            </a:fld>
            <a:endParaRPr lang="en-US" dirty="0"/>
          </a:p>
        </p:txBody>
      </p:sp>
      <p:sp>
        <p:nvSpPr>
          <p:cNvPr id="5" name="Footer Placeholder 4">
            <a:extLst>
              <a:ext uri="{FF2B5EF4-FFF2-40B4-BE49-F238E27FC236}">
                <a16:creationId xmlns:a16="http://schemas.microsoft.com/office/drawing/2014/main" id="{9C322B21-C3F7-F9EB-24AD-9963CF61872E}"/>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E1F933BE-869D-4DA9-579D-B016F16739BD}"/>
              </a:ext>
            </a:extLst>
          </p:cNvPr>
          <p:cNvSpPr>
            <a:spLocks noGrp="1"/>
          </p:cNvSpPr>
          <p:nvPr>
            <p:ph type="sldNum" sz="quarter" idx="12"/>
          </p:nvPr>
        </p:nvSpPr>
        <p:spPr/>
        <p:txBody>
          <a:bodyPr/>
          <a:lstStyle/>
          <a:p>
            <a:fld id="{85116EE9-A166-4A24-AE56-6ED63628246E}" type="slidenum">
              <a:rPr lang="en-US" smtClean="0"/>
              <a:t>28</a:t>
            </a:fld>
            <a:endParaRPr lang="en-US"/>
          </a:p>
        </p:txBody>
      </p:sp>
    </p:spTree>
    <p:extLst>
      <p:ext uri="{BB962C8B-B14F-4D97-AF65-F5344CB8AC3E}">
        <p14:creationId xmlns:p14="http://schemas.microsoft.com/office/powerpoint/2010/main" val="4077112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t>Hotwash</a:t>
            </a:r>
          </a:p>
        </p:txBody>
      </p:sp>
      <p:sp>
        <p:nvSpPr>
          <p:cNvPr id="3" name="Content Placeholder 2"/>
          <p:cNvSpPr>
            <a:spLocks noGrp="1"/>
          </p:cNvSpPr>
          <p:nvPr>
            <p:ph idx="1"/>
          </p:nvPr>
        </p:nvSpPr>
        <p:spPr>
          <a:xfrm>
            <a:off x="838200" y="1825625"/>
            <a:ext cx="10515600" cy="4351338"/>
          </a:xfrm>
        </p:spPr>
        <p:txBody>
          <a:bodyPr>
            <a:normAutofit/>
          </a:bodyPr>
          <a:lstStyle/>
          <a:p>
            <a:pPr marL="0" indent="0">
              <a:buNone/>
            </a:pPr>
            <a:r>
              <a:rPr dirty="0"/>
              <a:t>What worked well? What needs improvement?</a:t>
            </a:r>
          </a:p>
        </p:txBody>
      </p:sp>
      <p:sp>
        <p:nvSpPr>
          <p:cNvPr id="8" name="Date Placeholder 3">
            <a:extLst>
              <a:ext uri="{FF2B5EF4-FFF2-40B4-BE49-F238E27FC236}">
                <a16:creationId xmlns:a16="http://schemas.microsoft.com/office/drawing/2014/main" id="{E000A9AB-15D1-16A1-313D-ADA0A441C73E}"/>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962DB25A-8F3F-6318-F7A1-C62D5AA0F11A}"/>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03CE171F-80FC-B3F5-8E13-0CDAC61C460B}"/>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29</a:t>
            </a:fld>
            <a:endParaRPr lang="en-US" dirty="0">
              <a:solidFill>
                <a:schemeClr val="tx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2DC40-7C9F-A2F8-C1C9-9CCDAD175C14}"/>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72C200A3-B7E4-5D57-5C3C-34C1C01A8AA4}"/>
              </a:ext>
            </a:extLst>
          </p:cNvPr>
          <p:cNvSpPr>
            <a:spLocks noGrp="1"/>
          </p:cNvSpPr>
          <p:nvPr>
            <p:ph idx="1"/>
          </p:nvPr>
        </p:nvSpPr>
        <p:spPr/>
        <p:txBody>
          <a:bodyPr/>
          <a:lstStyle/>
          <a:p>
            <a:pPr marL="0" indent="0">
              <a:buNone/>
            </a:pPr>
            <a:r>
              <a:rPr lang="en-US" dirty="0"/>
              <a:t>Hold for staff/facilitator intros as needed</a:t>
            </a:r>
          </a:p>
        </p:txBody>
      </p:sp>
      <p:sp>
        <p:nvSpPr>
          <p:cNvPr id="4" name="Date Placeholder 3">
            <a:extLst>
              <a:ext uri="{FF2B5EF4-FFF2-40B4-BE49-F238E27FC236}">
                <a16:creationId xmlns:a16="http://schemas.microsoft.com/office/drawing/2014/main" id="{60903FCD-7539-3145-32AE-74CF6187D0D2}"/>
              </a:ext>
            </a:extLst>
          </p:cNvPr>
          <p:cNvSpPr>
            <a:spLocks noGrp="1"/>
          </p:cNvSpPr>
          <p:nvPr>
            <p:ph type="dt" sz="half" idx="10"/>
          </p:nvPr>
        </p:nvSpPr>
        <p:spPr/>
        <p:txBody>
          <a:bodyPr/>
          <a:lstStyle/>
          <a:p>
            <a:fld id="{1BF3EC8B-228E-0B48-AB90-B4D7AE1795A3}" type="datetime1">
              <a:rPr lang="en-US" smtClean="0"/>
              <a:t>6/15/2026</a:t>
            </a:fld>
            <a:endParaRPr lang="en-US" dirty="0"/>
          </a:p>
        </p:txBody>
      </p:sp>
      <p:sp>
        <p:nvSpPr>
          <p:cNvPr id="5" name="Footer Placeholder 4">
            <a:extLst>
              <a:ext uri="{FF2B5EF4-FFF2-40B4-BE49-F238E27FC236}">
                <a16:creationId xmlns:a16="http://schemas.microsoft.com/office/drawing/2014/main" id="{F9C29ACF-6F8F-4C17-A8B0-F58704C7B016}"/>
              </a:ext>
            </a:extLst>
          </p:cNvPr>
          <p:cNvSpPr>
            <a:spLocks noGrp="1"/>
          </p:cNvSpPr>
          <p:nvPr>
            <p:ph type="ftr" sz="quarter" idx="11"/>
          </p:nvPr>
        </p:nvSpPr>
        <p:spPr/>
        <p:txBody>
          <a:bodyPr/>
          <a:lstStyle/>
          <a:p>
            <a:r>
              <a:rPr lang="en-US"/>
              <a:t>Northeast &amp; Mid-Atlantic CMS QIN-QIO (Regions 1 &amp; 2)</a:t>
            </a:r>
          </a:p>
        </p:txBody>
      </p:sp>
      <p:sp>
        <p:nvSpPr>
          <p:cNvPr id="6" name="Slide Number Placeholder 5">
            <a:extLst>
              <a:ext uri="{FF2B5EF4-FFF2-40B4-BE49-F238E27FC236}">
                <a16:creationId xmlns:a16="http://schemas.microsoft.com/office/drawing/2014/main" id="{E7B26C28-D62A-1EB3-4DD1-31B79CD0DBAC}"/>
              </a:ext>
            </a:extLst>
          </p:cNvPr>
          <p:cNvSpPr>
            <a:spLocks noGrp="1"/>
          </p:cNvSpPr>
          <p:nvPr>
            <p:ph type="sldNum" sz="quarter" idx="12"/>
          </p:nvPr>
        </p:nvSpPr>
        <p:spPr/>
        <p:txBody>
          <a:bodyPr/>
          <a:lstStyle/>
          <a:p>
            <a:fld id="{85116EE9-A166-4A24-AE56-6ED63628246E}" type="slidenum">
              <a:rPr lang="en-US" smtClean="0"/>
              <a:t>3</a:t>
            </a:fld>
            <a:endParaRPr lang="en-US"/>
          </a:p>
        </p:txBody>
      </p:sp>
    </p:spTree>
    <p:extLst>
      <p:ext uri="{BB962C8B-B14F-4D97-AF65-F5344CB8AC3E}">
        <p14:creationId xmlns:p14="http://schemas.microsoft.com/office/powerpoint/2010/main" val="809002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Key Takeaways</a:t>
            </a:r>
          </a:p>
        </p:txBody>
      </p:sp>
      <p:sp>
        <p:nvSpPr>
          <p:cNvPr id="3" name="Content Placeholder 2"/>
          <p:cNvSpPr>
            <a:spLocks noGrp="1"/>
          </p:cNvSpPr>
          <p:nvPr>
            <p:ph idx="1"/>
            <p:extLst>
              <p:ext uri="{E7BDC344-281C-4309-B0C6-D0EE65EED2A8}">
                <p202:designPr xmlns:p202="http://schemas.microsoft.com/office/powerpoint/2020/02/main">
                  <p202:designTagLst/>
                </p202:designPr>
              </p:ext>
            </p:extLst>
          </p:nvPr>
        </p:nvSpPr>
        <p:spPr/>
        <p:txBody>
          <a:bodyPr/>
          <a:lstStyle/>
          <a:p>
            <a:pPr marL="0" indent="0">
              <a:buNone/>
            </a:pPr>
            <a:r>
              <a:rPr lang="en-US" dirty="0"/>
              <a:t>What stands out as items we did well and items we need to address?</a:t>
            </a:r>
          </a:p>
        </p:txBody>
      </p:sp>
      <p:sp>
        <p:nvSpPr>
          <p:cNvPr id="4" name="Date Placeholder 3">
            <a:extLst>
              <a:ext uri="{FF2B5EF4-FFF2-40B4-BE49-F238E27FC236}">
                <a16:creationId xmlns:a16="http://schemas.microsoft.com/office/drawing/2014/main" id="{05D8594B-AC61-B966-E8F2-BD3F35CD44CF}"/>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5" name="Footer Placeholder 4">
            <a:extLst>
              <a:ext uri="{FF2B5EF4-FFF2-40B4-BE49-F238E27FC236}">
                <a16:creationId xmlns:a16="http://schemas.microsoft.com/office/drawing/2014/main" id="{0ABEF471-9CD3-4A95-3482-CB69F7FD5E2A}"/>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6" name="Slide Number Placeholder 5">
            <a:extLst>
              <a:ext uri="{FF2B5EF4-FFF2-40B4-BE49-F238E27FC236}">
                <a16:creationId xmlns:a16="http://schemas.microsoft.com/office/drawing/2014/main" id="{BE64C4BA-4426-E64C-6149-800C93EB7E0E}"/>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30</a:t>
            </a:fld>
            <a:endParaRPr lang="en-US" dirty="0">
              <a:solidFill>
                <a:schemeClr val="tx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Improvement Planning</a:t>
            </a:r>
          </a:p>
        </p:txBody>
      </p:sp>
      <p:sp>
        <p:nvSpPr>
          <p:cNvPr id="3" name="Content Placeholder 2"/>
          <p:cNvSpPr>
            <a:spLocks noGrp="1"/>
          </p:cNvSpPr>
          <p:nvPr>
            <p:ph idx="1"/>
          </p:nvPr>
        </p:nvSpPr>
        <p:spPr/>
        <p:txBody>
          <a:bodyPr/>
          <a:lstStyle/>
          <a:p>
            <a:pPr marL="0" indent="0">
              <a:buNone/>
            </a:pPr>
            <a:r>
              <a:rPr dirty="0"/>
              <a:t>Issue | Corrective Action | Owner | Timeline</a:t>
            </a:r>
          </a:p>
        </p:txBody>
      </p:sp>
      <p:sp>
        <p:nvSpPr>
          <p:cNvPr id="5" name="Date Placeholder 3">
            <a:extLst>
              <a:ext uri="{FF2B5EF4-FFF2-40B4-BE49-F238E27FC236}">
                <a16:creationId xmlns:a16="http://schemas.microsoft.com/office/drawing/2014/main" id="{652BA134-75FB-3E55-8D49-E2A3A2403686}"/>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6" name="Footer Placeholder 4">
            <a:extLst>
              <a:ext uri="{FF2B5EF4-FFF2-40B4-BE49-F238E27FC236}">
                <a16:creationId xmlns:a16="http://schemas.microsoft.com/office/drawing/2014/main" id="{B6F6CEBA-1600-7A05-0509-C8505CDACC70}"/>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4" name="Slide Number Placeholder 5">
            <a:extLst>
              <a:ext uri="{FF2B5EF4-FFF2-40B4-BE49-F238E27FC236}">
                <a16:creationId xmlns:a16="http://schemas.microsoft.com/office/drawing/2014/main" id="{A4C779C3-0BCE-630E-2DB0-E6ED2BDDE9A0}"/>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31</a:t>
            </a:fld>
            <a:endParaRPr lang="en-US" dirty="0">
              <a:solidFill>
                <a:schemeClr val="tx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15620"/>
            <a:ext cx="7902039" cy="703654"/>
          </a:xfrm>
        </p:spPr>
        <p:txBody>
          <a:bodyPr/>
          <a:lstStyle/>
          <a:p>
            <a:r>
              <a:t>Next Steps</a:t>
            </a:r>
          </a:p>
        </p:txBody>
      </p:sp>
      <p:sp>
        <p:nvSpPr>
          <p:cNvPr id="3" name="Content Placeholder 2"/>
          <p:cNvSpPr>
            <a:spLocks noGrp="1"/>
          </p:cNvSpPr>
          <p:nvPr>
            <p:ph idx="1"/>
          </p:nvPr>
        </p:nvSpPr>
        <p:spPr/>
        <p:txBody>
          <a:bodyPr/>
          <a:lstStyle/>
          <a:p>
            <a:pPr marL="0" indent="0">
              <a:buNone/>
            </a:pPr>
            <a:r>
              <a:rPr dirty="0"/>
              <a:t>AAR/IP development and follow-up actions.</a:t>
            </a:r>
          </a:p>
        </p:txBody>
      </p:sp>
      <p:sp>
        <p:nvSpPr>
          <p:cNvPr id="6" name="Date Placeholder 3">
            <a:extLst>
              <a:ext uri="{FF2B5EF4-FFF2-40B4-BE49-F238E27FC236}">
                <a16:creationId xmlns:a16="http://schemas.microsoft.com/office/drawing/2014/main" id="{28D973A4-5445-D23C-E7B2-061A7F4EBFC8}"/>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4" name="Footer Placeholder 4">
            <a:extLst>
              <a:ext uri="{FF2B5EF4-FFF2-40B4-BE49-F238E27FC236}">
                <a16:creationId xmlns:a16="http://schemas.microsoft.com/office/drawing/2014/main" id="{85C534E6-9AFA-08D4-EEE9-036836FCA29D}"/>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5" name="Slide Number Placeholder 5">
            <a:extLst>
              <a:ext uri="{FF2B5EF4-FFF2-40B4-BE49-F238E27FC236}">
                <a16:creationId xmlns:a16="http://schemas.microsoft.com/office/drawing/2014/main" id="{8C7C08B2-E25E-FC58-1781-DD21EBDDE188}"/>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32</a:t>
            </a:fld>
            <a:endParaRPr lang="en-US" dirty="0">
              <a:solidFill>
                <a:schemeClr val="tx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Thank You</a:t>
            </a:r>
          </a:p>
        </p:txBody>
      </p:sp>
      <p:sp>
        <p:nvSpPr>
          <p:cNvPr id="3" name="Content Placeholder 2"/>
          <p:cNvSpPr>
            <a:spLocks noGrp="1"/>
          </p:cNvSpPr>
          <p:nvPr>
            <p:ph idx="1"/>
          </p:nvPr>
        </p:nvSpPr>
        <p:spPr/>
        <p:txBody>
          <a:bodyPr/>
          <a:lstStyle/>
          <a:p>
            <a:pPr marL="0" indent="0">
              <a:buNone/>
            </a:pPr>
            <a:r>
              <a:rPr dirty="0"/>
              <a:t>Questions and discussion.</a:t>
            </a:r>
          </a:p>
        </p:txBody>
      </p:sp>
      <p:sp>
        <p:nvSpPr>
          <p:cNvPr id="4" name="Date Placeholder 3">
            <a:extLst>
              <a:ext uri="{FF2B5EF4-FFF2-40B4-BE49-F238E27FC236}">
                <a16:creationId xmlns:a16="http://schemas.microsoft.com/office/drawing/2014/main" id="{A792410E-8D72-E9AC-5464-711FF5AE18F6}"/>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5" name="Footer Placeholder 4">
            <a:extLst>
              <a:ext uri="{FF2B5EF4-FFF2-40B4-BE49-F238E27FC236}">
                <a16:creationId xmlns:a16="http://schemas.microsoft.com/office/drawing/2014/main" id="{C68FE30B-AB27-D931-BD5E-78CFFBEA3BA6}"/>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6" name="Slide Number Placeholder 5">
            <a:extLst>
              <a:ext uri="{FF2B5EF4-FFF2-40B4-BE49-F238E27FC236}">
                <a16:creationId xmlns:a16="http://schemas.microsoft.com/office/drawing/2014/main" id="{0BE990CD-F4E1-F5BB-BE2A-5BDB49BDFE8D}"/>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33</a:t>
            </a:fld>
            <a:endParaRPr lang="en-US" dirty="0">
              <a:solidFill>
                <a:schemeClr val="tx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C1172-1498-4D4C-0B4D-0BBC0E166F14}"/>
              </a:ext>
            </a:extLst>
          </p:cNvPr>
          <p:cNvSpPr>
            <a:spLocks noGrp="1"/>
          </p:cNvSpPr>
          <p:nvPr>
            <p:ph type="title" idx="4294967295"/>
          </p:nvPr>
        </p:nvSpPr>
        <p:spPr>
          <a:xfrm>
            <a:off x="838199" y="-703654"/>
            <a:ext cx="7902039" cy="703654"/>
          </a:xfrm>
        </p:spPr>
        <p:txBody>
          <a:bodyPr vert="horz" lIns="91440" tIns="45720" rIns="91440" bIns="45720" rtlCol="0" anchor="b">
            <a:normAutofit/>
          </a:bodyPr>
          <a:lstStyle/>
          <a:p>
            <a:r>
              <a:rPr lang="en-US" dirty="0"/>
              <a:t>Contact Us</a:t>
            </a:r>
          </a:p>
        </p:txBody>
      </p:sp>
      <p:sp>
        <p:nvSpPr>
          <p:cNvPr id="8" name="Text Placeholder 2">
            <a:extLst>
              <a:ext uri="{FF2B5EF4-FFF2-40B4-BE49-F238E27FC236}">
                <a16:creationId xmlns:a16="http://schemas.microsoft.com/office/drawing/2014/main" id="{EB417115-1454-FA64-48A5-3C48D51E91F1}"/>
              </a:ext>
            </a:extLst>
          </p:cNvPr>
          <p:cNvSpPr txBox="1">
            <a:spLocks/>
          </p:cNvSpPr>
          <p:nvPr/>
        </p:nvSpPr>
        <p:spPr>
          <a:xfrm>
            <a:off x="839789" y="1120076"/>
            <a:ext cx="9854667" cy="359805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rgbClr val="80A1B6"/>
              </a:buClr>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Clr>
                <a:srgbClr val="80A1B6"/>
              </a:buClr>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Clr>
                <a:srgbClr val="80A1B6"/>
              </a:buClr>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Clr>
                <a:srgbClr val="80A1B6"/>
              </a:buClr>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Clr>
                <a:srgbClr val="80A1B6"/>
              </a:buClr>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4400" b="1" dirty="0">
                <a:solidFill>
                  <a:schemeClr val="tx2"/>
                </a:solidFill>
              </a:rPr>
              <a:t>Contact Us</a:t>
            </a:r>
            <a:endParaRPr lang="en-US" sz="4400" dirty="0">
              <a:solidFill>
                <a:schemeClr val="tx2"/>
              </a:solidFill>
            </a:endParaRPr>
          </a:p>
          <a:p>
            <a:r>
              <a:rPr lang="en-US" i="1" dirty="0">
                <a:solidFill>
                  <a:schemeClr val="tx2"/>
                </a:solidFill>
              </a:rPr>
              <a:t>Shane Durkee</a:t>
            </a:r>
            <a:r>
              <a:rPr lang="en-US" dirty="0"/>
              <a:t>– Region 2, Director, Emergency Preparedness, </a:t>
            </a:r>
            <a:r>
              <a:rPr lang="en-US" dirty="0">
                <a:hlinkClick r:id="rId2"/>
              </a:rPr>
              <a:t>sdurkee@ipro.org</a:t>
            </a:r>
            <a:r>
              <a:rPr lang="en-US" dirty="0"/>
              <a:t> </a:t>
            </a:r>
            <a:endParaRPr lang="en-US" dirty="0">
              <a:ea typeface="Calibri"/>
              <a:cs typeface="Calibri"/>
            </a:endParaRPr>
          </a:p>
          <a:p>
            <a:r>
              <a:rPr lang="en-US" i="1" dirty="0">
                <a:solidFill>
                  <a:schemeClr val="tx2"/>
                </a:solidFill>
              </a:rPr>
              <a:t>Jessica L </a:t>
            </a:r>
            <a:r>
              <a:rPr lang="en-US" i="1" dirty="0" err="1">
                <a:solidFill>
                  <a:schemeClr val="tx2"/>
                </a:solidFill>
              </a:rPr>
              <a:t>Picanzo</a:t>
            </a:r>
            <a:r>
              <a:rPr lang="en-US" i="1" dirty="0">
                <a:solidFill>
                  <a:schemeClr val="tx2"/>
                </a:solidFill>
              </a:rPr>
              <a:t> </a:t>
            </a:r>
            <a:r>
              <a:rPr lang="en-US" dirty="0"/>
              <a:t>– Region 1, Director, Emergency Preparedness, </a:t>
            </a:r>
            <a:r>
              <a:rPr lang="en-US" dirty="0">
                <a:hlinkClick r:id="rId3"/>
              </a:rPr>
              <a:t>jpicanzo@ipro.org</a:t>
            </a:r>
            <a:endParaRPr lang="en-US" dirty="0">
              <a:ea typeface="Calibri"/>
              <a:cs typeface="Calibri"/>
            </a:endParaRPr>
          </a:p>
          <a:p>
            <a:endParaRPr lang="en-US" dirty="0"/>
          </a:p>
          <a:p>
            <a:pPr marL="0" indent="0">
              <a:buNone/>
            </a:pPr>
            <a:r>
              <a:rPr lang="en-US" sz="2000" dirty="0"/>
              <a:t>Learn more about the Northeast &amp; Mid-Atlantic QIN-QIO: </a:t>
            </a:r>
            <a:r>
              <a:rPr lang="en-US" sz="2000" u="sng" dirty="0">
                <a:hlinkClick r:id="rId4" tooltip="https://qi.ipro.org/"/>
              </a:rPr>
              <a:t>https://qi.ipro.org/</a:t>
            </a:r>
            <a:endParaRPr lang="en-US" sz="2000" dirty="0"/>
          </a:p>
        </p:txBody>
      </p:sp>
      <p:pic>
        <p:nvPicPr>
          <p:cNvPr id="3" name="Picture 2" descr="Logo for the Northeast and Mid-Atlantic CMS QIN-QIO (Regions 1 &amp; 2) ">
            <a:extLst>
              <a:ext uri="{FF2B5EF4-FFF2-40B4-BE49-F238E27FC236}">
                <a16:creationId xmlns:a16="http://schemas.microsoft.com/office/drawing/2014/main" id="{91B88622-016D-7AA2-B2C4-CAB346B4C174}"/>
              </a:ext>
              <a:ext uri="{C183D7F6-B498-43B3-948B-1728B52AA6E4}">
                <adec:decorative xmlns:adec="http://schemas.microsoft.com/office/drawing/2017/decorative" val="0"/>
              </a:ext>
            </a:extLst>
          </p:cNvPr>
          <p:cNvPicPr/>
          <p:nvPr/>
        </p:nvPicPr>
        <p:blipFill>
          <a:blip r:embed="rId5">
            <a:extLst>
              <a:ext uri="{28A0092B-C50C-407E-A947-70E740481C1C}">
                <a14:useLocalDpi xmlns:a14="http://schemas.microsoft.com/office/drawing/2010/main" val="0"/>
              </a:ext>
            </a:extLst>
          </a:blip>
          <a:srcRect/>
          <a:stretch/>
        </p:blipFill>
        <p:spPr>
          <a:xfrm>
            <a:off x="942976" y="4718135"/>
            <a:ext cx="4918328" cy="995102"/>
          </a:xfrm>
          <a:prstGeom prst="rect">
            <a:avLst/>
          </a:prstGeom>
        </p:spPr>
      </p:pic>
      <p:sp>
        <p:nvSpPr>
          <p:cNvPr id="10" name="TextBox 9">
            <a:extLst>
              <a:ext uri="{FF2B5EF4-FFF2-40B4-BE49-F238E27FC236}">
                <a16:creationId xmlns:a16="http://schemas.microsoft.com/office/drawing/2014/main" id="{1CEA2DDA-1311-23E9-8FA5-BB26998CD4ED}"/>
              </a:ext>
            </a:extLst>
          </p:cNvPr>
          <p:cNvSpPr txBox="1"/>
          <p:nvPr/>
        </p:nvSpPr>
        <p:spPr>
          <a:xfrm>
            <a:off x="1785257" y="6341024"/>
            <a:ext cx="8621486" cy="461665"/>
          </a:xfrm>
          <a:prstGeom prst="rect">
            <a:avLst/>
          </a:prstGeom>
          <a:noFill/>
        </p:spPr>
        <p:txBody>
          <a:bodyPr wrap="square" rtlCol="0">
            <a:spAutoFit/>
          </a:bodyPr>
          <a:lstStyle/>
          <a:p>
            <a:pPr algn="ctr"/>
            <a:r>
              <a:rPr lang="en-US" sz="800" dirty="0">
                <a:solidFill>
                  <a:schemeClr val="bg1"/>
                </a:solidFill>
              </a:rPr>
              <a:t>This material was prepared by the Northeast and Mid-Atlantic CMS QIN-QIO (Regions 1 &amp; 2), a Quality Innovation Network-Quality Improvement Organization, under contract with the Centers for Medicare &amp; Medicaid Services (CMS), an agency of the U.S. Department of Health and Human Services (HHS). Views expressed in this material do not necessarily reflect the official views or policy of CMS or HHS, and any reference to a specific product or entity herein does not constitute endorsement of that product or entity by CMS or HHS. Publication # 13SOW-IPRO-R1&amp;2-ALL-SA-A06-26-7254</a:t>
            </a:r>
          </a:p>
        </p:txBody>
      </p:sp>
    </p:spTree>
    <p:extLst>
      <p:ext uri="{BB962C8B-B14F-4D97-AF65-F5344CB8AC3E}">
        <p14:creationId xmlns:p14="http://schemas.microsoft.com/office/powerpoint/2010/main" val="348900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Exercise Objectives</a:t>
            </a:r>
          </a:p>
        </p:txBody>
      </p:sp>
      <p:sp>
        <p:nvSpPr>
          <p:cNvPr id="3" name="Content Placeholder 2"/>
          <p:cNvSpPr>
            <a:spLocks noGrp="1"/>
          </p:cNvSpPr>
          <p:nvPr>
            <p:ph idx="1"/>
          </p:nvPr>
        </p:nvSpPr>
        <p:spPr>
          <a:xfrm>
            <a:off x="838200" y="1825625"/>
            <a:ext cx="10515600" cy="4351338"/>
          </a:xfrm>
        </p:spPr>
        <p:txBody>
          <a:bodyPr>
            <a:normAutofit/>
          </a:bodyPr>
          <a:lstStyle/>
          <a:p>
            <a:r>
              <a:rPr lang="en-US" dirty="0"/>
              <a:t>Assess the facility's readiness to respond to a wildfire event.</a:t>
            </a:r>
          </a:p>
          <a:p>
            <a:r>
              <a:rPr lang="en-US" dirty="0"/>
              <a:t>Review Emergency Operations Center (EOC) and Incident Command System (ICS) activation processes and responsibilities.</a:t>
            </a:r>
          </a:p>
          <a:p>
            <a:r>
              <a:rPr lang="en-US" dirty="0"/>
              <a:t>Assess preparedness for a utilities interruption event. </a:t>
            </a:r>
          </a:p>
          <a:p>
            <a:r>
              <a:rPr lang="en-US" dirty="0"/>
              <a:t>Identify operational gaps and critical dependencies. </a:t>
            </a:r>
          </a:p>
          <a:p>
            <a:r>
              <a:rPr lang="en-US" dirty="0"/>
              <a:t>Practice leadership communication and decision-making. </a:t>
            </a:r>
          </a:p>
          <a:p>
            <a:r>
              <a:rPr lang="en-US" dirty="0"/>
              <a:t>Evaluate continuity of care under degraded operational conditions.</a:t>
            </a:r>
          </a:p>
          <a:p>
            <a:r>
              <a:rPr lang="en-US" dirty="0"/>
              <a:t>Identify immediate preparedness improvements. </a:t>
            </a:r>
            <a:endParaRPr dirty="0"/>
          </a:p>
        </p:txBody>
      </p:sp>
      <p:sp>
        <p:nvSpPr>
          <p:cNvPr id="8" name="Date Placeholder 3">
            <a:extLst>
              <a:ext uri="{FF2B5EF4-FFF2-40B4-BE49-F238E27FC236}">
                <a16:creationId xmlns:a16="http://schemas.microsoft.com/office/drawing/2014/main" id="{93A77CEC-20FB-8150-633F-2303C4332923}"/>
              </a:ext>
            </a:extLst>
          </p:cNvPr>
          <p:cNvSpPr>
            <a:spLocks noGrp="1"/>
          </p:cNvSpPr>
          <p:nvPr>
            <p:ph type="dt" sz="half" idx="10"/>
          </p:nvPr>
        </p:nvSpPr>
        <p:spPr>
          <a:xfrm>
            <a:off x="838200" y="6356350"/>
            <a:ext cx="1690511" cy="365125"/>
          </a:xfrm>
        </p:spPr>
        <p:txBody>
          <a:bodyPr/>
          <a:lstStyle/>
          <a:p>
            <a:pPr>
              <a:spcAft>
                <a:spcPts val="600"/>
              </a:spcAft>
            </a:pPr>
            <a:fld id="{56B933C7-50DB-FC43-83FC-60DBD543CA9E}" type="datetime1">
              <a:rPr lang="en-US" smtClean="0">
                <a:solidFill>
                  <a:schemeClr val="tx2"/>
                </a:solidFill>
              </a:rPr>
              <a:pPr>
                <a:spcAft>
                  <a:spcPts val="600"/>
                </a:spcAft>
              </a:pPr>
              <a:t>6/15/2026</a:t>
            </a:fld>
            <a:endParaRPr lang="en-US" dirty="0">
              <a:solidFill>
                <a:schemeClr val="tx2"/>
              </a:solidFill>
            </a:endParaRPr>
          </a:p>
        </p:txBody>
      </p:sp>
      <p:sp>
        <p:nvSpPr>
          <p:cNvPr id="10" name="Footer Placeholder 4">
            <a:extLst>
              <a:ext uri="{FF2B5EF4-FFF2-40B4-BE49-F238E27FC236}">
                <a16:creationId xmlns:a16="http://schemas.microsoft.com/office/drawing/2014/main" id="{0EE1750D-E8D8-7332-D20D-1F4C9C5BE5BA}"/>
              </a:ext>
            </a:extLst>
          </p:cNvPr>
          <p:cNvSpPr>
            <a:spLocks noGrp="1"/>
          </p:cNvSpPr>
          <p:nvPr>
            <p:ph type="ftr" sz="quarter" idx="11"/>
          </p:nvPr>
        </p:nvSpPr>
        <p:spPr>
          <a:xfrm>
            <a:off x="4038600" y="6356350"/>
            <a:ext cx="4114800" cy="365125"/>
          </a:xfrm>
        </p:spPr>
        <p:txBody>
          <a:bodyPr/>
          <a:lstStyle/>
          <a:p>
            <a:pPr>
              <a:spcAft>
                <a:spcPts val="600"/>
              </a:spcAft>
            </a:pPr>
            <a:r>
              <a:rPr lang="en-US" dirty="0">
                <a:solidFill>
                  <a:schemeClr val="accent1"/>
                </a:solidFill>
              </a:rPr>
              <a:t>Northeast &amp; Mid-Atlantic CMS QIN-QIO (Regions 1 &amp; 2)</a:t>
            </a:r>
          </a:p>
        </p:txBody>
      </p:sp>
      <p:sp>
        <p:nvSpPr>
          <p:cNvPr id="12" name="Slide Number Placeholder 5">
            <a:extLst>
              <a:ext uri="{FF2B5EF4-FFF2-40B4-BE49-F238E27FC236}">
                <a16:creationId xmlns:a16="http://schemas.microsoft.com/office/drawing/2014/main" id="{A91B67C8-E202-D3D0-CAA1-079D934E7984}"/>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solidFill>
                  <a:schemeClr val="tx2"/>
                </a:solidFill>
              </a:rPr>
              <a:pPr>
                <a:spcAft>
                  <a:spcPts val="600"/>
                </a:spcAft>
              </a:pPr>
              <a:t>4</a:t>
            </a:fld>
            <a:endParaRPr lang="en-US" dirty="0">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E50CE-0956-C8ED-87AC-DB6A5FB311B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9ADABEB-47F2-182F-F7EA-037401862E78}"/>
              </a:ext>
            </a:extLst>
          </p:cNvPr>
          <p:cNvSpPr>
            <a:spLocks noGrp="1"/>
          </p:cNvSpPr>
          <p:nvPr>
            <p:ph type="title"/>
          </p:nvPr>
        </p:nvSpPr>
        <p:spPr>
          <a:xfrm>
            <a:off x="838199" y="787911"/>
            <a:ext cx="7902039" cy="703654"/>
          </a:xfrm>
        </p:spPr>
        <p:txBody>
          <a:bodyPr anchor="ctr">
            <a:normAutofit/>
          </a:bodyPr>
          <a:lstStyle/>
          <a:p>
            <a:r>
              <a:rPr lang="en-US" dirty="0"/>
              <a:t>Exercise Overview and Scope</a:t>
            </a:r>
          </a:p>
        </p:txBody>
      </p:sp>
      <p:sp>
        <p:nvSpPr>
          <p:cNvPr id="4" name="Date Placeholder 3">
            <a:extLst>
              <a:ext uri="{FF2B5EF4-FFF2-40B4-BE49-F238E27FC236}">
                <a16:creationId xmlns:a16="http://schemas.microsoft.com/office/drawing/2014/main" id="{D854D003-09A6-4FC1-4A64-778EDF7F6B2C}"/>
              </a:ext>
            </a:extLst>
          </p:cNvPr>
          <p:cNvSpPr>
            <a:spLocks noGrp="1"/>
          </p:cNvSpPr>
          <p:nvPr>
            <p:ph type="dt" sz="half" idx="10"/>
          </p:nvPr>
        </p:nvSpPr>
        <p:spPr>
          <a:xfrm>
            <a:off x="838200" y="6356350"/>
            <a:ext cx="1690511" cy="365125"/>
          </a:xfrm>
        </p:spPr>
        <p:txBody>
          <a:bodyPr anchor="ctr">
            <a:normAutofit/>
          </a:bodyPr>
          <a:lstStyle/>
          <a:p>
            <a:pPr>
              <a:spcAft>
                <a:spcPts val="600"/>
              </a:spcAft>
            </a:pPr>
            <a:fld id="{E8CFE8EE-E2AC-A346-B241-7AEB051EA2C7}" type="datetime1">
              <a:rPr lang="en-US" smtClean="0"/>
              <a:pPr>
                <a:spcAft>
                  <a:spcPts val="600"/>
                </a:spcAft>
              </a:pPr>
              <a:t>6/15/2026</a:t>
            </a:fld>
            <a:endParaRPr lang="en-US"/>
          </a:p>
        </p:txBody>
      </p:sp>
      <p:sp>
        <p:nvSpPr>
          <p:cNvPr id="5" name="Footer Placeholder 4">
            <a:extLst>
              <a:ext uri="{FF2B5EF4-FFF2-40B4-BE49-F238E27FC236}">
                <a16:creationId xmlns:a16="http://schemas.microsoft.com/office/drawing/2014/main" id="{323E069A-7011-D371-54C3-1E8AA0303826}"/>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Northeast &amp; Mid-Atlantic CMS QIN-QIO (Regions 1 &amp; 2)</a:t>
            </a:r>
          </a:p>
        </p:txBody>
      </p:sp>
      <p:sp>
        <p:nvSpPr>
          <p:cNvPr id="6" name="Slide Number Placeholder 5">
            <a:extLst>
              <a:ext uri="{FF2B5EF4-FFF2-40B4-BE49-F238E27FC236}">
                <a16:creationId xmlns:a16="http://schemas.microsoft.com/office/drawing/2014/main" id="{ABB757DF-7AC8-BBC7-C2C8-E9A84634C340}"/>
              </a:ext>
            </a:extLst>
          </p:cNvPr>
          <p:cNvSpPr>
            <a:spLocks noGrp="1"/>
          </p:cNvSpPr>
          <p:nvPr>
            <p:ph type="sldNum" sz="quarter" idx="12"/>
          </p:nvPr>
        </p:nvSpPr>
        <p:spPr>
          <a:xfrm>
            <a:off x="9073444" y="6356350"/>
            <a:ext cx="2743200" cy="365125"/>
          </a:xfrm>
        </p:spPr>
        <p:txBody>
          <a:bodyPr anchor="ctr">
            <a:normAutofit/>
          </a:bodyPr>
          <a:lstStyle/>
          <a:p>
            <a:pPr>
              <a:spcAft>
                <a:spcPts val="600"/>
              </a:spcAft>
            </a:pPr>
            <a:fld id="{85116EE9-A166-4A24-AE56-6ED63628246E}" type="slidenum">
              <a:rPr lang="en-US" smtClean="0"/>
              <a:pPr>
                <a:spcAft>
                  <a:spcPts val="600"/>
                </a:spcAft>
              </a:pPr>
              <a:t>5</a:t>
            </a:fld>
            <a:endParaRPr lang="en-US"/>
          </a:p>
        </p:txBody>
      </p:sp>
      <p:graphicFrame>
        <p:nvGraphicFramePr>
          <p:cNvPr id="10" name="Content Placeholder 7" descr="Type: Tabletop/functional&#10;Duration: 90-150 mins &#10;Location: In-person&#10;Players: (fill in the blank with facility name) &#10;Exercise Challenges and instruction given verbally&#10;">
            <a:extLst>
              <a:ext uri="{FF2B5EF4-FFF2-40B4-BE49-F238E27FC236}">
                <a16:creationId xmlns:a16="http://schemas.microsoft.com/office/drawing/2014/main" id="{311E4B83-27FE-90E6-00B7-37F1E7BF361F}"/>
              </a:ext>
            </a:extLst>
          </p:cNvPr>
          <p:cNvGraphicFramePr>
            <a:graphicFrameLocks noGrp="1"/>
          </p:cNvGraphicFramePr>
          <p:nvPr>
            <p:ph idx="1"/>
            <p:extLst>
              <p:ext uri="{D42A27DB-BD31-4B8C-83A1-F6EECF244321}">
                <p14:modId xmlns:p14="http://schemas.microsoft.com/office/powerpoint/2010/main" val="20106413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0287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rPr dirty="0"/>
              <a:t>Exercise Guidelines</a:t>
            </a:r>
          </a:p>
        </p:txBody>
      </p:sp>
      <p:sp>
        <p:nvSpPr>
          <p:cNvPr id="3" name="Content Placeholder 2"/>
          <p:cNvSpPr>
            <a:spLocks noGrp="1"/>
          </p:cNvSpPr>
          <p:nvPr>
            <p:ph idx="1"/>
          </p:nvPr>
        </p:nvSpPr>
        <p:spPr>
          <a:xfrm>
            <a:off x="838200" y="1825625"/>
            <a:ext cx="10515600" cy="4351338"/>
          </a:xfrm>
        </p:spPr>
        <p:txBody>
          <a:bodyPr>
            <a:normAutofit/>
          </a:bodyPr>
          <a:lstStyle/>
          <a:p>
            <a:r>
              <a:rPr dirty="0"/>
              <a:t>No-fault environment</a:t>
            </a:r>
            <a:r>
              <a:rPr lang="en-US" dirty="0"/>
              <a:t>.</a:t>
            </a:r>
          </a:p>
          <a:p>
            <a:r>
              <a:rPr dirty="0"/>
              <a:t>Base responses on current plans and capabilities</a:t>
            </a:r>
            <a:r>
              <a:rPr lang="en-US" dirty="0"/>
              <a:t>.</a:t>
            </a:r>
          </a:p>
          <a:p>
            <a:r>
              <a:rPr lang="en-US" dirty="0"/>
              <a:t>Participate. This is how we learn from each other. </a:t>
            </a:r>
          </a:p>
          <a:p>
            <a:r>
              <a:rPr lang="en-US" dirty="0"/>
              <a:t>Keep discussion respectful and solution focused.</a:t>
            </a:r>
          </a:p>
          <a:p>
            <a:r>
              <a:rPr dirty="0"/>
              <a:t>Capture </a:t>
            </a:r>
            <a:r>
              <a:rPr lang="en-US" dirty="0"/>
              <a:t>key themes, risks, and ideas for improvement</a:t>
            </a:r>
            <a:endParaRPr dirty="0"/>
          </a:p>
        </p:txBody>
      </p:sp>
      <p:sp>
        <p:nvSpPr>
          <p:cNvPr id="8" name="Date Placeholder 3">
            <a:extLst>
              <a:ext uri="{FF2B5EF4-FFF2-40B4-BE49-F238E27FC236}">
                <a16:creationId xmlns:a16="http://schemas.microsoft.com/office/drawing/2014/main" id="{3D2624F3-C1FF-4DAA-F711-DB08A509C741}"/>
              </a:ext>
            </a:extLst>
          </p:cNvPr>
          <p:cNvSpPr>
            <a:spLocks noGrp="1"/>
          </p:cNvSpPr>
          <p:nvPr>
            <p:ph type="dt" sz="half" idx="10"/>
          </p:nvPr>
        </p:nvSpPr>
        <p:spPr>
          <a:xfrm>
            <a:off x="838200" y="6356350"/>
            <a:ext cx="1690511" cy="365125"/>
          </a:xfrm>
        </p:spPr>
        <p:txBody>
          <a:bodyPr anchor="ctr">
            <a:normAutofit/>
          </a:bodyPr>
          <a:lstStyle/>
          <a:p>
            <a:pPr>
              <a:spcAft>
                <a:spcPts val="600"/>
              </a:spcAft>
            </a:pPr>
            <a:fld id="{56B933C7-50DB-FC43-83FC-60DBD543CA9E}" type="datetime1">
              <a:rPr lang="en-US" smtClean="0"/>
              <a:pPr>
                <a:spcAft>
                  <a:spcPts val="600"/>
                </a:spcAft>
              </a:pPr>
              <a:t>6/15/2026</a:t>
            </a:fld>
            <a:endParaRPr lang="en-US"/>
          </a:p>
        </p:txBody>
      </p:sp>
      <p:sp>
        <p:nvSpPr>
          <p:cNvPr id="10" name="Footer Placeholder 4">
            <a:extLst>
              <a:ext uri="{FF2B5EF4-FFF2-40B4-BE49-F238E27FC236}">
                <a16:creationId xmlns:a16="http://schemas.microsoft.com/office/drawing/2014/main" id="{E65F871D-AB38-E550-1942-16A7606F8FFF}"/>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Northeast &amp; Mid-Atlantic CMS QIN-QIO (Regions 1 &amp; 2)</a:t>
            </a:r>
          </a:p>
        </p:txBody>
      </p:sp>
      <p:sp>
        <p:nvSpPr>
          <p:cNvPr id="12" name="Slide Number Placeholder 5">
            <a:extLst>
              <a:ext uri="{FF2B5EF4-FFF2-40B4-BE49-F238E27FC236}">
                <a16:creationId xmlns:a16="http://schemas.microsoft.com/office/drawing/2014/main" id="{0708247A-BD5F-6ED8-6284-662F85A2433E}"/>
              </a:ext>
            </a:extLst>
          </p:cNvPr>
          <p:cNvSpPr>
            <a:spLocks noGrp="1"/>
          </p:cNvSpPr>
          <p:nvPr>
            <p:ph type="sldNum" sz="quarter" idx="12"/>
          </p:nvPr>
        </p:nvSpPr>
        <p:spPr>
          <a:xfrm>
            <a:off x="9073444" y="6356350"/>
            <a:ext cx="2743200" cy="365125"/>
          </a:xfrm>
        </p:spPr>
        <p:txBody>
          <a:bodyPr anchor="ctr">
            <a:normAutofit/>
          </a:bodyPr>
          <a:lstStyle/>
          <a:p>
            <a:pPr>
              <a:spcAft>
                <a:spcPts val="600"/>
              </a:spcAft>
            </a:pPr>
            <a:fld id="{85116EE9-A166-4A24-AE56-6ED63628246E}" type="slidenum">
              <a:rPr lang="en-US" smtClean="0"/>
              <a:pPr>
                <a:spcAft>
                  <a:spcPts val="600"/>
                </a:spcAft>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52FE7-9256-FAD3-1D12-4EB7B3DC9EA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626EBD0-B6F4-943A-6A2B-9BE8AD1CC44D}"/>
              </a:ext>
            </a:extLst>
          </p:cNvPr>
          <p:cNvSpPr>
            <a:spLocks noGrp="1"/>
          </p:cNvSpPr>
          <p:nvPr>
            <p:ph type="title"/>
          </p:nvPr>
        </p:nvSpPr>
        <p:spPr>
          <a:xfrm>
            <a:off x="839788" y="825910"/>
            <a:ext cx="3932237" cy="1231490"/>
          </a:xfrm>
        </p:spPr>
        <p:txBody>
          <a:bodyPr vert="horz" lIns="91440" tIns="45720" rIns="91440" bIns="45720" rtlCol="0" anchor="b">
            <a:normAutofit/>
          </a:bodyPr>
          <a:lstStyle/>
          <a:p>
            <a:r>
              <a:rPr lang="en-US" b="1" kern="1200" dirty="0">
                <a:latin typeface="+mj-lt"/>
                <a:ea typeface="+mj-ea"/>
                <a:cs typeface="+mj-cs"/>
              </a:rPr>
              <a:t>Exercise Timeline</a:t>
            </a:r>
          </a:p>
        </p:txBody>
      </p:sp>
      <p:sp>
        <p:nvSpPr>
          <p:cNvPr id="13" name="TextBox 12">
            <a:extLst>
              <a:ext uri="{FF2B5EF4-FFF2-40B4-BE49-F238E27FC236}">
                <a16:creationId xmlns:a16="http://schemas.microsoft.com/office/drawing/2014/main" id="{3BD4EE60-9E32-0D2C-1397-41AD7EAD4F4B}"/>
              </a:ext>
            </a:extLst>
          </p:cNvPr>
          <p:cNvSpPr txBox="1"/>
          <p:nvPr/>
        </p:nvSpPr>
        <p:spPr>
          <a:xfrm>
            <a:off x="839788" y="2057400"/>
            <a:ext cx="3932237" cy="3811588"/>
          </a:xfrm>
          <a:prstGeom prst="rect">
            <a:avLst/>
          </a:prstGeom>
        </p:spPr>
        <p:txBody>
          <a:bodyPr vert="horz" lIns="91440" tIns="45720" rIns="91440" bIns="45720" rtlCol="0">
            <a:normAutofit/>
          </a:bodyPr>
          <a:lstStyle/>
          <a:p>
            <a:pPr>
              <a:lnSpc>
                <a:spcPct val="90000"/>
              </a:lnSpc>
              <a:spcBef>
                <a:spcPts val="1000"/>
              </a:spcBef>
              <a:spcAft>
                <a:spcPts val="600"/>
              </a:spcAft>
              <a:buClr>
                <a:srgbClr val="80A1B6"/>
              </a:buClr>
            </a:pPr>
            <a:r>
              <a:rPr lang="en-US" sz="1600" b="1" kern="1200" dirty="0">
                <a:solidFill>
                  <a:schemeClr val="tx1">
                    <a:lumMod val="85000"/>
                    <a:lumOff val="15000"/>
                  </a:schemeClr>
                </a:solidFill>
                <a:latin typeface="+mn-lt"/>
                <a:ea typeface="+mn-ea"/>
                <a:cs typeface="+mn-cs"/>
              </a:rPr>
              <a:t>*Estimate only – timeline subject to dynamic change</a:t>
            </a:r>
          </a:p>
        </p:txBody>
      </p:sp>
      <p:graphicFrame>
        <p:nvGraphicFramePr>
          <p:cNvPr id="9" name="Content Placeholder 8">
            <a:extLst>
              <a:ext uri="{FF2B5EF4-FFF2-40B4-BE49-F238E27FC236}">
                <a16:creationId xmlns:a16="http://schemas.microsoft.com/office/drawing/2014/main" id="{DA6315A6-CFA8-15A0-AB05-25FED8568CA1}"/>
              </a:ext>
            </a:extLst>
          </p:cNvPr>
          <p:cNvGraphicFramePr>
            <a:graphicFrameLocks noGrp="1"/>
          </p:cNvGraphicFramePr>
          <p:nvPr>
            <p:ph idx="1"/>
            <p:extLst>
              <p:ext uri="{D42A27DB-BD31-4B8C-83A1-F6EECF244321}">
                <p14:modId xmlns:p14="http://schemas.microsoft.com/office/powerpoint/2010/main" val="2760021580"/>
              </p:ext>
            </p:extLst>
          </p:nvPr>
        </p:nvGraphicFramePr>
        <p:xfrm>
          <a:off x="4644345" y="1636213"/>
          <a:ext cx="6172200" cy="4476456"/>
        </p:xfrm>
        <a:graphic>
          <a:graphicData uri="http://schemas.openxmlformats.org/drawingml/2006/table">
            <a:tbl>
              <a:tblPr firstRow="1" firstCol="1" bandRow="1">
                <a:tableStyleId>{9DCAF9ED-07DC-4A11-8D7F-57B35C25682E}</a:tableStyleId>
              </a:tblPr>
              <a:tblGrid>
                <a:gridCol w="4557205">
                  <a:extLst>
                    <a:ext uri="{9D8B030D-6E8A-4147-A177-3AD203B41FA5}">
                      <a16:colId xmlns:a16="http://schemas.microsoft.com/office/drawing/2014/main" val="1465526810"/>
                    </a:ext>
                  </a:extLst>
                </a:gridCol>
                <a:gridCol w="1614995">
                  <a:extLst>
                    <a:ext uri="{9D8B030D-6E8A-4147-A177-3AD203B41FA5}">
                      <a16:colId xmlns:a16="http://schemas.microsoft.com/office/drawing/2014/main" val="1279277706"/>
                    </a:ext>
                  </a:extLst>
                </a:gridCol>
              </a:tblGrid>
              <a:tr h="497384">
                <a:tc>
                  <a:txBody>
                    <a:bodyPr/>
                    <a:lstStyle/>
                    <a:p>
                      <a:pPr>
                        <a:buNone/>
                      </a:pPr>
                      <a:r>
                        <a:rPr lang="en-US" sz="3000" dirty="0">
                          <a:solidFill>
                            <a:srgbClr val="0F4761"/>
                          </a:solidFill>
                          <a:effectLst/>
                        </a:rPr>
                        <a:t>Topic</a:t>
                      </a:r>
                      <a:endParaRPr lang="en-US" sz="3000" dirty="0">
                        <a:effectLst/>
                      </a:endParaRPr>
                    </a:p>
                  </a:txBody>
                  <a:tcPr marL="115970" marR="115970" marT="0" marB="0"/>
                </a:tc>
                <a:tc>
                  <a:txBody>
                    <a:bodyPr/>
                    <a:lstStyle/>
                    <a:p>
                      <a:pPr>
                        <a:buNone/>
                      </a:pPr>
                      <a:r>
                        <a:rPr lang="en-US" sz="3000">
                          <a:solidFill>
                            <a:srgbClr val="0F4761"/>
                          </a:solidFill>
                          <a:effectLst/>
                        </a:rPr>
                        <a:t>Time</a:t>
                      </a:r>
                      <a:endParaRPr lang="en-US" sz="3000">
                        <a:effectLst/>
                      </a:endParaRPr>
                    </a:p>
                  </a:txBody>
                  <a:tcPr marL="115970" marR="115970" marT="0" marB="0"/>
                </a:tc>
                <a:extLst>
                  <a:ext uri="{0D108BD9-81ED-4DB2-BD59-A6C34878D82A}">
                    <a16:rowId xmlns:a16="http://schemas.microsoft.com/office/drawing/2014/main" val="2082032626"/>
                  </a:ext>
                </a:extLst>
              </a:tr>
              <a:tr h="497384">
                <a:tc>
                  <a:txBody>
                    <a:bodyPr/>
                    <a:lstStyle/>
                    <a:p>
                      <a:pPr>
                        <a:buNone/>
                      </a:pPr>
                      <a:r>
                        <a:rPr lang="en-US" sz="3000" dirty="0">
                          <a:solidFill>
                            <a:srgbClr val="0F4761"/>
                          </a:solidFill>
                          <a:effectLst/>
                        </a:rPr>
                        <a:t>Welcome and Introduction</a:t>
                      </a:r>
                      <a:endParaRPr lang="en-US" sz="3000" dirty="0">
                        <a:effectLst/>
                      </a:endParaRPr>
                    </a:p>
                  </a:txBody>
                  <a:tcPr marL="115970" marR="115970" marT="0" marB="0"/>
                </a:tc>
                <a:tc>
                  <a:txBody>
                    <a:bodyPr/>
                    <a:lstStyle/>
                    <a:p>
                      <a:pPr>
                        <a:buNone/>
                      </a:pPr>
                      <a:r>
                        <a:rPr lang="en-US" sz="3000">
                          <a:solidFill>
                            <a:srgbClr val="0F4761"/>
                          </a:solidFill>
                          <a:effectLst/>
                        </a:rPr>
                        <a:t>10 min</a:t>
                      </a:r>
                      <a:endParaRPr lang="en-US" sz="3000">
                        <a:effectLst/>
                      </a:endParaRPr>
                    </a:p>
                  </a:txBody>
                  <a:tcPr marL="115970" marR="115970" marT="0" marB="0"/>
                </a:tc>
                <a:extLst>
                  <a:ext uri="{0D108BD9-81ED-4DB2-BD59-A6C34878D82A}">
                    <a16:rowId xmlns:a16="http://schemas.microsoft.com/office/drawing/2014/main" val="3832670764"/>
                  </a:ext>
                </a:extLst>
              </a:tr>
              <a:tr h="497384">
                <a:tc>
                  <a:txBody>
                    <a:bodyPr/>
                    <a:lstStyle/>
                    <a:p>
                      <a:pPr>
                        <a:buNone/>
                      </a:pPr>
                      <a:r>
                        <a:rPr lang="en-US" sz="3000" dirty="0">
                          <a:solidFill>
                            <a:srgbClr val="0F4761"/>
                          </a:solidFill>
                          <a:effectLst/>
                        </a:rPr>
                        <a:t>Module 1</a:t>
                      </a:r>
                      <a:endParaRPr lang="en-US" sz="3000" dirty="0">
                        <a:effectLst/>
                      </a:endParaRPr>
                    </a:p>
                  </a:txBody>
                  <a:tcPr marL="115970" marR="115970" marT="0" marB="0"/>
                </a:tc>
                <a:tc>
                  <a:txBody>
                    <a:bodyPr/>
                    <a:lstStyle/>
                    <a:p>
                      <a:pPr>
                        <a:buNone/>
                      </a:pPr>
                      <a:r>
                        <a:rPr lang="en-US" sz="3000">
                          <a:solidFill>
                            <a:srgbClr val="0F4761"/>
                          </a:solidFill>
                          <a:effectLst/>
                        </a:rPr>
                        <a:t>30 min</a:t>
                      </a:r>
                      <a:endParaRPr lang="en-US" sz="3000">
                        <a:effectLst/>
                      </a:endParaRPr>
                    </a:p>
                  </a:txBody>
                  <a:tcPr marL="115970" marR="115970" marT="0" marB="0"/>
                </a:tc>
                <a:extLst>
                  <a:ext uri="{0D108BD9-81ED-4DB2-BD59-A6C34878D82A}">
                    <a16:rowId xmlns:a16="http://schemas.microsoft.com/office/drawing/2014/main" val="4144158046"/>
                  </a:ext>
                </a:extLst>
              </a:tr>
              <a:tr h="497384">
                <a:tc>
                  <a:txBody>
                    <a:bodyPr/>
                    <a:lstStyle/>
                    <a:p>
                      <a:pPr>
                        <a:buNone/>
                      </a:pPr>
                      <a:r>
                        <a:rPr lang="en-US" sz="3000" dirty="0">
                          <a:solidFill>
                            <a:srgbClr val="0F4761"/>
                          </a:solidFill>
                          <a:effectLst/>
                        </a:rPr>
                        <a:t>Break</a:t>
                      </a:r>
                      <a:endParaRPr lang="en-US" sz="3000" dirty="0">
                        <a:effectLst/>
                      </a:endParaRPr>
                    </a:p>
                  </a:txBody>
                  <a:tcPr marL="115970" marR="115970" marT="0" marB="0"/>
                </a:tc>
                <a:tc>
                  <a:txBody>
                    <a:bodyPr/>
                    <a:lstStyle/>
                    <a:p>
                      <a:pPr>
                        <a:buNone/>
                      </a:pPr>
                      <a:r>
                        <a:rPr lang="en-US" sz="3000">
                          <a:solidFill>
                            <a:srgbClr val="0F4761"/>
                          </a:solidFill>
                          <a:effectLst/>
                        </a:rPr>
                        <a:t>10 min</a:t>
                      </a:r>
                      <a:endParaRPr lang="en-US" sz="3000">
                        <a:effectLst/>
                      </a:endParaRPr>
                    </a:p>
                  </a:txBody>
                  <a:tcPr marL="115970" marR="115970" marT="0" marB="0"/>
                </a:tc>
                <a:extLst>
                  <a:ext uri="{0D108BD9-81ED-4DB2-BD59-A6C34878D82A}">
                    <a16:rowId xmlns:a16="http://schemas.microsoft.com/office/drawing/2014/main" val="2826722188"/>
                  </a:ext>
                </a:extLst>
              </a:tr>
              <a:tr h="497384">
                <a:tc>
                  <a:txBody>
                    <a:bodyPr/>
                    <a:lstStyle/>
                    <a:p>
                      <a:pPr>
                        <a:buNone/>
                      </a:pPr>
                      <a:r>
                        <a:rPr lang="en-US" sz="3000" dirty="0">
                          <a:solidFill>
                            <a:srgbClr val="0F4761"/>
                          </a:solidFill>
                          <a:effectLst/>
                        </a:rPr>
                        <a:t>Module 2</a:t>
                      </a:r>
                      <a:endParaRPr lang="en-US" sz="3000" dirty="0">
                        <a:effectLst/>
                      </a:endParaRPr>
                    </a:p>
                  </a:txBody>
                  <a:tcPr marL="115970" marR="115970" marT="0" marB="0"/>
                </a:tc>
                <a:tc>
                  <a:txBody>
                    <a:bodyPr/>
                    <a:lstStyle/>
                    <a:p>
                      <a:pPr>
                        <a:buNone/>
                      </a:pPr>
                      <a:r>
                        <a:rPr lang="en-US" sz="3000">
                          <a:solidFill>
                            <a:srgbClr val="0F4761"/>
                          </a:solidFill>
                          <a:effectLst/>
                        </a:rPr>
                        <a:t>30 min</a:t>
                      </a:r>
                      <a:endParaRPr lang="en-US" sz="3000">
                        <a:effectLst/>
                      </a:endParaRPr>
                    </a:p>
                  </a:txBody>
                  <a:tcPr marL="115970" marR="115970" marT="0" marB="0"/>
                </a:tc>
                <a:extLst>
                  <a:ext uri="{0D108BD9-81ED-4DB2-BD59-A6C34878D82A}">
                    <a16:rowId xmlns:a16="http://schemas.microsoft.com/office/drawing/2014/main" val="1816007085"/>
                  </a:ext>
                </a:extLst>
              </a:tr>
              <a:tr h="497384">
                <a:tc>
                  <a:txBody>
                    <a:bodyPr/>
                    <a:lstStyle/>
                    <a:p>
                      <a:pPr>
                        <a:buNone/>
                      </a:pPr>
                      <a:r>
                        <a:rPr lang="en-US" sz="3000" dirty="0">
                          <a:solidFill>
                            <a:srgbClr val="0F4761"/>
                          </a:solidFill>
                          <a:effectLst/>
                        </a:rPr>
                        <a:t>Break</a:t>
                      </a:r>
                      <a:endParaRPr lang="en-US" sz="3000" dirty="0">
                        <a:effectLst/>
                      </a:endParaRPr>
                    </a:p>
                  </a:txBody>
                  <a:tcPr marL="115970" marR="115970" marT="0" marB="0"/>
                </a:tc>
                <a:tc>
                  <a:txBody>
                    <a:bodyPr/>
                    <a:lstStyle/>
                    <a:p>
                      <a:pPr>
                        <a:buNone/>
                      </a:pPr>
                      <a:r>
                        <a:rPr lang="en-US" sz="3000">
                          <a:solidFill>
                            <a:srgbClr val="0F4761"/>
                          </a:solidFill>
                          <a:effectLst/>
                        </a:rPr>
                        <a:t>10 min</a:t>
                      </a:r>
                      <a:endParaRPr lang="en-US" sz="3000">
                        <a:effectLst/>
                      </a:endParaRPr>
                    </a:p>
                  </a:txBody>
                  <a:tcPr marL="115970" marR="115970" marT="0" marB="0"/>
                </a:tc>
                <a:extLst>
                  <a:ext uri="{0D108BD9-81ED-4DB2-BD59-A6C34878D82A}">
                    <a16:rowId xmlns:a16="http://schemas.microsoft.com/office/drawing/2014/main" val="2910739283"/>
                  </a:ext>
                </a:extLst>
              </a:tr>
              <a:tr h="497384">
                <a:tc>
                  <a:txBody>
                    <a:bodyPr/>
                    <a:lstStyle/>
                    <a:p>
                      <a:pPr>
                        <a:buNone/>
                      </a:pPr>
                      <a:r>
                        <a:rPr lang="en-US" sz="3000" dirty="0">
                          <a:solidFill>
                            <a:srgbClr val="0F4761"/>
                          </a:solidFill>
                          <a:effectLst/>
                        </a:rPr>
                        <a:t>Modules 3 and 4</a:t>
                      </a:r>
                      <a:endParaRPr lang="en-US" sz="3000" dirty="0">
                        <a:effectLst/>
                      </a:endParaRPr>
                    </a:p>
                  </a:txBody>
                  <a:tcPr marL="115970" marR="115970" marT="0" marB="0"/>
                </a:tc>
                <a:tc>
                  <a:txBody>
                    <a:bodyPr/>
                    <a:lstStyle/>
                    <a:p>
                      <a:pPr>
                        <a:buNone/>
                      </a:pPr>
                      <a:r>
                        <a:rPr lang="en-US" sz="3000" dirty="0">
                          <a:solidFill>
                            <a:srgbClr val="0F4761"/>
                          </a:solidFill>
                          <a:effectLst/>
                        </a:rPr>
                        <a:t>20 min</a:t>
                      </a:r>
                      <a:endParaRPr lang="en-US" sz="3000" dirty="0">
                        <a:effectLst/>
                      </a:endParaRPr>
                    </a:p>
                  </a:txBody>
                  <a:tcPr marL="115970" marR="115970" marT="0" marB="0"/>
                </a:tc>
                <a:extLst>
                  <a:ext uri="{0D108BD9-81ED-4DB2-BD59-A6C34878D82A}">
                    <a16:rowId xmlns:a16="http://schemas.microsoft.com/office/drawing/2014/main" val="3898597983"/>
                  </a:ext>
                </a:extLst>
              </a:tr>
              <a:tr h="497384">
                <a:tc>
                  <a:txBody>
                    <a:bodyPr/>
                    <a:lstStyle/>
                    <a:p>
                      <a:pPr>
                        <a:buNone/>
                      </a:pPr>
                      <a:r>
                        <a:rPr lang="en-US" sz="3000">
                          <a:solidFill>
                            <a:srgbClr val="0F4761"/>
                          </a:solidFill>
                          <a:effectLst/>
                        </a:rPr>
                        <a:t>Hotwash</a:t>
                      </a:r>
                      <a:endParaRPr lang="en-US" sz="3000">
                        <a:effectLst/>
                      </a:endParaRPr>
                    </a:p>
                  </a:txBody>
                  <a:tcPr marL="115970" marR="115970" marT="0" marB="0"/>
                </a:tc>
                <a:tc>
                  <a:txBody>
                    <a:bodyPr/>
                    <a:lstStyle/>
                    <a:p>
                      <a:pPr>
                        <a:buNone/>
                      </a:pPr>
                      <a:r>
                        <a:rPr lang="en-US" sz="3000" dirty="0">
                          <a:solidFill>
                            <a:srgbClr val="0F4761"/>
                          </a:solidFill>
                          <a:effectLst/>
                        </a:rPr>
                        <a:t>20 min</a:t>
                      </a:r>
                      <a:endParaRPr lang="en-US" sz="3000" dirty="0">
                        <a:effectLst/>
                      </a:endParaRPr>
                    </a:p>
                  </a:txBody>
                  <a:tcPr marL="115970" marR="115970" marT="0" marB="0"/>
                </a:tc>
                <a:extLst>
                  <a:ext uri="{0D108BD9-81ED-4DB2-BD59-A6C34878D82A}">
                    <a16:rowId xmlns:a16="http://schemas.microsoft.com/office/drawing/2014/main" val="1023539172"/>
                  </a:ext>
                </a:extLst>
              </a:tr>
              <a:tr h="497384">
                <a:tc>
                  <a:txBody>
                    <a:bodyPr/>
                    <a:lstStyle/>
                    <a:p>
                      <a:pPr>
                        <a:buNone/>
                      </a:pPr>
                      <a:r>
                        <a:rPr lang="en-US" sz="3000">
                          <a:solidFill>
                            <a:srgbClr val="0F4761"/>
                          </a:solidFill>
                          <a:effectLst/>
                        </a:rPr>
                        <a:t>Closing</a:t>
                      </a:r>
                      <a:endParaRPr lang="en-US" sz="3000">
                        <a:effectLst/>
                      </a:endParaRPr>
                    </a:p>
                  </a:txBody>
                  <a:tcPr marL="115970" marR="115970" marT="0" marB="0"/>
                </a:tc>
                <a:tc>
                  <a:txBody>
                    <a:bodyPr/>
                    <a:lstStyle/>
                    <a:p>
                      <a:pPr>
                        <a:buNone/>
                      </a:pPr>
                      <a:r>
                        <a:rPr lang="en-US" sz="3000" dirty="0">
                          <a:solidFill>
                            <a:srgbClr val="0F4761"/>
                          </a:solidFill>
                          <a:effectLst/>
                        </a:rPr>
                        <a:t>5 min</a:t>
                      </a:r>
                      <a:endParaRPr lang="en-US" sz="3000" dirty="0">
                        <a:effectLst/>
                      </a:endParaRPr>
                    </a:p>
                  </a:txBody>
                  <a:tcPr marL="115970" marR="115970" marT="0" marB="0"/>
                </a:tc>
                <a:extLst>
                  <a:ext uri="{0D108BD9-81ED-4DB2-BD59-A6C34878D82A}">
                    <a16:rowId xmlns:a16="http://schemas.microsoft.com/office/drawing/2014/main" val="3426608189"/>
                  </a:ext>
                </a:extLst>
              </a:tr>
            </a:tbl>
          </a:graphicData>
        </a:graphic>
      </p:graphicFrame>
      <p:sp>
        <p:nvSpPr>
          <p:cNvPr id="4" name="Date Placeholder 3">
            <a:extLst>
              <a:ext uri="{FF2B5EF4-FFF2-40B4-BE49-F238E27FC236}">
                <a16:creationId xmlns:a16="http://schemas.microsoft.com/office/drawing/2014/main" id="{D1346DD5-C43F-A128-DCCD-B93D055CB8E0}"/>
              </a:ext>
            </a:extLst>
          </p:cNvPr>
          <p:cNvSpPr>
            <a:spLocks noGrp="1"/>
          </p:cNvSpPr>
          <p:nvPr>
            <p:ph type="dt" sz="half" idx="10"/>
          </p:nvPr>
        </p:nvSpPr>
        <p:spPr>
          <a:xfrm>
            <a:off x="838200" y="6356350"/>
            <a:ext cx="1690511" cy="365125"/>
          </a:xfrm>
        </p:spPr>
        <p:txBody>
          <a:bodyPr vert="horz" lIns="91440" tIns="45720" rIns="91440" bIns="45720" rtlCol="0" anchor="ctr">
            <a:normAutofit/>
          </a:bodyPr>
          <a:lstStyle/>
          <a:p>
            <a:pPr>
              <a:spcAft>
                <a:spcPts val="600"/>
              </a:spcAft>
            </a:pPr>
            <a:fld id="{30B862E7-DFDA-D54B-BA97-66CE0C6438F5}" type="datetime1">
              <a:rPr lang="en-US" smtClean="0"/>
              <a:pPr>
                <a:spcAft>
                  <a:spcPts val="600"/>
                </a:spcAft>
              </a:pPr>
              <a:t>6/15/2026</a:t>
            </a:fld>
            <a:endParaRPr lang="en-US"/>
          </a:p>
        </p:txBody>
      </p:sp>
      <p:sp>
        <p:nvSpPr>
          <p:cNvPr id="5" name="Footer Placeholder 4">
            <a:extLst>
              <a:ext uri="{FF2B5EF4-FFF2-40B4-BE49-F238E27FC236}">
                <a16:creationId xmlns:a16="http://schemas.microsoft.com/office/drawing/2014/main" id="{1517D853-C27E-25C9-420C-8863B9CD28EE}"/>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latin typeface="+mn-lt"/>
                <a:ea typeface="+mn-ea"/>
                <a:cs typeface="+mn-cs"/>
              </a:rPr>
              <a:t>Northeast &amp; Mid-Atlantic CMS QIN-QIO (Regions 1 &amp; 2)</a:t>
            </a:r>
          </a:p>
        </p:txBody>
      </p:sp>
      <p:sp>
        <p:nvSpPr>
          <p:cNvPr id="6" name="Slide Number Placeholder 5">
            <a:extLst>
              <a:ext uri="{FF2B5EF4-FFF2-40B4-BE49-F238E27FC236}">
                <a16:creationId xmlns:a16="http://schemas.microsoft.com/office/drawing/2014/main" id="{0FF730A9-8422-A403-5A58-BC58B29F58E0}"/>
              </a:ext>
            </a:extLst>
          </p:cNvPr>
          <p:cNvSpPr>
            <a:spLocks noGrp="1"/>
          </p:cNvSpPr>
          <p:nvPr>
            <p:ph type="sldNum" sz="quarter" idx="12"/>
          </p:nvPr>
        </p:nvSpPr>
        <p:spPr>
          <a:xfrm>
            <a:off x="9073444" y="6356350"/>
            <a:ext cx="2743200" cy="365125"/>
          </a:xfrm>
        </p:spPr>
        <p:txBody>
          <a:bodyPr vert="horz" lIns="91440" tIns="45720" rIns="91440" bIns="45720" rtlCol="0" anchor="ctr">
            <a:normAutofit/>
          </a:bodyPr>
          <a:lstStyle/>
          <a:p>
            <a:pPr>
              <a:spcAft>
                <a:spcPts val="600"/>
              </a:spcAft>
            </a:pPr>
            <a:fld id="{85116EE9-A166-4A24-AE56-6ED63628246E}" type="slidenum">
              <a:rPr lang="en-US" smtClean="0"/>
              <a:pPr>
                <a:spcAft>
                  <a:spcPts val="600"/>
                </a:spcAft>
              </a:pPr>
              <a:t>7</a:t>
            </a:fld>
            <a:endParaRPr lang="en-US"/>
          </a:p>
        </p:txBody>
      </p:sp>
    </p:spTree>
    <p:extLst>
      <p:ext uri="{BB962C8B-B14F-4D97-AF65-F5344CB8AC3E}">
        <p14:creationId xmlns:p14="http://schemas.microsoft.com/office/powerpoint/2010/main" val="4084455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9CF2E-50BE-53D9-1CAC-36D612CE991B}"/>
            </a:ext>
          </a:extLst>
        </p:cNvPr>
        <p:cNvGrpSpPr/>
        <p:nvPr/>
      </p:nvGrpSpPr>
      <p:grpSpPr>
        <a:xfrm>
          <a:off x="0" y="0"/>
          <a:ext cx="0" cy="0"/>
          <a:chOff x="0" y="0"/>
          <a:chExt cx="0" cy="0"/>
        </a:xfrm>
      </p:grpSpPr>
      <p:pic>
        <p:nvPicPr>
          <p:cNvPr id="10" name="Picture 9" descr="map of the Northeast and Mid-Atlantic CMS QIN-QIO showing member states and territories">
            <a:extLst>
              <a:ext uri="{FF2B5EF4-FFF2-40B4-BE49-F238E27FC236}">
                <a16:creationId xmlns:a16="http://schemas.microsoft.com/office/drawing/2014/main" id="{C1332E32-C9FC-F499-E952-5BFA66FB3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698" y="1421713"/>
            <a:ext cx="5484628" cy="4546468"/>
          </a:xfrm>
          <a:prstGeom prst="rect">
            <a:avLst/>
          </a:prstGeom>
        </p:spPr>
      </p:pic>
      <p:sp>
        <p:nvSpPr>
          <p:cNvPr id="2" name="Title 1">
            <a:extLst>
              <a:ext uri="{FF2B5EF4-FFF2-40B4-BE49-F238E27FC236}">
                <a16:creationId xmlns:a16="http://schemas.microsoft.com/office/drawing/2014/main" id="{FEB3B66B-F883-C180-5E3B-A1D57CE7A416}"/>
              </a:ext>
            </a:extLst>
          </p:cNvPr>
          <p:cNvSpPr>
            <a:spLocks noGrp="1"/>
          </p:cNvSpPr>
          <p:nvPr>
            <p:ph type="title"/>
          </p:nvPr>
        </p:nvSpPr>
        <p:spPr>
          <a:xfrm>
            <a:off x="524674" y="2228528"/>
            <a:ext cx="6570662" cy="1600200"/>
          </a:xfrm>
        </p:spPr>
        <p:txBody>
          <a:bodyPr>
            <a:normAutofit/>
          </a:bodyPr>
          <a:lstStyle/>
          <a:p>
            <a:r>
              <a:rPr lang="en-US" sz="4400" dirty="0"/>
              <a:t>Exercise Module 1</a:t>
            </a:r>
            <a:endParaRPr lang="en-US" sz="5400" dirty="0"/>
          </a:p>
        </p:txBody>
      </p:sp>
      <p:sp>
        <p:nvSpPr>
          <p:cNvPr id="4" name="Date Placeholder 3">
            <a:extLst>
              <a:ext uri="{FF2B5EF4-FFF2-40B4-BE49-F238E27FC236}">
                <a16:creationId xmlns:a16="http://schemas.microsoft.com/office/drawing/2014/main" id="{6EB7880E-FFED-6ECF-B03B-D32518753DF2}"/>
              </a:ext>
            </a:extLst>
          </p:cNvPr>
          <p:cNvSpPr>
            <a:spLocks noGrp="1"/>
          </p:cNvSpPr>
          <p:nvPr>
            <p:ph type="dt" sz="half" idx="10"/>
          </p:nvPr>
        </p:nvSpPr>
        <p:spPr/>
        <p:txBody>
          <a:bodyPr/>
          <a:lstStyle/>
          <a:p>
            <a:fld id="{A219349F-4F81-D348-A01A-665D9129FF1F}" type="datetime1">
              <a:rPr lang="en-US" smtClean="0"/>
              <a:t>6/15/2026</a:t>
            </a:fld>
            <a:endParaRPr lang="en-US" dirty="0"/>
          </a:p>
        </p:txBody>
      </p:sp>
      <p:sp>
        <p:nvSpPr>
          <p:cNvPr id="5" name="Footer Placeholder 4">
            <a:extLst>
              <a:ext uri="{FF2B5EF4-FFF2-40B4-BE49-F238E27FC236}">
                <a16:creationId xmlns:a16="http://schemas.microsoft.com/office/drawing/2014/main" id="{4E670D0A-EAD2-E54A-53CB-BF07635C2438}"/>
              </a:ext>
            </a:extLst>
          </p:cNvPr>
          <p:cNvSpPr>
            <a:spLocks noGrp="1"/>
          </p:cNvSpPr>
          <p:nvPr>
            <p:ph type="ftr" sz="quarter" idx="11"/>
          </p:nvPr>
        </p:nvSpPr>
        <p:spPr/>
        <p:txBody>
          <a:bodyPr/>
          <a:lstStyle/>
          <a:p>
            <a:r>
              <a:rPr lang="en-US"/>
              <a:t>Northeast &amp; Mid-Atlantic CMS QIN-QIO (Regions 1 &amp; 2)</a:t>
            </a:r>
          </a:p>
        </p:txBody>
      </p:sp>
      <p:sp>
        <p:nvSpPr>
          <p:cNvPr id="7" name="Slide Number Placeholder 6">
            <a:extLst>
              <a:ext uri="{FF2B5EF4-FFF2-40B4-BE49-F238E27FC236}">
                <a16:creationId xmlns:a16="http://schemas.microsoft.com/office/drawing/2014/main" id="{F5E7956E-24BD-8E91-428A-692B65875AA2}"/>
              </a:ext>
            </a:extLst>
          </p:cNvPr>
          <p:cNvSpPr>
            <a:spLocks noGrp="1"/>
          </p:cNvSpPr>
          <p:nvPr>
            <p:ph type="sldNum" sz="quarter" idx="12"/>
          </p:nvPr>
        </p:nvSpPr>
        <p:spPr/>
        <p:txBody>
          <a:bodyPr/>
          <a:lstStyle/>
          <a:p>
            <a:fld id="{85116EE9-A166-4A24-AE56-6ED63628246E}" type="slidenum">
              <a:rPr lang="en-US" smtClean="0"/>
              <a:t>8</a:t>
            </a:fld>
            <a:endParaRPr lang="en-US"/>
          </a:p>
        </p:txBody>
      </p:sp>
    </p:spTree>
    <p:extLst>
      <p:ext uri="{BB962C8B-B14F-4D97-AF65-F5344CB8AC3E}">
        <p14:creationId xmlns:p14="http://schemas.microsoft.com/office/powerpoint/2010/main" val="1977077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87911"/>
            <a:ext cx="7902039" cy="703654"/>
          </a:xfrm>
        </p:spPr>
        <p:txBody>
          <a:bodyPr anchor="ctr">
            <a:normAutofit/>
          </a:bodyPr>
          <a:lstStyle/>
          <a:p>
            <a:r>
              <a:t>Scenario Overview</a:t>
            </a:r>
          </a:p>
        </p:txBody>
      </p:sp>
      <p:sp>
        <p:nvSpPr>
          <p:cNvPr id="3" name="Content Placeholder 2"/>
          <p:cNvSpPr>
            <a:spLocks noGrp="1"/>
          </p:cNvSpPr>
          <p:nvPr>
            <p:ph sz="half" idx="1"/>
          </p:nvPr>
        </p:nvSpPr>
        <p:spPr>
          <a:xfrm>
            <a:off x="838200" y="1413164"/>
            <a:ext cx="5181600" cy="4763799"/>
          </a:xfrm>
        </p:spPr>
        <p:txBody>
          <a:bodyPr>
            <a:normAutofit/>
          </a:bodyPr>
          <a:lstStyle/>
          <a:p>
            <a:pPr marL="0" indent="0">
              <a:buNone/>
            </a:pPr>
            <a:r>
              <a:rPr lang="en-US" sz="2200" dirty="0"/>
              <a:t>A severe weather event causes widespread disruption to community infrastructure, affecting utility reliability across the region. Your facility begins experiencing cascading failures involving critical utilities, including electrical power instability, water service disruption, communications degradation, and resource strain. External vendor response times may be delayed, requiring leadership to make operational decisions to maintain safe patient/resident care under degraded conditions. </a:t>
            </a:r>
          </a:p>
        </p:txBody>
      </p:sp>
      <p:pic>
        <p:nvPicPr>
          <p:cNvPr id="8" name="Picture 7" descr="Transmission tower at night">
            <a:extLst>
              <a:ext uri="{FF2B5EF4-FFF2-40B4-BE49-F238E27FC236}">
                <a16:creationId xmlns:a16="http://schemas.microsoft.com/office/drawing/2014/main" id="{71B6364C-612F-AD5D-090E-55668FB391B8}"/>
              </a:ext>
            </a:extLst>
          </p:cNvPr>
          <p:cNvPicPr>
            <a:picLocks noChangeAspect="1"/>
          </p:cNvPicPr>
          <p:nvPr/>
        </p:nvPicPr>
        <p:blipFill>
          <a:blip r:embed="rId2">
            <a:extLst>
              <a:ext uri="{28A0092B-C50C-407E-A947-70E740481C1C}">
                <a14:useLocalDpi xmlns:a14="http://schemas.microsoft.com/office/drawing/2010/main" val="0"/>
              </a:ext>
            </a:extLst>
          </a:blip>
          <a:srcRect r="29027" b="-1"/>
          <a:stretch>
            <a:fillRect/>
          </a:stretch>
        </p:blipFill>
        <p:spPr>
          <a:xfrm>
            <a:off x="6172200" y="1413164"/>
            <a:ext cx="5181600" cy="4763799"/>
          </a:xfrm>
          <a:prstGeom prst="rect">
            <a:avLst/>
          </a:prstGeom>
          <a:noFill/>
        </p:spPr>
      </p:pic>
      <p:sp>
        <p:nvSpPr>
          <p:cNvPr id="13" name="Date Placeholder 4">
            <a:extLst>
              <a:ext uri="{FF2B5EF4-FFF2-40B4-BE49-F238E27FC236}">
                <a16:creationId xmlns:a16="http://schemas.microsoft.com/office/drawing/2014/main" id="{B717C048-FEBF-BF7A-62EE-D887183106BB}"/>
              </a:ext>
            </a:extLst>
          </p:cNvPr>
          <p:cNvSpPr>
            <a:spLocks noGrp="1"/>
          </p:cNvSpPr>
          <p:nvPr>
            <p:ph type="dt" sz="half" idx="10"/>
          </p:nvPr>
        </p:nvSpPr>
        <p:spPr>
          <a:xfrm>
            <a:off x="838200" y="6356350"/>
            <a:ext cx="1690511" cy="365125"/>
          </a:xfrm>
        </p:spPr>
        <p:txBody>
          <a:bodyPr/>
          <a:lstStyle/>
          <a:p>
            <a:pPr>
              <a:spcAft>
                <a:spcPts val="600"/>
              </a:spcAft>
            </a:pPr>
            <a:fld id="{82275529-65BB-4941-8105-C121F0B077CC}" type="datetime1">
              <a:rPr lang="en-US" smtClean="0"/>
              <a:pPr>
                <a:spcAft>
                  <a:spcPts val="600"/>
                </a:spcAft>
              </a:pPr>
              <a:t>6/15/2026</a:t>
            </a:fld>
            <a:endParaRPr lang="en-US"/>
          </a:p>
        </p:txBody>
      </p:sp>
      <p:sp>
        <p:nvSpPr>
          <p:cNvPr id="6" name="Footer Placeholder 4">
            <a:extLst>
              <a:ext uri="{FF2B5EF4-FFF2-40B4-BE49-F238E27FC236}">
                <a16:creationId xmlns:a16="http://schemas.microsoft.com/office/drawing/2014/main" id="{04917EBB-7408-9F6B-BC39-456959E62AF1}"/>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Northeast &amp; Mid-Atlantic CMS QIN-QIO (Regions 1 &amp; 2)</a:t>
            </a:r>
          </a:p>
        </p:txBody>
      </p:sp>
      <p:sp>
        <p:nvSpPr>
          <p:cNvPr id="15" name="Slide Number Placeholder 6">
            <a:extLst>
              <a:ext uri="{FF2B5EF4-FFF2-40B4-BE49-F238E27FC236}">
                <a16:creationId xmlns:a16="http://schemas.microsoft.com/office/drawing/2014/main" id="{A7451963-1C81-7595-6AF7-58FF06E0DBEB}"/>
              </a:ext>
            </a:extLst>
          </p:cNvPr>
          <p:cNvSpPr>
            <a:spLocks noGrp="1"/>
          </p:cNvSpPr>
          <p:nvPr>
            <p:ph type="sldNum" sz="quarter" idx="12"/>
          </p:nvPr>
        </p:nvSpPr>
        <p:spPr>
          <a:xfrm>
            <a:off x="9073444" y="6356350"/>
            <a:ext cx="2743200" cy="365125"/>
          </a:xfrm>
        </p:spPr>
        <p:txBody>
          <a:bodyPr/>
          <a:lstStyle/>
          <a:p>
            <a:pPr>
              <a:spcAft>
                <a:spcPts val="600"/>
              </a:spcAft>
            </a:pPr>
            <a:fld id="{85116EE9-A166-4A24-AE56-6ED63628246E}" type="slidenum">
              <a:rPr lang="en-US" smtClean="0"/>
              <a:pPr>
                <a:spcAft>
                  <a:spcPts val="600"/>
                </a:spcAft>
              </a:pPr>
              <a:t>9</a:t>
            </a:fld>
            <a:endParaRPr lang="en-US"/>
          </a:p>
        </p:txBody>
      </p:sp>
    </p:spTree>
  </p:cSld>
  <p:clrMapOvr>
    <a:masterClrMapping/>
  </p:clrMapOvr>
</p:sld>
</file>

<file path=ppt/theme/theme1.xml><?xml version="1.0" encoding="utf-8"?>
<a:theme xmlns:a="http://schemas.openxmlformats.org/drawingml/2006/main" name="Office Theme">
  <a:themeElements>
    <a:clrScheme name="IPRO Theme">
      <a:dk1>
        <a:srgbClr val="000000"/>
      </a:dk1>
      <a:lt1>
        <a:srgbClr val="FFFFFF"/>
      </a:lt1>
      <a:dk2>
        <a:srgbClr val="00539B"/>
      </a:dk2>
      <a:lt2>
        <a:srgbClr val="E7E6E6"/>
      </a:lt2>
      <a:accent1>
        <a:srgbClr val="2EBDC0"/>
      </a:accent1>
      <a:accent2>
        <a:srgbClr val="69CFF6"/>
      </a:accent2>
      <a:accent3>
        <a:srgbClr val="F4782F"/>
      </a:accent3>
      <a:accent4>
        <a:srgbClr val="F0CB16"/>
      </a:accent4>
      <a:accent5>
        <a:srgbClr val="00539B"/>
      </a:accent5>
      <a:accent6>
        <a:srgbClr val="FFFFFF"/>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50EDB7BC86B44FB4A383DDEE02C230" ma:contentTypeVersion="9" ma:contentTypeDescription="Create a new document." ma:contentTypeScope="" ma:versionID="d5a27f5adb3577d1d032be849eb1bb09">
  <xsd:schema xmlns:xsd="http://www.w3.org/2001/XMLSchema" xmlns:xs="http://www.w3.org/2001/XMLSchema" xmlns:p="http://schemas.microsoft.com/office/2006/metadata/properties" xmlns:ns3="fb84b9fb-9dec-4f4d-b124-5924648fb599" targetNamespace="http://schemas.microsoft.com/office/2006/metadata/properties" ma:root="true" ma:fieldsID="60c9a756f47e1f916bdcf7f703fa26d9" ns3:_="">
    <xsd:import namespace="fb84b9fb-9dec-4f4d-b124-5924648fb599"/>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84b9fb-9dec-4f4d-b124-5924648fb599"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fb84b9fb-9dec-4f4d-b124-5924648fb599" xsi:nil="true"/>
  </documentManagement>
</p:properties>
</file>

<file path=customXml/itemProps1.xml><?xml version="1.0" encoding="utf-8"?>
<ds:datastoreItem xmlns:ds="http://schemas.openxmlformats.org/officeDocument/2006/customXml" ds:itemID="{74F54796-170F-4A16-9AC4-FCFB3DAD29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84b9fb-9dec-4f4d-b124-5924648fb5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B11180-6C4C-43EB-A0D5-7CE03B9AA435}">
  <ds:schemaRefs>
    <ds:schemaRef ds:uri="http://schemas.microsoft.com/sharepoint/v3/contenttype/forms"/>
  </ds:schemaRefs>
</ds:datastoreItem>
</file>

<file path=customXml/itemProps3.xml><?xml version="1.0" encoding="utf-8"?>
<ds:datastoreItem xmlns:ds="http://schemas.openxmlformats.org/officeDocument/2006/customXml" ds:itemID="{A0342B3F-7213-4C42-826A-5224BD001114}">
  <ds:schemaRefs>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http://purl.org/dc/terms/"/>
    <ds:schemaRef ds:uri="http://purl.org/dc/dcmitype/"/>
    <ds:schemaRef ds:uri="http://purl.org/dc/elements/1.1/"/>
    <ds:schemaRef ds:uri="http://schemas.microsoft.com/office/2006/metadata/properties"/>
    <ds:schemaRef ds:uri="fb84b9fb-9dec-4f4d-b124-5924648fb599"/>
  </ds:schemaRefs>
</ds:datastoreItem>
</file>

<file path=docProps/app.xml><?xml version="1.0" encoding="utf-8"?>
<Properties xmlns="http://schemas.openxmlformats.org/officeDocument/2006/extended-properties" xmlns:vt="http://schemas.openxmlformats.org/officeDocument/2006/docPropsVTypes">
  <Template/>
  <TotalTime>3232</TotalTime>
  <Words>1394</Words>
  <Application>Microsoft Office PowerPoint</Application>
  <PresentationFormat>Widescreen</PresentationFormat>
  <Paragraphs>238</Paragraphs>
  <Slides>34</Slides>
  <Notes>8</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Aptos</vt:lpstr>
      <vt:lpstr>Arial</vt:lpstr>
      <vt:lpstr>Calibri</vt:lpstr>
      <vt:lpstr>Office Theme</vt:lpstr>
      <vt:lpstr> Utilities Interruption Tabletop Exercise</vt:lpstr>
      <vt:lpstr>Exercise Welcome</vt:lpstr>
      <vt:lpstr>Introductions</vt:lpstr>
      <vt:lpstr>Exercise Objectives</vt:lpstr>
      <vt:lpstr>Exercise Overview and Scope</vt:lpstr>
      <vt:lpstr>Exercise Guidelines</vt:lpstr>
      <vt:lpstr>Exercise Timeline</vt:lpstr>
      <vt:lpstr>Exercise Module 1</vt:lpstr>
      <vt:lpstr>Scenario Overview</vt:lpstr>
      <vt:lpstr>Module 1: Initial Utility Disruption </vt:lpstr>
      <vt:lpstr>Discussion Set #1</vt:lpstr>
      <vt:lpstr>Scenario Update (T+6 Hours)</vt:lpstr>
      <vt:lpstr>Discussion Set #2</vt:lpstr>
      <vt:lpstr>Break (10 mins) </vt:lpstr>
      <vt:lpstr>Exercise Module 2</vt:lpstr>
      <vt:lpstr>Module 2: Operational Strain (T+10 Hours)</vt:lpstr>
      <vt:lpstr>Discussion Set #1 </vt:lpstr>
      <vt:lpstr>Scenario Update (T+14 Hours)</vt:lpstr>
      <vt:lpstr>Discussion Set #2 </vt:lpstr>
      <vt:lpstr>Discussion Set #3</vt:lpstr>
      <vt:lpstr>Break (10 mins)  </vt:lpstr>
      <vt:lpstr>Exercise Module 3</vt:lpstr>
      <vt:lpstr>Module 3: Recovery/Restoration</vt:lpstr>
      <vt:lpstr>Discussion Set #1  </vt:lpstr>
      <vt:lpstr>Module 4: Recovery</vt:lpstr>
      <vt:lpstr>Discussion Set #2  </vt:lpstr>
      <vt:lpstr>Discussion Set #2   </vt:lpstr>
      <vt:lpstr>End of Exercise</vt:lpstr>
      <vt:lpstr>Hotwash</vt:lpstr>
      <vt:lpstr>Key Takeaways</vt:lpstr>
      <vt:lpstr>Improvement Planning</vt:lpstr>
      <vt:lpstr>Next Steps</vt:lpstr>
      <vt:lpstr>Thank You</vt:lpstr>
      <vt:lpstr>Contact Us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Lynne Chase</dc:creator>
  <cp:keywords/>
  <dc:description/>
  <cp:lastModifiedBy>Sarah Logan</cp:lastModifiedBy>
  <cp:revision>108</cp:revision>
  <dcterms:created xsi:type="dcterms:W3CDTF">2025-02-24T14:56:15Z</dcterms:created>
  <dcterms:modified xsi:type="dcterms:W3CDTF">2026-06-15T12:33:07Z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0x010100A050EDB7BC86B44FB4A383DDEE02C230</vt:lpwstr>
  </property>
  <property fmtid="{D5CDD505-2E9C-101B-9397-08002B2CF9AE}" pid="3" name="MSIP_Label_3235e474-5396-447e-a52a-4c57664daf7b_Enabled">
    <vt:lpwstr>true</vt:lpwstr>
  </property>
  <property fmtid="{D5CDD505-2E9C-101B-9397-08002B2CF9AE}" pid="4" name="MSIP_Label_3235e474-5396-447e-a52a-4c57664daf7b_SetDate">
    <vt:lpwstr>2026-06-04T19:47:27Z</vt:lpwstr>
  </property>
  <property fmtid="{D5CDD505-2E9C-101B-9397-08002B2CF9AE}" pid="5" name="MSIP_Label_3235e474-5396-447e-a52a-4c57664daf7b_Method">
    <vt:lpwstr>Standard</vt:lpwstr>
  </property>
  <property fmtid="{D5CDD505-2E9C-101B-9397-08002B2CF9AE}" pid="6" name="MSIP_Label_3235e474-5396-447e-a52a-4c57664daf7b_Name">
    <vt:lpwstr>General</vt:lpwstr>
  </property>
  <property fmtid="{D5CDD505-2E9C-101B-9397-08002B2CF9AE}" pid="7" name="MSIP_Label_3235e474-5396-447e-a52a-4c57664daf7b_SiteId">
    <vt:lpwstr>c09d11df-4001-4cba-8176-434dd4aff344</vt:lpwstr>
  </property>
  <property fmtid="{D5CDD505-2E9C-101B-9397-08002B2CF9AE}" pid="8" name="MSIP_Label_3235e474-5396-447e-a52a-4c57664daf7b_ActionId">
    <vt:lpwstr>d3156b4b-c641-4d7b-8bda-cfdc2acf785c</vt:lpwstr>
  </property>
  <property fmtid="{D5CDD505-2E9C-101B-9397-08002B2CF9AE}" pid="9" name="MSIP_Label_3235e474-5396-447e-a52a-4c57664daf7b_ContentBits">
    <vt:lpwstr>0</vt:lpwstr>
  </property>
  <property fmtid="{D5CDD505-2E9C-101B-9397-08002B2CF9AE}" pid="10" name="MSIP_Label_3235e474-5396-447e-a52a-4c57664daf7b_Tag">
    <vt:lpwstr>10, 3, 0, 1</vt:lpwstr>
  </property>
</Properties>
</file>