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9" r:id="rId3"/>
    <p:sldId id="319" r:id="rId4"/>
    <p:sldId id="260" r:id="rId5"/>
    <p:sldId id="363" r:id="rId6"/>
    <p:sldId id="330" r:id="rId7"/>
    <p:sldId id="364" r:id="rId8"/>
    <p:sldId id="261" r:id="rId9"/>
    <p:sldId id="505" r:id="rId10"/>
    <p:sldId id="504" r:id="rId11"/>
    <p:sldId id="509" r:id="rId12"/>
    <p:sldId id="506" r:id="rId13"/>
    <p:sldId id="324" r:id="rId14"/>
    <p:sldId id="370" r:id="rId15"/>
    <p:sldId id="371" r:id="rId16"/>
    <p:sldId id="372" r:id="rId17"/>
    <p:sldId id="345" r:id="rId18"/>
    <p:sldId id="510" r:id="rId19"/>
    <p:sldId id="508" r:id="rId20"/>
    <p:sldId id="507" r:id="rId21"/>
    <p:sldId id="285" r:id="rId22"/>
    <p:sldId id="329"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jJJaN3nes9uwEmi2o1pUvPgE6S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C5C4"/>
    <a:srgbClr val="FB7A2D"/>
    <a:srgbClr val="007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79" d="100"/>
          <a:sy n="79" d="100"/>
        </p:scale>
        <p:origin x="132" y="516"/>
      </p:cViewPr>
      <p:guideLst/>
    </p:cSldViewPr>
  </p:slideViewPr>
  <p:outlineViewPr>
    <p:cViewPr>
      <p:scale>
        <a:sx n="33" d="100"/>
        <a:sy n="33" d="100"/>
      </p:scale>
      <p:origin x="0" y="-21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4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F84FF-BDCD-4B9D-B118-4E4F3EEA39E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D80F85A-1C9F-4B4C-AB3F-9EF4DB639953}">
      <dgm:prSet phldrT="[Text]" custT="1"/>
      <dgm:spPr/>
      <dgm:t>
        <a:bodyPr/>
        <a:lstStyle/>
        <a:p>
          <a:r>
            <a:rPr lang="en-US" sz="2000" b="0" i="0" dirty="0"/>
            <a:t>Accepts, for better or worse, that licit and illicit drug use is part of our world and chooses to work to minimize its harmful effects rather than simply ignore or condemn them</a:t>
          </a:r>
          <a:endParaRPr lang="en-US" sz="2000" dirty="0"/>
        </a:p>
      </dgm:t>
    </dgm:pt>
    <dgm:pt modelId="{792D414C-80C3-401C-9438-3AC35BAF8C9F}" type="parTrans" cxnId="{2F372170-3204-40EE-B042-A870E250DEF4}">
      <dgm:prSet/>
      <dgm:spPr/>
      <dgm:t>
        <a:bodyPr/>
        <a:lstStyle/>
        <a:p>
          <a:endParaRPr lang="en-US"/>
        </a:p>
      </dgm:t>
    </dgm:pt>
    <dgm:pt modelId="{0DE22A82-23F9-4E1E-969E-3B60FB8762E6}" type="sibTrans" cxnId="{2F372170-3204-40EE-B042-A870E250DEF4}">
      <dgm:prSet/>
      <dgm:spPr/>
      <dgm:t>
        <a:bodyPr/>
        <a:lstStyle/>
        <a:p>
          <a:endParaRPr lang="en-US"/>
        </a:p>
      </dgm:t>
    </dgm:pt>
    <dgm:pt modelId="{4D31C05D-2426-4105-8494-39A11B96588E}">
      <dgm:prSet phldrT="[Text]" custT="1"/>
      <dgm:spPr/>
      <dgm:t>
        <a:bodyPr/>
        <a:lstStyle/>
        <a:p>
          <a:r>
            <a:rPr lang="en-US" sz="2000" b="0" i="0" dirty="0"/>
            <a:t>Understands drug use as a complex, multi-faceted phenomenon that encompasses a continuum of behaviors from severe use to total abstinence, and acknowledges that some ways of using drugs are clearly safer than others</a:t>
          </a:r>
          <a:endParaRPr lang="en-US" sz="2000" dirty="0"/>
        </a:p>
      </dgm:t>
    </dgm:pt>
    <dgm:pt modelId="{95C0D9CD-1220-4DF1-918F-C4A23DD52B29}" type="parTrans" cxnId="{91F80DEB-6703-4A1B-98D6-C711D315744A}">
      <dgm:prSet/>
      <dgm:spPr/>
      <dgm:t>
        <a:bodyPr/>
        <a:lstStyle/>
        <a:p>
          <a:endParaRPr lang="en-US"/>
        </a:p>
      </dgm:t>
    </dgm:pt>
    <dgm:pt modelId="{1A8AEC18-AB7A-4D2C-A8B0-12A3BBA10AE6}" type="sibTrans" cxnId="{91F80DEB-6703-4A1B-98D6-C711D315744A}">
      <dgm:prSet/>
      <dgm:spPr/>
      <dgm:t>
        <a:bodyPr/>
        <a:lstStyle/>
        <a:p>
          <a:endParaRPr lang="en-US"/>
        </a:p>
      </dgm:t>
    </dgm:pt>
    <dgm:pt modelId="{9475D62D-79DF-41A2-B1F7-69040C6AB5BB}">
      <dgm:prSet/>
      <dgm:spPr/>
      <dgm:t>
        <a:bodyPr/>
        <a:lstStyle/>
        <a:p>
          <a:r>
            <a:rPr lang="en-US" b="0" i="0" dirty="0"/>
            <a:t>Establishes quality of individual and community life and well-being — not necessarily cessation of all drug use — as the criteria for successful interventions and policies</a:t>
          </a:r>
          <a:endParaRPr lang="en-US" dirty="0"/>
        </a:p>
      </dgm:t>
    </dgm:pt>
    <dgm:pt modelId="{9F9FA3EB-5092-4256-9868-A7DE12561937}" type="parTrans" cxnId="{5C76B0A9-5DF5-4335-8A32-71870C5847FB}">
      <dgm:prSet/>
      <dgm:spPr/>
      <dgm:t>
        <a:bodyPr/>
        <a:lstStyle/>
        <a:p>
          <a:endParaRPr lang="en-US"/>
        </a:p>
      </dgm:t>
    </dgm:pt>
    <dgm:pt modelId="{EE4B7510-055D-473D-BBAC-5E538AEAF8EC}" type="sibTrans" cxnId="{5C76B0A9-5DF5-4335-8A32-71870C5847FB}">
      <dgm:prSet/>
      <dgm:spPr/>
      <dgm:t>
        <a:bodyPr/>
        <a:lstStyle/>
        <a:p>
          <a:endParaRPr lang="en-US"/>
        </a:p>
      </dgm:t>
    </dgm:pt>
    <dgm:pt modelId="{6876FED4-6532-44EA-8F90-98A8E404FDE8}" type="pres">
      <dgm:prSet presAssocID="{297F84FF-BDCD-4B9D-B118-4E4F3EEA39E9}" presName="Name0" presStyleCnt="0">
        <dgm:presLayoutVars>
          <dgm:chMax val="7"/>
          <dgm:chPref val="7"/>
          <dgm:dir/>
        </dgm:presLayoutVars>
      </dgm:prSet>
      <dgm:spPr/>
    </dgm:pt>
    <dgm:pt modelId="{27115D1D-31A4-4E22-8392-542A46822768}" type="pres">
      <dgm:prSet presAssocID="{297F84FF-BDCD-4B9D-B118-4E4F3EEA39E9}" presName="Name1" presStyleCnt="0"/>
      <dgm:spPr/>
    </dgm:pt>
    <dgm:pt modelId="{00B6AF3B-F519-4EAD-87F3-6B840B175B56}" type="pres">
      <dgm:prSet presAssocID="{297F84FF-BDCD-4B9D-B118-4E4F3EEA39E9}" presName="cycle" presStyleCnt="0"/>
      <dgm:spPr/>
    </dgm:pt>
    <dgm:pt modelId="{6233C4D8-6577-41FD-8DFB-ED947C230442}" type="pres">
      <dgm:prSet presAssocID="{297F84FF-BDCD-4B9D-B118-4E4F3EEA39E9}" presName="srcNode" presStyleLbl="node1" presStyleIdx="0" presStyleCnt="3"/>
      <dgm:spPr/>
    </dgm:pt>
    <dgm:pt modelId="{0A863CF4-8B29-407F-8209-A7EA0969CFE9}" type="pres">
      <dgm:prSet presAssocID="{297F84FF-BDCD-4B9D-B118-4E4F3EEA39E9}" presName="conn" presStyleLbl="parChTrans1D2" presStyleIdx="0" presStyleCnt="1"/>
      <dgm:spPr/>
    </dgm:pt>
    <dgm:pt modelId="{86597F8F-9C21-49E0-8347-42ED0EA6BA52}" type="pres">
      <dgm:prSet presAssocID="{297F84FF-BDCD-4B9D-B118-4E4F3EEA39E9}" presName="extraNode" presStyleLbl="node1" presStyleIdx="0" presStyleCnt="3"/>
      <dgm:spPr/>
    </dgm:pt>
    <dgm:pt modelId="{24464D8C-EA48-486D-B7C2-6CB02CA6B09F}" type="pres">
      <dgm:prSet presAssocID="{297F84FF-BDCD-4B9D-B118-4E4F3EEA39E9}" presName="dstNode" presStyleLbl="node1" presStyleIdx="0" presStyleCnt="3"/>
      <dgm:spPr/>
    </dgm:pt>
    <dgm:pt modelId="{203ADA00-94AB-4CEE-8261-89BAF664F381}" type="pres">
      <dgm:prSet presAssocID="{CD80F85A-1C9F-4B4C-AB3F-9EF4DB639953}" presName="text_1" presStyleLbl="node1" presStyleIdx="0" presStyleCnt="3">
        <dgm:presLayoutVars>
          <dgm:bulletEnabled val="1"/>
        </dgm:presLayoutVars>
      </dgm:prSet>
      <dgm:spPr/>
    </dgm:pt>
    <dgm:pt modelId="{C1CD6A7F-A69E-48D7-8062-BCBF9E50E12F}" type="pres">
      <dgm:prSet presAssocID="{CD80F85A-1C9F-4B4C-AB3F-9EF4DB639953}" presName="accent_1" presStyleCnt="0"/>
      <dgm:spPr/>
    </dgm:pt>
    <dgm:pt modelId="{4B32C817-DBEE-4970-A83B-709E323252EA}" type="pres">
      <dgm:prSet presAssocID="{CD80F85A-1C9F-4B4C-AB3F-9EF4DB639953}" presName="accentRepeatNode" presStyleLbl="solidFgAcc1" presStyleIdx="0" presStyleCnt="3"/>
      <dgm:spPr/>
    </dgm:pt>
    <dgm:pt modelId="{23E3150B-57EB-4087-A556-E2EA36C12A97}" type="pres">
      <dgm:prSet presAssocID="{4D31C05D-2426-4105-8494-39A11B96588E}" presName="text_2" presStyleLbl="node1" presStyleIdx="1" presStyleCnt="3" custScaleX="99457" custScaleY="127019">
        <dgm:presLayoutVars>
          <dgm:bulletEnabled val="1"/>
        </dgm:presLayoutVars>
      </dgm:prSet>
      <dgm:spPr/>
    </dgm:pt>
    <dgm:pt modelId="{57EBA56D-7038-48DA-A3AD-71B74238AA60}" type="pres">
      <dgm:prSet presAssocID="{4D31C05D-2426-4105-8494-39A11B96588E}" presName="accent_2" presStyleCnt="0"/>
      <dgm:spPr/>
    </dgm:pt>
    <dgm:pt modelId="{ED43A4A4-46EC-42D6-8109-DA3660D917C9}" type="pres">
      <dgm:prSet presAssocID="{4D31C05D-2426-4105-8494-39A11B96588E}" presName="accentRepeatNode" presStyleLbl="solidFgAcc1" presStyleIdx="1" presStyleCnt="3"/>
      <dgm:spPr/>
    </dgm:pt>
    <dgm:pt modelId="{7971C387-DB8F-4A55-AA06-BE073200FE7D}" type="pres">
      <dgm:prSet presAssocID="{9475D62D-79DF-41A2-B1F7-69040C6AB5BB}" presName="text_3" presStyleLbl="node1" presStyleIdx="2" presStyleCnt="3">
        <dgm:presLayoutVars>
          <dgm:bulletEnabled val="1"/>
        </dgm:presLayoutVars>
      </dgm:prSet>
      <dgm:spPr/>
    </dgm:pt>
    <dgm:pt modelId="{41C0692A-6207-4055-99A9-B3AECF376075}" type="pres">
      <dgm:prSet presAssocID="{9475D62D-79DF-41A2-B1F7-69040C6AB5BB}" presName="accent_3" presStyleCnt="0"/>
      <dgm:spPr/>
    </dgm:pt>
    <dgm:pt modelId="{1F7619CD-2502-4CA5-84C5-4523C91F9EB2}" type="pres">
      <dgm:prSet presAssocID="{9475D62D-79DF-41A2-B1F7-69040C6AB5BB}" presName="accentRepeatNode" presStyleLbl="solidFgAcc1" presStyleIdx="2" presStyleCnt="3"/>
      <dgm:spPr/>
    </dgm:pt>
  </dgm:ptLst>
  <dgm:cxnLst>
    <dgm:cxn modelId="{25E0EA15-552C-4F1A-B4BB-F3DD7FFE4F32}" type="presOf" srcId="{9475D62D-79DF-41A2-B1F7-69040C6AB5BB}" destId="{7971C387-DB8F-4A55-AA06-BE073200FE7D}" srcOrd="0" destOrd="0" presId="urn:microsoft.com/office/officeart/2008/layout/VerticalCurvedList"/>
    <dgm:cxn modelId="{2F372170-3204-40EE-B042-A870E250DEF4}" srcId="{297F84FF-BDCD-4B9D-B118-4E4F3EEA39E9}" destId="{CD80F85A-1C9F-4B4C-AB3F-9EF4DB639953}" srcOrd="0" destOrd="0" parTransId="{792D414C-80C3-401C-9438-3AC35BAF8C9F}" sibTransId="{0DE22A82-23F9-4E1E-969E-3B60FB8762E6}"/>
    <dgm:cxn modelId="{69D4B377-5FC6-439D-85AA-A45FE48DAA44}" type="presOf" srcId="{0DE22A82-23F9-4E1E-969E-3B60FB8762E6}" destId="{0A863CF4-8B29-407F-8209-A7EA0969CFE9}" srcOrd="0" destOrd="0" presId="urn:microsoft.com/office/officeart/2008/layout/VerticalCurvedList"/>
    <dgm:cxn modelId="{3546299D-92D5-4B8B-BFA6-D003B73EB43A}" type="presOf" srcId="{4D31C05D-2426-4105-8494-39A11B96588E}" destId="{23E3150B-57EB-4087-A556-E2EA36C12A97}" srcOrd="0" destOrd="0" presId="urn:microsoft.com/office/officeart/2008/layout/VerticalCurvedList"/>
    <dgm:cxn modelId="{5C76B0A9-5DF5-4335-8A32-71870C5847FB}" srcId="{297F84FF-BDCD-4B9D-B118-4E4F3EEA39E9}" destId="{9475D62D-79DF-41A2-B1F7-69040C6AB5BB}" srcOrd="2" destOrd="0" parTransId="{9F9FA3EB-5092-4256-9868-A7DE12561937}" sibTransId="{EE4B7510-055D-473D-BBAC-5E538AEAF8EC}"/>
    <dgm:cxn modelId="{6FBAC7E0-1789-4D0E-8725-3F9624066BE7}" type="presOf" srcId="{297F84FF-BDCD-4B9D-B118-4E4F3EEA39E9}" destId="{6876FED4-6532-44EA-8F90-98A8E404FDE8}" srcOrd="0" destOrd="0" presId="urn:microsoft.com/office/officeart/2008/layout/VerticalCurvedList"/>
    <dgm:cxn modelId="{91F80DEB-6703-4A1B-98D6-C711D315744A}" srcId="{297F84FF-BDCD-4B9D-B118-4E4F3EEA39E9}" destId="{4D31C05D-2426-4105-8494-39A11B96588E}" srcOrd="1" destOrd="0" parTransId="{95C0D9CD-1220-4DF1-918F-C4A23DD52B29}" sibTransId="{1A8AEC18-AB7A-4D2C-A8B0-12A3BBA10AE6}"/>
    <dgm:cxn modelId="{B42268ED-B413-4FFE-A5DC-2A448D967154}" type="presOf" srcId="{CD80F85A-1C9F-4B4C-AB3F-9EF4DB639953}" destId="{203ADA00-94AB-4CEE-8261-89BAF664F381}" srcOrd="0" destOrd="0" presId="urn:microsoft.com/office/officeart/2008/layout/VerticalCurvedList"/>
    <dgm:cxn modelId="{5EE414A8-78D5-4DC0-86D5-A0A47CC1DD02}" type="presParOf" srcId="{6876FED4-6532-44EA-8F90-98A8E404FDE8}" destId="{27115D1D-31A4-4E22-8392-542A46822768}" srcOrd="0" destOrd="0" presId="urn:microsoft.com/office/officeart/2008/layout/VerticalCurvedList"/>
    <dgm:cxn modelId="{4D56F1FD-7CE5-4F84-9313-CCC6E522F7BC}" type="presParOf" srcId="{27115D1D-31A4-4E22-8392-542A46822768}" destId="{00B6AF3B-F519-4EAD-87F3-6B840B175B56}" srcOrd="0" destOrd="0" presId="urn:microsoft.com/office/officeart/2008/layout/VerticalCurvedList"/>
    <dgm:cxn modelId="{4AE1AB9C-A24A-4C8B-AB6F-5B90CE1BB653}" type="presParOf" srcId="{00B6AF3B-F519-4EAD-87F3-6B840B175B56}" destId="{6233C4D8-6577-41FD-8DFB-ED947C230442}" srcOrd="0" destOrd="0" presId="urn:microsoft.com/office/officeart/2008/layout/VerticalCurvedList"/>
    <dgm:cxn modelId="{D845215D-C1BF-451E-8116-80FE776CDCD6}" type="presParOf" srcId="{00B6AF3B-F519-4EAD-87F3-6B840B175B56}" destId="{0A863CF4-8B29-407F-8209-A7EA0969CFE9}" srcOrd="1" destOrd="0" presId="urn:microsoft.com/office/officeart/2008/layout/VerticalCurvedList"/>
    <dgm:cxn modelId="{13C78156-2AD4-4667-AB5F-BF407E6F852D}" type="presParOf" srcId="{00B6AF3B-F519-4EAD-87F3-6B840B175B56}" destId="{86597F8F-9C21-49E0-8347-42ED0EA6BA52}" srcOrd="2" destOrd="0" presId="urn:microsoft.com/office/officeart/2008/layout/VerticalCurvedList"/>
    <dgm:cxn modelId="{ACF7FBFB-E634-46C4-8B7E-B4B58FB3BA94}" type="presParOf" srcId="{00B6AF3B-F519-4EAD-87F3-6B840B175B56}" destId="{24464D8C-EA48-486D-B7C2-6CB02CA6B09F}" srcOrd="3" destOrd="0" presId="urn:microsoft.com/office/officeart/2008/layout/VerticalCurvedList"/>
    <dgm:cxn modelId="{432D2B7D-5DE8-49D6-83CE-8DAEE3E827AA}" type="presParOf" srcId="{27115D1D-31A4-4E22-8392-542A46822768}" destId="{203ADA00-94AB-4CEE-8261-89BAF664F381}" srcOrd="1" destOrd="0" presId="urn:microsoft.com/office/officeart/2008/layout/VerticalCurvedList"/>
    <dgm:cxn modelId="{70A7B467-B482-4897-8C52-79BA52FD6779}" type="presParOf" srcId="{27115D1D-31A4-4E22-8392-542A46822768}" destId="{C1CD6A7F-A69E-48D7-8062-BCBF9E50E12F}" srcOrd="2" destOrd="0" presId="urn:microsoft.com/office/officeart/2008/layout/VerticalCurvedList"/>
    <dgm:cxn modelId="{584ACE04-5036-4567-A4D9-67387F781335}" type="presParOf" srcId="{C1CD6A7F-A69E-48D7-8062-BCBF9E50E12F}" destId="{4B32C817-DBEE-4970-A83B-709E323252EA}" srcOrd="0" destOrd="0" presId="urn:microsoft.com/office/officeart/2008/layout/VerticalCurvedList"/>
    <dgm:cxn modelId="{9B6D36E0-E76C-41B4-9704-927C7CB94875}" type="presParOf" srcId="{27115D1D-31A4-4E22-8392-542A46822768}" destId="{23E3150B-57EB-4087-A556-E2EA36C12A97}" srcOrd="3" destOrd="0" presId="urn:microsoft.com/office/officeart/2008/layout/VerticalCurvedList"/>
    <dgm:cxn modelId="{235B5109-42A5-4609-8C9F-6E269C3A73F4}" type="presParOf" srcId="{27115D1D-31A4-4E22-8392-542A46822768}" destId="{57EBA56D-7038-48DA-A3AD-71B74238AA60}" srcOrd="4" destOrd="0" presId="urn:microsoft.com/office/officeart/2008/layout/VerticalCurvedList"/>
    <dgm:cxn modelId="{2750DC59-E29D-4DB5-80E7-22AFF25BCEB5}" type="presParOf" srcId="{57EBA56D-7038-48DA-A3AD-71B74238AA60}" destId="{ED43A4A4-46EC-42D6-8109-DA3660D917C9}" srcOrd="0" destOrd="0" presId="urn:microsoft.com/office/officeart/2008/layout/VerticalCurvedList"/>
    <dgm:cxn modelId="{63FDBA34-6163-40D8-8D25-16FFB6F2675E}" type="presParOf" srcId="{27115D1D-31A4-4E22-8392-542A46822768}" destId="{7971C387-DB8F-4A55-AA06-BE073200FE7D}" srcOrd="5" destOrd="0" presId="urn:microsoft.com/office/officeart/2008/layout/VerticalCurvedList"/>
    <dgm:cxn modelId="{79C0B791-CE0D-4285-904A-3510E0C48939}" type="presParOf" srcId="{27115D1D-31A4-4E22-8392-542A46822768}" destId="{41C0692A-6207-4055-99A9-B3AECF376075}" srcOrd="6" destOrd="0" presId="urn:microsoft.com/office/officeart/2008/layout/VerticalCurvedList"/>
    <dgm:cxn modelId="{DCA96951-EBED-4D50-A1AA-A551614B1A51}" type="presParOf" srcId="{41C0692A-6207-4055-99A9-B3AECF376075}" destId="{1F7619CD-2502-4CA5-84C5-4523C91F9EB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7F84FF-BDCD-4B9D-B118-4E4F3EEA39E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5CB102C-0D01-4F5D-A781-5827DA8E00EC}">
      <dgm:prSet phldrT="[Text]" custT="1"/>
      <dgm:spPr/>
      <dgm:t>
        <a:bodyPr/>
        <a:lstStyle/>
        <a:p>
          <a:r>
            <a:rPr lang="en-US" sz="1800" b="0" i="0" dirty="0"/>
            <a:t>Ensures that people who use drugs and those with a history of drug use routinely have a real voice in the creation of programs and policies designed to serve them</a:t>
          </a:r>
          <a:endParaRPr lang="en-US" sz="1800" dirty="0"/>
        </a:p>
      </dgm:t>
    </dgm:pt>
    <dgm:pt modelId="{BB8135C0-C9E6-4D9C-8EA0-C52EB6D8349C}" type="parTrans" cxnId="{4A85EF01-B1C8-4853-A741-B3705189138F}">
      <dgm:prSet/>
      <dgm:spPr/>
      <dgm:t>
        <a:bodyPr/>
        <a:lstStyle/>
        <a:p>
          <a:endParaRPr lang="en-US"/>
        </a:p>
      </dgm:t>
    </dgm:pt>
    <dgm:pt modelId="{3F144C69-406C-4536-B866-571889A67076}" type="sibTrans" cxnId="{4A85EF01-B1C8-4853-A741-B3705189138F}">
      <dgm:prSet/>
      <dgm:spPr/>
      <dgm:t>
        <a:bodyPr/>
        <a:lstStyle/>
        <a:p>
          <a:endParaRPr lang="en-US"/>
        </a:p>
      </dgm:t>
    </dgm:pt>
    <dgm:pt modelId="{21C60F49-4E1D-4B73-9097-E8E758A9511F}">
      <dgm:prSet phldrT="[Text]" custT="1"/>
      <dgm:spPr/>
      <dgm:t>
        <a:bodyPr/>
        <a:lstStyle/>
        <a:p>
          <a:r>
            <a:rPr lang="en-US" sz="1800" dirty="0"/>
            <a:t>Affirms people who use drugs (PWUD) themselves as the primary agents of reducing harms of their drug use and seeks to empower PWUD to share information and support each other in strategies which meet their actual conditions of use</a:t>
          </a:r>
        </a:p>
      </dgm:t>
    </dgm:pt>
    <dgm:pt modelId="{C7780238-35BE-4BD2-88DC-FFA4705A83B9}" type="parTrans" cxnId="{83037080-D891-4479-9E7D-F0F3020DA99C}">
      <dgm:prSet/>
      <dgm:spPr/>
      <dgm:t>
        <a:bodyPr/>
        <a:lstStyle/>
        <a:p>
          <a:endParaRPr lang="en-US"/>
        </a:p>
      </dgm:t>
    </dgm:pt>
    <dgm:pt modelId="{11E7B577-269A-4CCA-9EBE-E81FC11DAA27}" type="sibTrans" cxnId="{83037080-D891-4479-9E7D-F0F3020DA99C}">
      <dgm:prSet/>
      <dgm:spPr/>
      <dgm:t>
        <a:bodyPr/>
        <a:lstStyle/>
        <a:p>
          <a:endParaRPr lang="en-US"/>
        </a:p>
      </dgm:t>
    </dgm:pt>
    <dgm:pt modelId="{6EAA6407-8AB4-4F03-BDA0-806BDD65FBE9}">
      <dgm:prSet custT="1"/>
      <dgm:spPr/>
      <dgm:t>
        <a:bodyPr/>
        <a:lstStyle/>
        <a:p>
          <a:r>
            <a:rPr lang="en-US" sz="2000" dirty="0"/>
            <a:t>Does not attempt to minimize or ignore the real and tragic harm and danger that can be associated with illicit drug use</a:t>
          </a:r>
        </a:p>
      </dgm:t>
    </dgm:pt>
    <dgm:pt modelId="{F4E9C008-3F03-4C3C-84DA-33EF2F143DFD}" type="parTrans" cxnId="{FFA82C80-32CE-41F6-88DD-31F28AF28DEE}">
      <dgm:prSet/>
      <dgm:spPr/>
      <dgm:t>
        <a:bodyPr/>
        <a:lstStyle/>
        <a:p>
          <a:endParaRPr lang="en-US"/>
        </a:p>
      </dgm:t>
    </dgm:pt>
    <dgm:pt modelId="{520BB34B-4C1F-4AD7-975B-E3DC5921A81A}" type="sibTrans" cxnId="{FFA82C80-32CE-41F6-88DD-31F28AF28DEE}">
      <dgm:prSet/>
      <dgm:spPr/>
      <dgm:t>
        <a:bodyPr/>
        <a:lstStyle/>
        <a:p>
          <a:endParaRPr lang="en-US"/>
        </a:p>
      </dgm:t>
    </dgm:pt>
    <dgm:pt modelId="{BC68BB3A-B798-4E70-B9C3-DB6DFE75904D}">
      <dgm:prSet custT="1"/>
      <dgm:spPr/>
      <dgm:t>
        <a:bodyPr/>
        <a:lstStyle/>
        <a:p>
          <a:r>
            <a:rPr lang="en-US" sz="1800" b="0" i="0" dirty="0"/>
            <a:t>Calls for the non-judgmental, non-coercive provision of services and resources to people who use drugs and the communities in which they live in order to assist them in reducing attendant harm</a:t>
          </a:r>
          <a:endParaRPr lang="en-US" sz="1800" dirty="0"/>
        </a:p>
      </dgm:t>
    </dgm:pt>
    <dgm:pt modelId="{49A2D19C-26CE-4C07-B901-B994E3239D04}" type="sibTrans" cxnId="{4138C5EA-3761-4D2F-90C2-1ACFECB3E269}">
      <dgm:prSet/>
      <dgm:spPr/>
      <dgm:t>
        <a:bodyPr/>
        <a:lstStyle/>
        <a:p>
          <a:endParaRPr lang="en-US"/>
        </a:p>
      </dgm:t>
    </dgm:pt>
    <dgm:pt modelId="{B559B7D9-D7C5-4193-BF7B-0D7B81AB45AC}" type="parTrans" cxnId="{4138C5EA-3761-4D2F-90C2-1ACFECB3E269}">
      <dgm:prSet/>
      <dgm:spPr/>
      <dgm:t>
        <a:bodyPr/>
        <a:lstStyle/>
        <a:p>
          <a:endParaRPr lang="en-US"/>
        </a:p>
      </dgm:t>
    </dgm:pt>
    <dgm:pt modelId="{6876FED4-6532-44EA-8F90-98A8E404FDE8}" type="pres">
      <dgm:prSet presAssocID="{297F84FF-BDCD-4B9D-B118-4E4F3EEA39E9}" presName="Name0" presStyleCnt="0">
        <dgm:presLayoutVars>
          <dgm:chMax val="7"/>
          <dgm:chPref val="7"/>
          <dgm:dir/>
        </dgm:presLayoutVars>
      </dgm:prSet>
      <dgm:spPr/>
    </dgm:pt>
    <dgm:pt modelId="{27115D1D-31A4-4E22-8392-542A46822768}" type="pres">
      <dgm:prSet presAssocID="{297F84FF-BDCD-4B9D-B118-4E4F3EEA39E9}" presName="Name1" presStyleCnt="0"/>
      <dgm:spPr/>
    </dgm:pt>
    <dgm:pt modelId="{00B6AF3B-F519-4EAD-87F3-6B840B175B56}" type="pres">
      <dgm:prSet presAssocID="{297F84FF-BDCD-4B9D-B118-4E4F3EEA39E9}" presName="cycle" presStyleCnt="0"/>
      <dgm:spPr/>
    </dgm:pt>
    <dgm:pt modelId="{6233C4D8-6577-41FD-8DFB-ED947C230442}" type="pres">
      <dgm:prSet presAssocID="{297F84FF-BDCD-4B9D-B118-4E4F3EEA39E9}" presName="srcNode" presStyleLbl="node1" presStyleIdx="0" presStyleCnt="4"/>
      <dgm:spPr/>
    </dgm:pt>
    <dgm:pt modelId="{0A863CF4-8B29-407F-8209-A7EA0969CFE9}" type="pres">
      <dgm:prSet presAssocID="{297F84FF-BDCD-4B9D-B118-4E4F3EEA39E9}" presName="conn" presStyleLbl="parChTrans1D2" presStyleIdx="0" presStyleCnt="1"/>
      <dgm:spPr/>
    </dgm:pt>
    <dgm:pt modelId="{86597F8F-9C21-49E0-8347-42ED0EA6BA52}" type="pres">
      <dgm:prSet presAssocID="{297F84FF-BDCD-4B9D-B118-4E4F3EEA39E9}" presName="extraNode" presStyleLbl="node1" presStyleIdx="0" presStyleCnt="4"/>
      <dgm:spPr/>
    </dgm:pt>
    <dgm:pt modelId="{24464D8C-EA48-486D-B7C2-6CB02CA6B09F}" type="pres">
      <dgm:prSet presAssocID="{297F84FF-BDCD-4B9D-B118-4E4F3EEA39E9}" presName="dstNode" presStyleLbl="node1" presStyleIdx="0" presStyleCnt="4"/>
      <dgm:spPr/>
    </dgm:pt>
    <dgm:pt modelId="{085D42E3-D5E1-4F2E-ADE4-B264845D9C29}" type="pres">
      <dgm:prSet presAssocID="{BC68BB3A-B798-4E70-B9C3-DB6DFE75904D}" presName="text_1" presStyleLbl="node1" presStyleIdx="0" presStyleCnt="4" custScaleY="131251">
        <dgm:presLayoutVars>
          <dgm:bulletEnabled val="1"/>
        </dgm:presLayoutVars>
      </dgm:prSet>
      <dgm:spPr/>
    </dgm:pt>
    <dgm:pt modelId="{06F8CAE6-E85D-4421-A7B2-8956E4F6ECDF}" type="pres">
      <dgm:prSet presAssocID="{BC68BB3A-B798-4E70-B9C3-DB6DFE75904D}" presName="accent_1" presStyleCnt="0"/>
      <dgm:spPr/>
    </dgm:pt>
    <dgm:pt modelId="{0836C91C-D2B5-4EFC-A294-77B230E0402B}" type="pres">
      <dgm:prSet presAssocID="{BC68BB3A-B798-4E70-B9C3-DB6DFE75904D}" presName="accentRepeatNode" presStyleLbl="solidFgAcc1" presStyleIdx="0" presStyleCnt="4"/>
      <dgm:spPr/>
    </dgm:pt>
    <dgm:pt modelId="{219EE311-C5AF-4754-8D98-81964A18BF01}" type="pres">
      <dgm:prSet presAssocID="{E5CB102C-0D01-4F5D-A781-5827DA8E00EC}" presName="text_2" presStyleLbl="node1" presStyleIdx="1" presStyleCnt="4">
        <dgm:presLayoutVars>
          <dgm:bulletEnabled val="1"/>
        </dgm:presLayoutVars>
      </dgm:prSet>
      <dgm:spPr/>
    </dgm:pt>
    <dgm:pt modelId="{14B04436-1E37-490D-BA39-44BC873AD4E0}" type="pres">
      <dgm:prSet presAssocID="{E5CB102C-0D01-4F5D-A781-5827DA8E00EC}" presName="accent_2" presStyleCnt="0"/>
      <dgm:spPr/>
    </dgm:pt>
    <dgm:pt modelId="{4CA9CA40-3F35-45F3-BB4A-7FB8142A0839}" type="pres">
      <dgm:prSet presAssocID="{E5CB102C-0D01-4F5D-A781-5827DA8E00EC}" presName="accentRepeatNode" presStyleLbl="solidFgAcc1" presStyleIdx="1" presStyleCnt="4"/>
      <dgm:spPr/>
    </dgm:pt>
    <dgm:pt modelId="{6FB7BA3E-80DE-4E07-B1D0-A9BC718C6CA4}" type="pres">
      <dgm:prSet presAssocID="{21C60F49-4E1D-4B73-9097-E8E758A9511F}" presName="text_3" presStyleLbl="node1" presStyleIdx="2" presStyleCnt="4" custScaleX="101423" custScaleY="149167" custLinFactNeighborY="0">
        <dgm:presLayoutVars>
          <dgm:bulletEnabled val="1"/>
        </dgm:presLayoutVars>
      </dgm:prSet>
      <dgm:spPr/>
    </dgm:pt>
    <dgm:pt modelId="{79F211D7-A1FA-4A3E-BE85-14DBB5539FFE}" type="pres">
      <dgm:prSet presAssocID="{21C60F49-4E1D-4B73-9097-E8E758A9511F}" presName="accent_3" presStyleCnt="0"/>
      <dgm:spPr/>
    </dgm:pt>
    <dgm:pt modelId="{B3C90CE2-76A8-4962-B139-2F7238BFFC74}" type="pres">
      <dgm:prSet presAssocID="{21C60F49-4E1D-4B73-9097-E8E758A9511F}" presName="accentRepeatNode" presStyleLbl="solidFgAcc1" presStyleIdx="2" presStyleCnt="4"/>
      <dgm:spPr/>
    </dgm:pt>
    <dgm:pt modelId="{A143660F-15A9-402C-9CAA-D0ACF5DE5CEA}" type="pres">
      <dgm:prSet presAssocID="{6EAA6407-8AB4-4F03-BDA0-806BDD65FBE9}" presName="text_4" presStyleLbl="node1" presStyleIdx="3" presStyleCnt="4">
        <dgm:presLayoutVars>
          <dgm:bulletEnabled val="1"/>
        </dgm:presLayoutVars>
      </dgm:prSet>
      <dgm:spPr/>
    </dgm:pt>
    <dgm:pt modelId="{8B5D6DBB-81A3-4D4C-8D15-1DBA0D5421FD}" type="pres">
      <dgm:prSet presAssocID="{6EAA6407-8AB4-4F03-BDA0-806BDD65FBE9}" presName="accent_4" presStyleCnt="0"/>
      <dgm:spPr/>
    </dgm:pt>
    <dgm:pt modelId="{486D25AB-AB97-4F42-A60C-55BCB42B0D57}" type="pres">
      <dgm:prSet presAssocID="{6EAA6407-8AB4-4F03-BDA0-806BDD65FBE9}" presName="accentRepeatNode" presStyleLbl="solidFgAcc1" presStyleIdx="3" presStyleCnt="4"/>
      <dgm:spPr/>
    </dgm:pt>
  </dgm:ptLst>
  <dgm:cxnLst>
    <dgm:cxn modelId="{4A85EF01-B1C8-4853-A741-B3705189138F}" srcId="{297F84FF-BDCD-4B9D-B118-4E4F3EEA39E9}" destId="{E5CB102C-0D01-4F5D-A781-5827DA8E00EC}" srcOrd="1" destOrd="0" parTransId="{BB8135C0-C9E6-4D9C-8EA0-C52EB6D8349C}" sibTransId="{3F144C69-406C-4536-B866-571889A67076}"/>
    <dgm:cxn modelId="{893CFC0F-9D00-499E-B575-E040470F7799}" type="presOf" srcId="{E5CB102C-0D01-4F5D-A781-5827DA8E00EC}" destId="{219EE311-C5AF-4754-8D98-81964A18BF01}" srcOrd="0" destOrd="0" presId="urn:microsoft.com/office/officeart/2008/layout/VerticalCurvedList"/>
    <dgm:cxn modelId="{2C14E550-11AC-402D-9DD4-110AC9209D2B}" type="presOf" srcId="{21C60F49-4E1D-4B73-9097-E8E758A9511F}" destId="{6FB7BA3E-80DE-4E07-B1D0-A9BC718C6CA4}" srcOrd="0" destOrd="0" presId="urn:microsoft.com/office/officeart/2008/layout/VerticalCurvedList"/>
    <dgm:cxn modelId="{FFA82C80-32CE-41F6-88DD-31F28AF28DEE}" srcId="{297F84FF-BDCD-4B9D-B118-4E4F3EEA39E9}" destId="{6EAA6407-8AB4-4F03-BDA0-806BDD65FBE9}" srcOrd="3" destOrd="0" parTransId="{F4E9C008-3F03-4C3C-84DA-33EF2F143DFD}" sibTransId="{520BB34B-4C1F-4AD7-975B-E3DC5921A81A}"/>
    <dgm:cxn modelId="{83037080-D891-4479-9E7D-F0F3020DA99C}" srcId="{297F84FF-BDCD-4B9D-B118-4E4F3EEA39E9}" destId="{21C60F49-4E1D-4B73-9097-E8E758A9511F}" srcOrd="2" destOrd="0" parTransId="{C7780238-35BE-4BD2-88DC-FFA4705A83B9}" sibTransId="{11E7B577-269A-4CCA-9EBE-E81FC11DAA27}"/>
    <dgm:cxn modelId="{6FBAC7E0-1789-4D0E-8725-3F9624066BE7}" type="presOf" srcId="{297F84FF-BDCD-4B9D-B118-4E4F3EEA39E9}" destId="{6876FED4-6532-44EA-8F90-98A8E404FDE8}" srcOrd="0" destOrd="0" presId="urn:microsoft.com/office/officeart/2008/layout/VerticalCurvedList"/>
    <dgm:cxn modelId="{D0F07BE1-4A70-43F7-B53F-972E805B2E97}" type="presOf" srcId="{49A2D19C-26CE-4C07-B901-B994E3239D04}" destId="{0A863CF4-8B29-407F-8209-A7EA0969CFE9}" srcOrd="0" destOrd="0" presId="urn:microsoft.com/office/officeart/2008/layout/VerticalCurvedList"/>
    <dgm:cxn modelId="{4138C5EA-3761-4D2F-90C2-1ACFECB3E269}" srcId="{297F84FF-BDCD-4B9D-B118-4E4F3EEA39E9}" destId="{BC68BB3A-B798-4E70-B9C3-DB6DFE75904D}" srcOrd="0" destOrd="0" parTransId="{B559B7D9-D7C5-4193-BF7B-0D7B81AB45AC}" sibTransId="{49A2D19C-26CE-4C07-B901-B994E3239D04}"/>
    <dgm:cxn modelId="{FD3AA7FA-07F9-4ABA-B9CF-93E5FFB608B2}" type="presOf" srcId="{6EAA6407-8AB4-4F03-BDA0-806BDD65FBE9}" destId="{A143660F-15A9-402C-9CAA-D0ACF5DE5CEA}" srcOrd="0" destOrd="0" presId="urn:microsoft.com/office/officeart/2008/layout/VerticalCurvedList"/>
    <dgm:cxn modelId="{EA1E28FD-16B0-4791-A53A-32497604E191}" type="presOf" srcId="{BC68BB3A-B798-4E70-B9C3-DB6DFE75904D}" destId="{085D42E3-D5E1-4F2E-ADE4-B264845D9C29}" srcOrd="0" destOrd="0" presId="urn:microsoft.com/office/officeart/2008/layout/VerticalCurvedList"/>
    <dgm:cxn modelId="{5EE414A8-78D5-4DC0-86D5-A0A47CC1DD02}" type="presParOf" srcId="{6876FED4-6532-44EA-8F90-98A8E404FDE8}" destId="{27115D1D-31A4-4E22-8392-542A46822768}" srcOrd="0" destOrd="0" presId="urn:microsoft.com/office/officeart/2008/layout/VerticalCurvedList"/>
    <dgm:cxn modelId="{4D56F1FD-7CE5-4F84-9313-CCC6E522F7BC}" type="presParOf" srcId="{27115D1D-31A4-4E22-8392-542A46822768}" destId="{00B6AF3B-F519-4EAD-87F3-6B840B175B56}" srcOrd="0" destOrd="0" presId="urn:microsoft.com/office/officeart/2008/layout/VerticalCurvedList"/>
    <dgm:cxn modelId="{4AE1AB9C-A24A-4C8B-AB6F-5B90CE1BB653}" type="presParOf" srcId="{00B6AF3B-F519-4EAD-87F3-6B840B175B56}" destId="{6233C4D8-6577-41FD-8DFB-ED947C230442}" srcOrd="0" destOrd="0" presId="urn:microsoft.com/office/officeart/2008/layout/VerticalCurvedList"/>
    <dgm:cxn modelId="{D845215D-C1BF-451E-8116-80FE776CDCD6}" type="presParOf" srcId="{00B6AF3B-F519-4EAD-87F3-6B840B175B56}" destId="{0A863CF4-8B29-407F-8209-A7EA0969CFE9}" srcOrd="1" destOrd="0" presId="urn:microsoft.com/office/officeart/2008/layout/VerticalCurvedList"/>
    <dgm:cxn modelId="{13C78156-2AD4-4667-AB5F-BF407E6F852D}" type="presParOf" srcId="{00B6AF3B-F519-4EAD-87F3-6B840B175B56}" destId="{86597F8F-9C21-49E0-8347-42ED0EA6BA52}" srcOrd="2" destOrd="0" presId="urn:microsoft.com/office/officeart/2008/layout/VerticalCurvedList"/>
    <dgm:cxn modelId="{ACF7FBFB-E634-46C4-8B7E-B4B58FB3BA94}" type="presParOf" srcId="{00B6AF3B-F519-4EAD-87F3-6B840B175B56}" destId="{24464D8C-EA48-486D-B7C2-6CB02CA6B09F}" srcOrd="3" destOrd="0" presId="urn:microsoft.com/office/officeart/2008/layout/VerticalCurvedList"/>
    <dgm:cxn modelId="{B300B164-C49F-4E5F-86A3-C30A76267DE4}" type="presParOf" srcId="{27115D1D-31A4-4E22-8392-542A46822768}" destId="{085D42E3-D5E1-4F2E-ADE4-B264845D9C29}" srcOrd="1" destOrd="0" presId="urn:microsoft.com/office/officeart/2008/layout/VerticalCurvedList"/>
    <dgm:cxn modelId="{EB788DAE-C783-47EF-8A98-DDCC6713423B}" type="presParOf" srcId="{27115D1D-31A4-4E22-8392-542A46822768}" destId="{06F8CAE6-E85D-4421-A7B2-8956E4F6ECDF}" srcOrd="2" destOrd="0" presId="urn:microsoft.com/office/officeart/2008/layout/VerticalCurvedList"/>
    <dgm:cxn modelId="{121B6792-BA8F-4BB9-BFFB-B8803AD46CDD}" type="presParOf" srcId="{06F8CAE6-E85D-4421-A7B2-8956E4F6ECDF}" destId="{0836C91C-D2B5-4EFC-A294-77B230E0402B}" srcOrd="0" destOrd="0" presId="urn:microsoft.com/office/officeart/2008/layout/VerticalCurvedList"/>
    <dgm:cxn modelId="{E373EF1A-183B-49F7-B2C1-068107B7EAF4}" type="presParOf" srcId="{27115D1D-31A4-4E22-8392-542A46822768}" destId="{219EE311-C5AF-4754-8D98-81964A18BF01}" srcOrd="3" destOrd="0" presId="urn:microsoft.com/office/officeart/2008/layout/VerticalCurvedList"/>
    <dgm:cxn modelId="{C6ACC61A-6479-48AF-B8AA-F562F8F397DE}" type="presParOf" srcId="{27115D1D-31A4-4E22-8392-542A46822768}" destId="{14B04436-1E37-490D-BA39-44BC873AD4E0}" srcOrd="4" destOrd="0" presId="urn:microsoft.com/office/officeart/2008/layout/VerticalCurvedList"/>
    <dgm:cxn modelId="{4308A1A0-F392-43E2-B72C-7F1A012B94A1}" type="presParOf" srcId="{14B04436-1E37-490D-BA39-44BC873AD4E0}" destId="{4CA9CA40-3F35-45F3-BB4A-7FB8142A0839}" srcOrd="0" destOrd="0" presId="urn:microsoft.com/office/officeart/2008/layout/VerticalCurvedList"/>
    <dgm:cxn modelId="{2EFC2016-2438-4F7A-8212-38EC7247C6C8}" type="presParOf" srcId="{27115D1D-31A4-4E22-8392-542A46822768}" destId="{6FB7BA3E-80DE-4E07-B1D0-A9BC718C6CA4}" srcOrd="5" destOrd="0" presId="urn:microsoft.com/office/officeart/2008/layout/VerticalCurvedList"/>
    <dgm:cxn modelId="{C3A8C09A-7932-4D38-8881-1906C2CA73E7}" type="presParOf" srcId="{27115D1D-31A4-4E22-8392-542A46822768}" destId="{79F211D7-A1FA-4A3E-BE85-14DBB5539FFE}" srcOrd="6" destOrd="0" presId="urn:microsoft.com/office/officeart/2008/layout/VerticalCurvedList"/>
    <dgm:cxn modelId="{D0592356-844B-401E-B629-4DC27494D46A}" type="presParOf" srcId="{79F211D7-A1FA-4A3E-BE85-14DBB5539FFE}" destId="{B3C90CE2-76A8-4962-B139-2F7238BFFC74}" srcOrd="0" destOrd="0" presId="urn:microsoft.com/office/officeart/2008/layout/VerticalCurvedList"/>
    <dgm:cxn modelId="{0C71C107-62AD-4DB3-898E-E9C8EBED7B5F}" type="presParOf" srcId="{27115D1D-31A4-4E22-8392-542A46822768}" destId="{A143660F-15A9-402C-9CAA-D0ACF5DE5CEA}" srcOrd="7" destOrd="0" presId="urn:microsoft.com/office/officeart/2008/layout/VerticalCurvedList"/>
    <dgm:cxn modelId="{860E3F24-00FB-4235-B348-3A9B6BC76573}" type="presParOf" srcId="{27115D1D-31A4-4E22-8392-542A46822768}" destId="{8B5D6DBB-81A3-4D4C-8D15-1DBA0D5421FD}" srcOrd="8" destOrd="0" presId="urn:microsoft.com/office/officeart/2008/layout/VerticalCurvedList"/>
    <dgm:cxn modelId="{391C4CA4-A223-4B25-A47D-C3290B10049B}" type="presParOf" srcId="{8B5D6DBB-81A3-4D4C-8D15-1DBA0D5421FD}" destId="{486D25AB-AB97-4F42-A60C-55BCB42B0D5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63CF4-8B29-407F-8209-A7EA0969CFE9}">
      <dsp:nvSpPr>
        <dsp:cNvPr id="0" name=""/>
        <dsp:cNvSpPr/>
      </dsp:nvSpPr>
      <dsp:spPr>
        <a:xfrm>
          <a:off x="-5534117" y="-847395"/>
          <a:ext cx="6590112" cy="6590112"/>
        </a:xfrm>
        <a:prstGeom prst="blockArc">
          <a:avLst>
            <a:gd name="adj1" fmla="val 18900000"/>
            <a:gd name="adj2" fmla="val 2700000"/>
            <a:gd name="adj3" fmla="val 32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3ADA00-94AB-4CEE-8261-89BAF664F381}">
      <dsp:nvSpPr>
        <dsp:cNvPr id="0" name=""/>
        <dsp:cNvSpPr/>
      </dsp:nvSpPr>
      <dsp:spPr>
        <a:xfrm>
          <a:off x="679470" y="489532"/>
          <a:ext cx="9217711" cy="9790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713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i="0" kern="1200" dirty="0"/>
            <a:t>Accepts, for better or worse, that licit and illicit drug use is part of our world and chooses to work to minimize its harmful effects rather than simply ignore or condemn them</a:t>
          </a:r>
          <a:endParaRPr lang="en-US" sz="2000" kern="1200" dirty="0"/>
        </a:p>
      </dsp:txBody>
      <dsp:txXfrm>
        <a:off x="679470" y="489532"/>
        <a:ext cx="9217711" cy="979064"/>
      </dsp:txXfrm>
    </dsp:sp>
    <dsp:sp modelId="{4B32C817-DBEE-4970-A83B-709E323252EA}">
      <dsp:nvSpPr>
        <dsp:cNvPr id="0" name=""/>
        <dsp:cNvSpPr/>
      </dsp:nvSpPr>
      <dsp:spPr>
        <a:xfrm>
          <a:off x="67555" y="367149"/>
          <a:ext cx="1223830" cy="12238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E3150B-57EB-4087-A556-E2EA36C12A97}">
      <dsp:nvSpPr>
        <dsp:cNvPr id="0" name=""/>
        <dsp:cNvSpPr/>
      </dsp:nvSpPr>
      <dsp:spPr>
        <a:xfrm>
          <a:off x="1059420" y="1825862"/>
          <a:ext cx="8813702" cy="12435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713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i="0" kern="1200" dirty="0"/>
            <a:t>Understands drug use as a complex, multi-faceted phenomenon that encompasses a continuum of behaviors from severe use to total abstinence, and acknowledges that some ways of using drugs are clearly safer than others</a:t>
          </a:r>
          <a:endParaRPr lang="en-US" sz="2000" kern="1200" dirty="0"/>
        </a:p>
      </dsp:txBody>
      <dsp:txXfrm>
        <a:off x="1059420" y="1825862"/>
        <a:ext cx="8813702" cy="1243597"/>
      </dsp:txXfrm>
    </dsp:sp>
    <dsp:sp modelId="{ED43A4A4-46EC-42D6-8109-DA3660D917C9}">
      <dsp:nvSpPr>
        <dsp:cNvPr id="0" name=""/>
        <dsp:cNvSpPr/>
      </dsp:nvSpPr>
      <dsp:spPr>
        <a:xfrm>
          <a:off x="423445" y="1835745"/>
          <a:ext cx="1223830" cy="12238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71C387-DB8F-4A55-AA06-BE073200FE7D}">
      <dsp:nvSpPr>
        <dsp:cNvPr id="0" name=""/>
        <dsp:cNvSpPr/>
      </dsp:nvSpPr>
      <dsp:spPr>
        <a:xfrm>
          <a:off x="679470" y="3426725"/>
          <a:ext cx="9217711" cy="9790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7132" tIns="53340" rIns="53340" bIns="53340" numCol="1" spcCol="1270" anchor="ctr" anchorCtr="0">
          <a:noAutofit/>
        </a:bodyPr>
        <a:lstStyle/>
        <a:p>
          <a:pPr marL="0" lvl="0" indent="0" algn="l" defTabSz="933450">
            <a:lnSpc>
              <a:spcPct val="90000"/>
            </a:lnSpc>
            <a:spcBef>
              <a:spcPct val="0"/>
            </a:spcBef>
            <a:spcAft>
              <a:spcPct val="35000"/>
            </a:spcAft>
            <a:buNone/>
          </a:pPr>
          <a:r>
            <a:rPr lang="en-US" sz="2100" b="0" i="0" kern="1200" dirty="0"/>
            <a:t>Establishes quality of individual and community life and well-being — not necessarily cessation of all drug use — as the criteria for successful interventions and policies</a:t>
          </a:r>
          <a:endParaRPr lang="en-US" sz="2100" kern="1200" dirty="0"/>
        </a:p>
      </dsp:txBody>
      <dsp:txXfrm>
        <a:off x="679470" y="3426725"/>
        <a:ext cx="9217711" cy="979064"/>
      </dsp:txXfrm>
    </dsp:sp>
    <dsp:sp modelId="{1F7619CD-2502-4CA5-84C5-4523C91F9EB2}">
      <dsp:nvSpPr>
        <dsp:cNvPr id="0" name=""/>
        <dsp:cNvSpPr/>
      </dsp:nvSpPr>
      <dsp:spPr>
        <a:xfrm>
          <a:off x="67555" y="3304342"/>
          <a:ext cx="1223830" cy="12238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63CF4-8B29-407F-8209-A7EA0969CFE9}">
      <dsp:nvSpPr>
        <dsp:cNvPr id="0" name=""/>
        <dsp:cNvSpPr/>
      </dsp:nvSpPr>
      <dsp:spPr>
        <a:xfrm>
          <a:off x="-5566583" y="-847395"/>
          <a:ext cx="6590112" cy="6590112"/>
        </a:xfrm>
        <a:prstGeom prst="blockArc">
          <a:avLst>
            <a:gd name="adj1" fmla="val 18900000"/>
            <a:gd name="adj2" fmla="val 2700000"/>
            <a:gd name="adj3" fmla="val 32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5D42E3-D5E1-4F2E-ADE4-B264845D9C29}">
      <dsp:nvSpPr>
        <dsp:cNvPr id="0" name=""/>
        <dsp:cNvSpPr/>
      </dsp:nvSpPr>
      <dsp:spPr>
        <a:xfrm>
          <a:off x="520705" y="258677"/>
          <a:ext cx="9344011" cy="9884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770"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t>Calls for the non-judgmental, non-coercive provision of services and resources to people who use drugs and the communities in which they live in order to assist them in reducing attendant harm</a:t>
          </a:r>
          <a:endParaRPr lang="en-US" sz="1800" kern="1200" dirty="0"/>
        </a:p>
      </dsp:txBody>
      <dsp:txXfrm>
        <a:off x="520705" y="258677"/>
        <a:ext cx="9344011" cy="988446"/>
      </dsp:txXfrm>
    </dsp:sp>
    <dsp:sp modelId="{0836C91C-D2B5-4EFC-A294-77B230E0402B}">
      <dsp:nvSpPr>
        <dsp:cNvPr id="0" name=""/>
        <dsp:cNvSpPr/>
      </dsp:nvSpPr>
      <dsp:spPr>
        <a:xfrm>
          <a:off x="50019" y="282215"/>
          <a:ext cx="941370" cy="9413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EE311-C5AF-4754-8D98-81964A18BF01}">
      <dsp:nvSpPr>
        <dsp:cNvPr id="0" name=""/>
        <dsp:cNvSpPr/>
      </dsp:nvSpPr>
      <dsp:spPr>
        <a:xfrm>
          <a:off x="952472" y="1506192"/>
          <a:ext cx="8912243" cy="753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770"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t>Ensures that people who use drugs and those with a history of drug use routinely have a real voice in the creation of programs and policies designed to serve them</a:t>
          </a:r>
          <a:endParaRPr lang="en-US" sz="1800" kern="1200" dirty="0"/>
        </a:p>
      </dsp:txBody>
      <dsp:txXfrm>
        <a:off x="952472" y="1506192"/>
        <a:ext cx="8912243" cy="753096"/>
      </dsp:txXfrm>
    </dsp:sp>
    <dsp:sp modelId="{4CA9CA40-3F35-45F3-BB4A-7FB8142A0839}">
      <dsp:nvSpPr>
        <dsp:cNvPr id="0" name=""/>
        <dsp:cNvSpPr/>
      </dsp:nvSpPr>
      <dsp:spPr>
        <a:xfrm>
          <a:off x="481787" y="1412055"/>
          <a:ext cx="941370" cy="9413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B7BA3E-80DE-4E07-B1D0-A9BC718C6CA4}">
      <dsp:nvSpPr>
        <dsp:cNvPr id="0" name=""/>
        <dsp:cNvSpPr/>
      </dsp:nvSpPr>
      <dsp:spPr>
        <a:xfrm>
          <a:off x="889061" y="2450895"/>
          <a:ext cx="9039064" cy="11233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77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Affirms people who use drugs (PWUD) themselves as the primary agents of reducing harms of their drug use and seeks to empower PWUD to share information and support each other in strategies which meet their actual conditions of use</a:t>
          </a:r>
        </a:p>
      </dsp:txBody>
      <dsp:txXfrm>
        <a:off x="889061" y="2450895"/>
        <a:ext cx="9039064" cy="1123371"/>
      </dsp:txXfrm>
    </dsp:sp>
    <dsp:sp modelId="{B3C90CE2-76A8-4962-B139-2F7238BFFC74}">
      <dsp:nvSpPr>
        <dsp:cNvPr id="0" name=""/>
        <dsp:cNvSpPr/>
      </dsp:nvSpPr>
      <dsp:spPr>
        <a:xfrm>
          <a:off x="481787" y="2541895"/>
          <a:ext cx="941370" cy="9413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3660F-15A9-402C-9CAA-D0ACF5DE5CEA}">
      <dsp:nvSpPr>
        <dsp:cNvPr id="0" name=""/>
        <dsp:cNvSpPr/>
      </dsp:nvSpPr>
      <dsp:spPr>
        <a:xfrm>
          <a:off x="520705" y="3765873"/>
          <a:ext cx="9344011" cy="753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770"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Does not attempt to minimize or ignore the real and tragic harm and danger that can be associated with illicit drug use</a:t>
          </a:r>
        </a:p>
      </dsp:txBody>
      <dsp:txXfrm>
        <a:off x="520705" y="3765873"/>
        <a:ext cx="9344011" cy="753096"/>
      </dsp:txXfrm>
    </dsp:sp>
    <dsp:sp modelId="{486D25AB-AB97-4F42-A60C-55BCB42B0D57}">
      <dsp:nvSpPr>
        <dsp:cNvPr id="0" name=""/>
        <dsp:cNvSpPr/>
      </dsp:nvSpPr>
      <dsp:spPr>
        <a:xfrm>
          <a:off x="50019" y="3671736"/>
          <a:ext cx="941370" cy="9413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nchs/nvss/vsrr/drug-overdose-data.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nchs/nvss/vsrr/drug-overdose-data.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Rebekah</a:t>
            </a:r>
            <a:endParaRPr dirty="0"/>
          </a:p>
        </p:txBody>
      </p:sp>
      <p:sp>
        <p:nvSpPr>
          <p:cNvPr id="83" name="Google Shape;8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Rubik"/>
              </a:rPr>
              <a:t>Harm reduction is a set of practical strategies and ideas aimed at reducing negative consequences associated with drug use. Harm Reduction is also a movement for social justice built on a belief in, and respect for, the rights of people who use drugs.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75315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US" sz="1800" dirty="0">
                <a:solidFill>
                  <a:srgbClr val="201F1E"/>
                </a:solidFill>
                <a:effectLst/>
                <a:latin typeface="Arial" panose="020B0604020202020204" pitchFamily="34" charset="0"/>
                <a:ea typeface="Calibri" panose="020F0502020204030204" pitchFamily="34" charset="0"/>
              </a:rPr>
              <a:t>Theresa Vezina is the Executive Director at Vermont CARES where she has spent more than a decade working in HIV Care and Harm Reduction services. She is a recognized leader in our state facilitating harm reduction and overdose prevention trainings around the state to a wide range of audiences. She is deeply connected to harm reduction through the provision of direct services, and the many coalitions where she does advocacy work for the rights of people who use drugs. Prior to her work with Vermont CARES Theresa was in private practice for 10 years, where she offered holistic healing work through a variety of modalities. This is where her journey began offering people safe space, unconditional love, and compassion.</a:t>
            </a:r>
          </a:p>
          <a:p>
            <a:pPr marL="0" marR="0">
              <a:spcBef>
                <a:spcPts val="0"/>
              </a:spcBef>
              <a:spcAft>
                <a:spcPts val="0"/>
              </a:spcAft>
            </a:pPr>
            <a:endParaRPr lang="en-US" sz="1800" dirty="0">
              <a:solidFill>
                <a:srgbClr val="201F1E"/>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Sarah is an accomplished professional in the Harm Reduction industry and is committed to developing services that improve every community she works in. Her 17+ years in the Harm Reduction arena allows her to bring a value to the individuals she works with, not easily matched by others. Her positive, creative, non-biased approach to relationship building allows both colleagues and clients to feel encompassed in a circle of empathy, respect, and professionalism. Regardless of the environment, Sarah always has the safety and wellness of everyone she interacts with as her priority.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01F1E"/>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p:txBody>
      </p:sp>
      <p:sp>
        <p:nvSpPr>
          <p:cNvPr id="261" name="Google Shape;26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24022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7334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Marghie-</a:t>
            </a:r>
            <a:endParaRPr dirty="0"/>
          </a:p>
        </p:txBody>
      </p:sp>
      <p:sp>
        <p:nvSpPr>
          <p:cNvPr id="144" name="Google Shape;14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82673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US" sz="1800" dirty="0">
                <a:solidFill>
                  <a:srgbClr val="201F1E"/>
                </a:solidFill>
                <a:effectLst/>
                <a:latin typeface="Arial" panose="020B0604020202020204" pitchFamily="34" charset="0"/>
                <a:ea typeface="Calibri" panose="020F0502020204030204" pitchFamily="34" charset="0"/>
              </a:rPr>
              <a:t>Theresa Vezina is the Executive Director at Vermont CARES where she has spent more than a decade working in HIV Care and Harm Reduction services. She is a recognized leader in our state facilitating harm reduction and overdose prevention trainings around the state to a wide range of audiences. She is deeply connected to harm reduction through the provision of direct services, and the many coalitions where she does advocacy work for the rights of people who use drugs.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01F1E"/>
                </a:solidFill>
                <a:effectLst/>
                <a:latin typeface="Arial" panose="020B0604020202020204" pitchFamily="34" charset="0"/>
                <a:ea typeface="Calibri" panose="020F0502020204030204" pitchFamily="34" charset="0"/>
              </a:rPr>
              <a:t>Prior to her work with Vermont CARES Theresa was in private practice for 10 years, where she offered holistic healing work through a variety of modalities. This is where her journey began offering people safe space, unconditional love, and compassion.</a:t>
            </a:r>
          </a:p>
          <a:p>
            <a:pPr marL="0" marR="0">
              <a:spcBef>
                <a:spcPts val="0"/>
              </a:spcBef>
              <a:spcAft>
                <a:spcPts val="0"/>
              </a:spcAft>
            </a:pPr>
            <a:endParaRPr lang="en-US" sz="1800" dirty="0">
              <a:solidFill>
                <a:srgbClr val="201F1E"/>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Sarah is an accomplished professional in the Harm Reduction industry and is committed to developing services that improve every community she works in. Her 17+ years in the Harm Reduction arena allows her to bring a value to the individuals she works with, not easily matched by others. Her positive, creative, non-biased approach to relationship building allows both colleagues and clients to feel encompassed in a circle of empathy, respect, and professionalism. Regardless of the environment, Sarah always has the safety and wellness of everyone she interacts with as her priority.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01F1E"/>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p:txBody>
      </p:sp>
      <p:sp>
        <p:nvSpPr>
          <p:cNvPr id="261" name="Google Shape;26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58037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Rebekah  </a:t>
            </a:r>
            <a:endParaRPr dirty="0"/>
          </a:p>
        </p:txBody>
      </p:sp>
      <p:sp>
        <p:nvSpPr>
          <p:cNvPr id="125" name="Google Shape;12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D9323E4-F5D2-50E6-15EB-45566C3E4BDA}"/>
              </a:ext>
            </a:extLst>
          </p:cNvPr>
          <p:cNvSpPr>
            <a:spLocks noGrp="1" noRot="1" noChangeAspect="1" noTextEdit="1"/>
          </p:cNvSpPr>
          <p:nvPr>
            <p:ph type="sldImg"/>
          </p:nvPr>
        </p:nvSpPr>
        <p:spPr>
          <a:ln>
            <a:headEnd/>
            <a:tailEnd/>
          </a:ln>
        </p:spPr>
      </p:sp>
      <p:sp>
        <p:nvSpPr>
          <p:cNvPr id="26627" name="Notes Placeholder 2">
            <a:extLst>
              <a:ext uri="{FF2B5EF4-FFF2-40B4-BE49-F238E27FC236}">
                <a16:creationId xmlns:a16="http://schemas.microsoft.com/office/drawing/2014/main" id="{4790ED0B-2196-DA24-F243-E89C08DBA16E}"/>
              </a:ext>
            </a:extLst>
          </p:cNvPr>
          <p:cNvSpPr txBox="1">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Stephanie </a:t>
            </a:r>
          </a:p>
          <a:p>
            <a:r>
              <a:rPr lang="en-US" altLang="en-US" sz="1200" b="1" dirty="0">
                <a:solidFill>
                  <a:srgbClr val="00539B"/>
                </a:solidFill>
                <a:latin typeface="Arial" panose="020B0604020202020204" pitchFamily="34" charset="0"/>
                <a:cs typeface="Arial" panose="020B0604020202020204" pitchFamily="34" charset="0"/>
              </a:rPr>
              <a:t>Based on Health &amp; Human Services (HHS) Overdose Prevention Strategy </a:t>
            </a:r>
            <a:endParaRPr lang="en-US" altLang="en-US" dirty="0">
              <a:latin typeface="Arial" panose="020B0604020202020204" pitchFamily="34" charset="0"/>
              <a:cs typeface="Arial" panose="020B0604020202020204" pitchFamily="34" charset="0"/>
            </a:endParaRPr>
          </a:p>
          <a:p>
            <a:pPr algn="l"/>
            <a:r>
              <a:rPr lang="en-US" b="1" i="0" dirty="0">
                <a:solidFill>
                  <a:srgbClr val="1B1B1B"/>
                </a:solidFill>
                <a:effectLst/>
                <a:latin typeface="Source Sans Pro Web"/>
              </a:rPr>
              <a:t>Primary Prevention</a:t>
            </a:r>
          </a:p>
          <a:p>
            <a:pPr algn="l"/>
            <a:r>
              <a:rPr lang="en-US" b="0" i="0" dirty="0">
                <a:solidFill>
                  <a:srgbClr val="1B1B1B"/>
                </a:solidFill>
                <a:effectLst/>
                <a:latin typeface="Source Sans Pro Web"/>
              </a:rPr>
              <a:t>Prevention is critical to reducing overdoses and overdose deaths. The strategy promotes tiered, multidisciplinary prevention activities, ranging from population-level strategies to targeted interventions aimed at high-risk individuals. These activities engage health and human services providers directly and facilitate cross-sector collaboration on prevention. </a:t>
            </a:r>
          </a:p>
          <a:p>
            <a:pPr algn="l"/>
            <a:r>
              <a:rPr lang="en-US" b="0" i="0" dirty="0">
                <a:solidFill>
                  <a:srgbClr val="1B1B1B"/>
                </a:solidFill>
                <a:effectLst/>
                <a:latin typeface="Source Sans Pro Web"/>
              </a:rPr>
              <a:t>This page highlights current federal activities that support prevention by expanding research of new and improved prevention efforts, investing in community resources to help prevent harms related to substance use, increasing access to high-quality pain management to reduce preventable suffering, and promoting responsible prescription of medications to protect patient safety.</a:t>
            </a:r>
          </a:p>
          <a:p>
            <a:pPr algn="l"/>
            <a:r>
              <a:rPr lang="en-US" b="1" i="0" dirty="0">
                <a:solidFill>
                  <a:srgbClr val="1B1B1B"/>
                </a:solidFill>
                <a:effectLst/>
                <a:latin typeface="Source Sans Pro Web"/>
              </a:rPr>
              <a:t>Evidence-Based Treatment</a:t>
            </a:r>
          </a:p>
          <a:p>
            <a:pPr algn="l"/>
            <a:r>
              <a:rPr lang="en-US" b="0" i="0" dirty="0">
                <a:solidFill>
                  <a:srgbClr val="1B1B1B"/>
                </a:solidFill>
                <a:effectLst/>
                <a:latin typeface="Source Sans Pro Web"/>
              </a:rPr>
              <a:t>Evidence-based treatments for substance use disorder can reduce substance use, related health harms (for example, infectious disease transmission), and overdose deaths. High-quality treatment can also increase social functioning. The strategy therefore focuses on reducing barriers to accessing the most effective treatments, using motivational and cultural enhancements to encourage those who might be reluctant, advancing strategies to improve engagement and retention, and continuing to develop new therapeutic approaches.</a:t>
            </a:r>
          </a:p>
          <a:p>
            <a:pPr algn="l"/>
            <a:r>
              <a:rPr lang="en-US" b="0" i="0" dirty="0">
                <a:solidFill>
                  <a:srgbClr val="1B1B1B"/>
                </a:solidFill>
                <a:effectLst/>
                <a:latin typeface="Source Sans Pro Web"/>
              </a:rPr>
              <a:t>This page highlights current federal activities that advance evidence-based treatment by making treatment easy to get, delivering healthcare and support services in a seamless and coordinated way, and implementing new and improved models of care that appeal to and help those who need them.</a:t>
            </a:r>
          </a:p>
          <a:p>
            <a:pPr algn="l"/>
            <a:r>
              <a:rPr lang="en-US" b="1" i="0" dirty="0">
                <a:solidFill>
                  <a:srgbClr val="1B1B1B"/>
                </a:solidFill>
                <a:effectLst/>
                <a:latin typeface="Source Sans Pro Web"/>
              </a:rPr>
              <a:t>Harm Reduction</a:t>
            </a:r>
          </a:p>
          <a:p>
            <a:pPr algn="l"/>
            <a:r>
              <a:rPr lang="en-US" b="0" i="0" dirty="0">
                <a:solidFill>
                  <a:srgbClr val="1B1B1B"/>
                </a:solidFill>
                <a:effectLst/>
                <a:latin typeface="Source Sans Pro Web"/>
              </a:rPr>
              <a:t>Individuals inherently deserve services that promote health, regardless of whether they use drugs. Evidence-based harm reduction strategies minimize negative consequences of drug use. These activities further expand access to harm reduction interventions and better integrate harm reduction into general medical care.</a:t>
            </a:r>
          </a:p>
          <a:p>
            <a:pPr algn="l"/>
            <a:r>
              <a:rPr lang="en-US" b="0" i="0" dirty="0">
                <a:solidFill>
                  <a:srgbClr val="1B1B1B"/>
                </a:solidFill>
                <a:effectLst/>
                <a:latin typeface="Source Sans Pro Web"/>
              </a:rPr>
              <a:t>This page highlights current federal activities that promote harm reduction by increasing the availability and access to high-quality harm reduction services, decreasing negative effects of substance use, and reducing stigma related to substance use and overdose.</a:t>
            </a:r>
          </a:p>
          <a:p>
            <a:pPr algn="l"/>
            <a:r>
              <a:rPr lang="en-US" b="1" i="0" dirty="0">
                <a:solidFill>
                  <a:srgbClr val="1B1B1B"/>
                </a:solidFill>
                <a:effectLst/>
                <a:latin typeface="Source Sans Pro Web"/>
              </a:rPr>
              <a:t>Recovery Support</a:t>
            </a:r>
          </a:p>
          <a:p>
            <a:pPr algn="l"/>
            <a:r>
              <a:rPr lang="en-US" b="0" i="0" dirty="0">
                <a:solidFill>
                  <a:srgbClr val="1B1B1B"/>
                </a:solidFill>
                <a:effectLst/>
                <a:latin typeface="Source Sans Pro Web"/>
              </a:rPr>
              <a:t>The strategy recognizes that treatment alone may not be enough to support long-term recovery. Despite the demonstrated benefits of recovery support services -- such as peer supports, employment and housing services -- various challenges impede their availability and uptake. Enhancing coverage and integration of recovery support services is critical to promoting access to and use of these services. Strengthening the recovery support services workforce is also essential to promoting access and quality.</a:t>
            </a:r>
          </a:p>
          <a:p>
            <a:pPr algn="l"/>
            <a:r>
              <a:rPr lang="en-US" b="0" i="0" dirty="0">
                <a:solidFill>
                  <a:srgbClr val="1B1B1B"/>
                </a:solidFill>
                <a:effectLst/>
                <a:latin typeface="Source Sans Pro Web"/>
              </a:rPr>
              <a:t>This page highlights current federal activities that improve recovery support by developing different types of support throughout the lifespan, increasing the quality of services, supporting the recovery workforce, and expanding access to ongoing, affordable, and effective recovery support services.</a:t>
            </a:r>
          </a:p>
          <a:p>
            <a:endParaRPr lang="en-US" altLang="en-US" dirty="0">
              <a:latin typeface="Arial" panose="020B0604020202020204" pitchFamily="34" charset="0"/>
              <a:cs typeface="Arial" panose="020B0604020202020204" pitchFamily="34" charset="0"/>
            </a:endParaRPr>
          </a:p>
        </p:txBody>
      </p:sp>
      <p:sp>
        <p:nvSpPr>
          <p:cNvPr id="26628" name="Slide Number Placeholder 3">
            <a:extLst>
              <a:ext uri="{FF2B5EF4-FFF2-40B4-BE49-F238E27FC236}">
                <a16:creationId xmlns:a16="http://schemas.microsoft.com/office/drawing/2014/main" id="{E200954A-9347-3145-36DC-04E70E959B39}"/>
              </a:ext>
            </a:extLst>
          </p:cNvPr>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AC7C7F9F-2D88-5946-9B98-C98C388701A1}" type="slidenum">
              <a:rPr lang="en-US" altLang="en-US" sz="1200"/>
              <a:pPr/>
              <a:t>3</a:t>
            </a:fld>
            <a:endParaRPr lang="en-US" altLang="en-US" sz="1200"/>
          </a:p>
        </p:txBody>
      </p:sp>
    </p:spTree>
    <p:extLst>
      <p:ext uri="{BB962C8B-B14F-4D97-AF65-F5344CB8AC3E}">
        <p14:creationId xmlns:p14="http://schemas.microsoft.com/office/powerpoint/2010/main" val="121243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36" name="Google Shape;13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Roboto" panose="02000000000000000000" pitchFamily="2" charset="0"/>
              </a:rPr>
              <a:t>Data through March 5, 2023</a:t>
            </a:r>
          </a:p>
          <a:p>
            <a:r>
              <a:rPr lang="en-US" sz="1200" b="0" i="0" u="none" strike="noStrike" cap="none" dirty="0">
                <a:solidFill>
                  <a:schemeClr val="dk1"/>
                </a:solidFill>
                <a:effectLst/>
                <a:latin typeface="Arial"/>
                <a:ea typeface="Arial"/>
                <a:cs typeface="Arial"/>
                <a:sym typeface="Arial"/>
              </a:rPr>
              <a:t>According to </a:t>
            </a:r>
            <a:r>
              <a:rPr lang="en-US" sz="1200" b="0" i="0" u="none" strike="noStrike" cap="none" dirty="0">
                <a:solidFill>
                  <a:schemeClr val="dk1"/>
                </a:solidFill>
                <a:effectLst/>
                <a:latin typeface="Arial"/>
                <a:ea typeface="Arial"/>
                <a:cs typeface="Arial"/>
                <a:sym typeface="Arial"/>
                <a:hlinkClick r:id="rId3"/>
              </a:rPr>
              <a:t>provisional counts</a:t>
            </a:r>
            <a:r>
              <a:rPr lang="en-US" sz="1200" b="0" i="0" u="none" strike="noStrike" cap="none" dirty="0">
                <a:solidFill>
                  <a:schemeClr val="dk1"/>
                </a:solidFill>
                <a:effectLst/>
                <a:latin typeface="Arial"/>
                <a:ea typeface="Arial"/>
                <a:cs typeface="Arial"/>
                <a:sym typeface="Arial"/>
              </a:rPr>
              <a:t> of reported deaths from the CDC’s National Vital Statistics System,.</a:t>
            </a:r>
          </a:p>
          <a:p>
            <a:endParaRPr lang="en-US" dirty="0"/>
          </a:p>
          <a:p>
            <a:r>
              <a:rPr lang="en-US" dirty="0"/>
              <a:t>Increase in overdose deaths in the US– latest report older adults</a:t>
            </a:r>
            <a:br>
              <a:rPr lang="en-US" dirty="0"/>
            </a:b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92276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Arial"/>
                <a:ea typeface="Arial"/>
                <a:cs typeface="Arial"/>
                <a:sym typeface="Arial"/>
              </a:rPr>
              <a:t>According to </a:t>
            </a:r>
            <a:r>
              <a:rPr lang="en-US" sz="1200" b="0" i="0" u="none" strike="noStrike" cap="none" dirty="0">
                <a:solidFill>
                  <a:schemeClr val="dk1"/>
                </a:solidFill>
                <a:effectLst/>
                <a:latin typeface="Arial"/>
                <a:ea typeface="Arial"/>
                <a:cs typeface="Arial"/>
                <a:sym typeface="Arial"/>
                <a:hlinkClick r:id="rId3"/>
              </a:rPr>
              <a:t>provisional counts</a:t>
            </a:r>
            <a:r>
              <a:rPr lang="en-US" sz="1200" b="0" i="0" u="none" strike="noStrike" cap="none" dirty="0">
                <a:solidFill>
                  <a:schemeClr val="dk1"/>
                </a:solidFill>
                <a:effectLst/>
                <a:latin typeface="Arial"/>
                <a:ea typeface="Arial"/>
                <a:cs typeface="Arial"/>
                <a:sym typeface="Arial"/>
              </a:rPr>
              <a:t> of reported deaths from the CDC’s National Vital Statistics System,.</a:t>
            </a:r>
          </a:p>
          <a:p>
            <a:br>
              <a:rPr lang="en-US" dirty="0"/>
            </a:b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19536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0212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44" name="Google Shape;14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Rubik"/>
              </a:rPr>
              <a:t>Harm reduction is a set of practical strategies and ideas aimed at reducing negative consequences associated with drug use. Harm Reduction is also a movement for social justice built on a belief in, and respect for, the rights of people who use drugs.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07057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32"/>
          <p:cNvSpPr txBox="1">
            <a:spLocks noGrp="1"/>
          </p:cNvSpPr>
          <p:nvPr>
            <p:ph type="ctrTitle"/>
          </p:nvPr>
        </p:nvSpPr>
        <p:spPr>
          <a:xfrm>
            <a:off x="838200" y="1122363"/>
            <a:ext cx="105156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00539B"/>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subTitle" idx="1"/>
          </p:nvPr>
        </p:nvSpPr>
        <p:spPr>
          <a:xfrm>
            <a:off x="838200" y="3602038"/>
            <a:ext cx="105156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32"/>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tandard Slide">
  <p:cSld name="1_Standard Slide">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67"/>
          <p:cNvSpPr/>
          <p:nvPr/>
        </p:nvSpPr>
        <p:spPr>
          <a:xfrm>
            <a:off x="5818093" y="2"/>
            <a:ext cx="6373907" cy="1407459"/>
          </a:xfrm>
          <a:prstGeom prst="rect">
            <a:avLst/>
          </a:prstGeom>
          <a:solidFill>
            <a:srgbClr val="ECDF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Arial"/>
              <a:ea typeface="Arial"/>
              <a:cs typeface="Arial"/>
              <a:sym typeface="Arial"/>
            </a:endParaRPr>
          </a:p>
        </p:txBody>
      </p:sp>
      <p:sp>
        <p:nvSpPr>
          <p:cNvPr id="75" name="Google Shape;75;p67"/>
          <p:cNvSpPr txBox="1">
            <a:spLocks noGrp="1"/>
          </p:cNvSpPr>
          <p:nvPr>
            <p:ph type="title"/>
          </p:nvPr>
        </p:nvSpPr>
        <p:spPr>
          <a:xfrm>
            <a:off x="1188928" y="575403"/>
            <a:ext cx="7241088" cy="408727"/>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SzPts val="3600"/>
              <a:buNone/>
              <a:defRPr sz="2700" b="1" i="0">
                <a:solidFill>
                  <a:srgbClr val="00529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7"/>
          <p:cNvSpPr txBox="1">
            <a:spLocks noGrp="1"/>
          </p:cNvSpPr>
          <p:nvPr>
            <p:ph type="body" idx="1"/>
          </p:nvPr>
        </p:nvSpPr>
        <p:spPr>
          <a:xfrm>
            <a:off x="1206593" y="2332858"/>
            <a:ext cx="10100455" cy="3801724"/>
          </a:xfrm>
          <a:prstGeom prst="rect">
            <a:avLst/>
          </a:prstGeom>
          <a:noFill/>
          <a:ln>
            <a:noFill/>
          </a:ln>
        </p:spPr>
        <p:txBody>
          <a:bodyPr spcFirstLastPara="1" wrap="square" lIns="0" tIns="0" rIns="0" bIns="0" anchor="t" anchorCtr="0">
            <a:noAutofit/>
          </a:bodyPr>
          <a:lstStyle>
            <a:lvl1pPr marL="457200" marR="0" lvl="0" indent="-342900" algn="l">
              <a:lnSpc>
                <a:spcPct val="90000"/>
              </a:lnSpc>
              <a:spcBef>
                <a:spcPts val="375"/>
              </a:spcBef>
              <a:spcAft>
                <a:spcPts val="0"/>
              </a:spcAft>
              <a:buClr>
                <a:srgbClr val="00539B"/>
              </a:buClr>
              <a:buSzPts val="1800"/>
              <a:buFont typeface="Arial"/>
              <a:buChar char="•"/>
              <a:defRPr sz="18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7" name="Google Shape;77;p67"/>
          <p:cNvSpPr txBox="1">
            <a:spLocks noGrp="1"/>
          </p:cNvSpPr>
          <p:nvPr>
            <p:ph type="body" idx="2"/>
          </p:nvPr>
        </p:nvSpPr>
        <p:spPr>
          <a:xfrm>
            <a:off x="1201455" y="1886285"/>
            <a:ext cx="10114245" cy="421274"/>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375"/>
              </a:spcBef>
              <a:spcAft>
                <a:spcPts val="0"/>
              </a:spcAft>
              <a:buClr>
                <a:srgbClr val="00539B"/>
              </a:buClr>
              <a:buSzPts val="1800"/>
              <a:buFont typeface="Arial"/>
              <a:buNone/>
              <a:defRPr sz="1800" b="1"/>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8" name="Google Shape;78;p67"/>
          <p:cNvSpPr txBox="1">
            <a:spLocks noGrp="1"/>
          </p:cNvSpPr>
          <p:nvPr>
            <p:ph type="body" idx="3"/>
          </p:nvPr>
        </p:nvSpPr>
        <p:spPr>
          <a:xfrm>
            <a:off x="1183732" y="1017953"/>
            <a:ext cx="10114245" cy="421274"/>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375"/>
              </a:spcBef>
              <a:spcAft>
                <a:spcPts val="0"/>
              </a:spcAft>
              <a:buClr>
                <a:srgbClr val="00539B"/>
              </a:buClr>
              <a:buSzPts val="2100"/>
              <a:buFont typeface="Arial"/>
              <a:buNone/>
              <a:defRPr sz="2100" b="0">
                <a:solidFill>
                  <a:srgbClr val="00539B"/>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79" name="Google Shape;79;p67"/>
          <p:cNvPicPr preferRelativeResize="0"/>
          <p:nvPr/>
        </p:nvPicPr>
        <p:blipFill rotWithShape="1">
          <a:blip r:embed="rId3">
            <a:alphaModFix/>
          </a:blip>
          <a:srcRect/>
          <a:stretch/>
        </p:blipFill>
        <p:spPr>
          <a:xfrm>
            <a:off x="7166286" y="241909"/>
            <a:ext cx="4824111" cy="78728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2"/>
        <p:cNvGrpSpPr/>
        <p:nvPr/>
      </p:nvGrpSpPr>
      <p:grpSpPr>
        <a:xfrm>
          <a:off x="0" y="0"/>
          <a:ext cx="0" cy="0"/>
          <a:chOff x="0" y="0"/>
          <a:chExt cx="0" cy="0"/>
        </a:xfrm>
      </p:grpSpPr>
      <p:sp>
        <p:nvSpPr>
          <p:cNvPr id="23" name="Google Shape;23;p36"/>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6"/>
          <p:cNvSpPr/>
          <p:nvPr/>
        </p:nvSpPr>
        <p:spPr>
          <a:xfrm>
            <a:off x="7756634" y="5644055"/>
            <a:ext cx="3736428" cy="10878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5" name="Google Shape;25;p36"/>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
        <p:nvSpPr>
          <p:cNvPr id="26" name="Google Shape;26;p36"/>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7"/>
        <p:cNvGrpSpPr/>
        <p:nvPr/>
      </p:nvGrpSpPr>
      <p:grpSpPr>
        <a:xfrm>
          <a:off x="0" y="0"/>
          <a:ext cx="0" cy="0"/>
          <a:chOff x="0" y="0"/>
          <a:chExt cx="0" cy="0"/>
        </a:xfrm>
      </p:grpSpPr>
      <p:sp>
        <p:nvSpPr>
          <p:cNvPr id="28" name="Google Shape;28;p34"/>
          <p:cNvSpPr txBox="1">
            <a:spLocks noGrp="1"/>
          </p:cNvSpPr>
          <p:nvPr>
            <p:ph type="body" idx="1"/>
          </p:nvPr>
        </p:nvSpPr>
        <p:spPr>
          <a:xfrm>
            <a:off x="831850" y="3118645"/>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34"/>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0" name="Google Shape;30;p34"/>
          <p:cNvCxnSpPr/>
          <p:nvPr/>
        </p:nvCxnSpPr>
        <p:spPr>
          <a:xfrm>
            <a:off x="831852" y="2989261"/>
            <a:ext cx="9708329" cy="0"/>
          </a:xfrm>
          <a:prstGeom prst="straightConnector1">
            <a:avLst/>
          </a:prstGeom>
          <a:noFill/>
          <a:ln w="12700" cap="flat" cmpd="sng">
            <a:solidFill>
              <a:srgbClr val="F1CB03"/>
            </a:solidFill>
            <a:prstDash val="solid"/>
            <a:miter lim="800000"/>
            <a:headEnd type="none" w="sm" len="sm"/>
            <a:tailEnd type="none" w="sm" len="sm"/>
          </a:ln>
        </p:spPr>
      </p:cxnSp>
      <p:sp>
        <p:nvSpPr>
          <p:cNvPr id="31" name="Google Shape;31;p34"/>
          <p:cNvSpPr txBox="1">
            <a:spLocks noGrp="1"/>
          </p:cNvSpPr>
          <p:nvPr>
            <p:ph type="title"/>
          </p:nvPr>
        </p:nvSpPr>
        <p:spPr>
          <a:xfrm>
            <a:off x="831850" y="1709739"/>
            <a:ext cx="10515600" cy="127952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539B"/>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12730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3"/>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6" name="Google Shape;36;p33"/>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7"/>
        <p:cNvGrpSpPr/>
        <p:nvPr/>
      </p:nvGrpSpPr>
      <p:grpSpPr>
        <a:xfrm>
          <a:off x="0" y="0"/>
          <a:ext cx="0" cy="0"/>
          <a:chOff x="0" y="0"/>
          <a:chExt cx="0" cy="0"/>
        </a:xfrm>
      </p:grpSpPr>
      <p:sp>
        <p:nvSpPr>
          <p:cNvPr id="38" name="Google Shape;38;p37"/>
          <p:cNvSpPr txBox="1">
            <a:spLocks noGrp="1"/>
          </p:cNvSpPr>
          <p:nvPr>
            <p:ph type="body" idx="1"/>
          </p:nvPr>
        </p:nvSpPr>
        <p:spPr>
          <a:xfrm>
            <a:off x="838200" y="1825625"/>
            <a:ext cx="5181600" cy="41179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7"/>
          <p:cNvSpPr txBox="1">
            <a:spLocks noGrp="1"/>
          </p:cNvSpPr>
          <p:nvPr>
            <p:ph type="body" idx="2"/>
          </p:nvPr>
        </p:nvSpPr>
        <p:spPr>
          <a:xfrm>
            <a:off x="6172200" y="1825625"/>
            <a:ext cx="5181600" cy="41179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7"/>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37"/>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
        <p:nvSpPr>
          <p:cNvPr id="42" name="Google Shape;42;p37"/>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1_Title Slide">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63"/>
          <p:cNvSpPr txBox="1">
            <a:spLocks noGrp="1"/>
          </p:cNvSpPr>
          <p:nvPr>
            <p:ph type="title"/>
          </p:nvPr>
        </p:nvSpPr>
        <p:spPr>
          <a:xfrm>
            <a:off x="1205223" y="1799284"/>
            <a:ext cx="5949863" cy="1231673"/>
          </a:xfrm>
          <a:prstGeom prst="rect">
            <a:avLst/>
          </a:prstGeom>
          <a:noFill/>
          <a:ln>
            <a:noFill/>
          </a:ln>
        </p:spPr>
        <p:txBody>
          <a:bodyPr spcFirstLastPara="1" wrap="square" lIns="0" tIns="45700" rIns="0" bIns="45700" anchor="t" anchorCtr="0">
            <a:noAutofit/>
          </a:bodyPr>
          <a:lstStyle>
            <a:lvl1pPr marR="0" lvl="0" algn="l">
              <a:lnSpc>
                <a:spcPct val="90000"/>
              </a:lnSpc>
              <a:spcBef>
                <a:spcPts val="0"/>
              </a:spcBef>
              <a:spcAft>
                <a:spcPts val="0"/>
              </a:spcAft>
              <a:buClr>
                <a:schemeClr val="lt1"/>
              </a:buClr>
              <a:buSzPts val="4300"/>
              <a:buFont typeface="Arial"/>
              <a:buNone/>
              <a:defRPr sz="4300" b="1"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63"/>
          <p:cNvSpPr txBox="1">
            <a:spLocks noGrp="1"/>
          </p:cNvSpPr>
          <p:nvPr>
            <p:ph type="body" idx="1"/>
          </p:nvPr>
        </p:nvSpPr>
        <p:spPr>
          <a:xfrm>
            <a:off x="1201454" y="3334085"/>
            <a:ext cx="5949863" cy="421274"/>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500"/>
              </a:spcBef>
              <a:spcAft>
                <a:spcPts val="0"/>
              </a:spcAft>
              <a:buClr>
                <a:srgbClr val="00539B"/>
              </a:buClr>
              <a:buSzPts val="3200"/>
              <a:buFont typeface="Arial"/>
              <a:buNone/>
              <a:defRPr sz="32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Google Shape;54;p63"/>
          <p:cNvSpPr txBox="1">
            <a:spLocks noGrp="1"/>
          </p:cNvSpPr>
          <p:nvPr>
            <p:ph type="body" idx="2"/>
          </p:nvPr>
        </p:nvSpPr>
        <p:spPr>
          <a:xfrm>
            <a:off x="1201455" y="4774265"/>
            <a:ext cx="2585686" cy="421274"/>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500"/>
              </a:spcBef>
              <a:spcAft>
                <a:spcPts val="0"/>
              </a:spcAft>
              <a:buClr>
                <a:srgbClr val="00539B"/>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with an Image">
  <p:cSld name="Slide with an Image">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64"/>
          <p:cNvSpPr txBox="1">
            <a:spLocks noGrp="1"/>
          </p:cNvSpPr>
          <p:nvPr>
            <p:ph type="title"/>
          </p:nvPr>
        </p:nvSpPr>
        <p:spPr>
          <a:xfrm>
            <a:off x="1188928" y="575401"/>
            <a:ext cx="7241088" cy="408727"/>
          </a:xfrm>
          <a:prstGeom prst="rect">
            <a:avLst/>
          </a:prstGeom>
          <a:noFill/>
          <a:ln>
            <a:noFill/>
          </a:ln>
        </p:spPr>
        <p:txBody>
          <a:bodyPr spcFirstLastPara="1" wrap="square" lIns="0" tIns="45700" rIns="91425" bIns="45700" anchor="t" anchorCtr="0">
            <a:normAutofit/>
          </a:bodyPr>
          <a:lstStyle>
            <a:lvl1pPr marR="0" lvl="0" algn="l">
              <a:lnSpc>
                <a:spcPct val="90000"/>
              </a:lnSpc>
              <a:spcBef>
                <a:spcPts val="0"/>
              </a:spcBef>
              <a:spcAft>
                <a:spcPts val="0"/>
              </a:spcAft>
              <a:buClr>
                <a:srgbClr val="00529B"/>
              </a:buClr>
              <a:buSzPts val="3600"/>
              <a:buFont typeface="Arial"/>
              <a:buNone/>
              <a:defRPr sz="3600" b="1" i="0" u="none" strike="noStrike" cap="none">
                <a:solidFill>
                  <a:srgbClr val="00529B"/>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64"/>
          <p:cNvSpPr txBox="1"/>
          <p:nvPr/>
        </p:nvSpPr>
        <p:spPr>
          <a:xfrm>
            <a:off x="11307047" y="5949863"/>
            <a:ext cx="338202" cy="276999"/>
          </a:xfrm>
          <a:prstGeom prst="rect">
            <a:avLst/>
          </a:prstGeom>
          <a:noFill/>
          <a:ln>
            <a:noFill/>
          </a:ln>
        </p:spPr>
        <p:txBody>
          <a:bodyPr spcFirstLastPara="1" wrap="square" lIns="91425" tIns="45700" rIns="0" bIns="4570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539B"/>
                </a:solidFill>
                <a:latin typeface="Arial"/>
                <a:ea typeface="Arial"/>
                <a:cs typeface="Arial"/>
                <a:sym typeface="Arial"/>
              </a:rPr>
              <a:t>‹#›</a:t>
            </a:fld>
            <a:endParaRPr sz="1200" b="0" i="0" u="none" strike="noStrike" cap="none">
              <a:solidFill>
                <a:srgbClr val="00539B"/>
              </a:solidFill>
              <a:latin typeface="Arial"/>
              <a:ea typeface="Arial"/>
              <a:cs typeface="Arial"/>
              <a:sym typeface="Arial"/>
            </a:endParaRPr>
          </a:p>
        </p:txBody>
      </p:sp>
      <p:sp>
        <p:nvSpPr>
          <p:cNvPr id="58" name="Google Shape;58;p64"/>
          <p:cNvSpPr>
            <a:spLocks noGrp="1"/>
          </p:cNvSpPr>
          <p:nvPr>
            <p:ph type="pic" idx="2"/>
          </p:nvPr>
        </p:nvSpPr>
        <p:spPr>
          <a:xfrm>
            <a:off x="6328134" y="1886285"/>
            <a:ext cx="4894545" cy="4248298"/>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 name="Google Shape;59;p64"/>
          <p:cNvSpPr txBox="1">
            <a:spLocks noGrp="1"/>
          </p:cNvSpPr>
          <p:nvPr>
            <p:ph type="body" idx="1"/>
          </p:nvPr>
        </p:nvSpPr>
        <p:spPr>
          <a:xfrm>
            <a:off x="1206593" y="2381692"/>
            <a:ext cx="4889406" cy="3752891"/>
          </a:xfrm>
          <a:prstGeom prst="rect">
            <a:avLst/>
          </a:prstGeom>
          <a:noFill/>
          <a:ln>
            <a:noFill/>
          </a:ln>
        </p:spPr>
        <p:txBody>
          <a:bodyPr spcFirstLastPara="1" wrap="square" lIns="0" tIns="0" rIns="0" bIns="0" anchor="t" anchorCtr="0">
            <a:noAutofit/>
          </a:bodyPr>
          <a:lstStyle>
            <a:lvl1pPr marL="457200" marR="0" lvl="0" indent="-381000" algn="l">
              <a:lnSpc>
                <a:spcPct val="90000"/>
              </a:lnSpc>
              <a:spcBef>
                <a:spcPts val="500"/>
              </a:spcBef>
              <a:spcAft>
                <a:spcPts val="0"/>
              </a:spcAft>
              <a:buClr>
                <a:srgbClr val="00539B"/>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 name="Google Shape;60;p64"/>
          <p:cNvSpPr txBox="1">
            <a:spLocks noGrp="1"/>
          </p:cNvSpPr>
          <p:nvPr>
            <p:ph type="body" idx="3"/>
          </p:nvPr>
        </p:nvSpPr>
        <p:spPr>
          <a:xfrm>
            <a:off x="1201454" y="1886285"/>
            <a:ext cx="4894545" cy="421274"/>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500"/>
              </a:spcBef>
              <a:spcAft>
                <a:spcPts val="0"/>
              </a:spcAft>
              <a:buClr>
                <a:srgbClr val="00539B"/>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With a Chart">
  <p:cSld name="Slide With a Chart">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65"/>
          <p:cNvSpPr/>
          <p:nvPr/>
        </p:nvSpPr>
        <p:spPr>
          <a:xfrm>
            <a:off x="5818093" y="2"/>
            <a:ext cx="6373907" cy="1407459"/>
          </a:xfrm>
          <a:prstGeom prst="rect">
            <a:avLst/>
          </a:prstGeom>
          <a:solidFill>
            <a:srgbClr val="ECDF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Arial"/>
              <a:ea typeface="Arial"/>
              <a:cs typeface="Arial"/>
              <a:sym typeface="Arial"/>
            </a:endParaRPr>
          </a:p>
        </p:txBody>
      </p:sp>
      <p:sp>
        <p:nvSpPr>
          <p:cNvPr id="63" name="Google Shape;63;p65"/>
          <p:cNvSpPr txBox="1">
            <a:spLocks noGrp="1"/>
          </p:cNvSpPr>
          <p:nvPr>
            <p:ph type="title"/>
          </p:nvPr>
        </p:nvSpPr>
        <p:spPr>
          <a:xfrm>
            <a:off x="1188928" y="575403"/>
            <a:ext cx="7241088" cy="408727"/>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SzPts val="3600"/>
              <a:buNone/>
              <a:defRPr sz="2700" b="1" i="0">
                <a:solidFill>
                  <a:srgbClr val="00529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5"/>
          <p:cNvSpPr>
            <a:spLocks noGrp="1"/>
          </p:cNvSpPr>
          <p:nvPr>
            <p:ph type="chart" idx="2"/>
          </p:nvPr>
        </p:nvSpPr>
        <p:spPr>
          <a:xfrm>
            <a:off x="6326342" y="1886284"/>
            <a:ext cx="4894545" cy="424829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5" name="Google Shape;65;p65"/>
          <p:cNvSpPr txBox="1">
            <a:spLocks noGrp="1"/>
          </p:cNvSpPr>
          <p:nvPr>
            <p:ph type="body" idx="1"/>
          </p:nvPr>
        </p:nvSpPr>
        <p:spPr>
          <a:xfrm>
            <a:off x="1206594" y="1886284"/>
            <a:ext cx="4889407" cy="4248298"/>
          </a:xfrm>
          <a:prstGeom prst="rect">
            <a:avLst/>
          </a:prstGeom>
          <a:noFill/>
          <a:ln>
            <a:noFill/>
          </a:ln>
        </p:spPr>
        <p:txBody>
          <a:bodyPr spcFirstLastPara="1" wrap="square" lIns="0" tIns="0" rIns="0" bIns="0" anchor="t" anchorCtr="0">
            <a:noAutofit/>
          </a:bodyPr>
          <a:lstStyle>
            <a:lvl1pPr marL="457200" marR="0" lvl="0" indent="-342900" algn="l">
              <a:lnSpc>
                <a:spcPct val="90000"/>
              </a:lnSpc>
              <a:spcBef>
                <a:spcPts val="375"/>
              </a:spcBef>
              <a:spcAft>
                <a:spcPts val="0"/>
              </a:spcAft>
              <a:buClr>
                <a:srgbClr val="00539B"/>
              </a:buClr>
              <a:buSzPts val="1800"/>
              <a:buFont typeface="Arial"/>
              <a:buChar char="•"/>
              <a:defRPr sz="18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66" name="Google Shape;66;p65"/>
          <p:cNvPicPr preferRelativeResize="0"/>
          <p:nvPr/>
        </p:nvPicPr>
        <p:blipFill rotWithShape="1">
          <a:blip r:embed="rId3">
            <a:alphaModFix/>
          </a:blip>
          <a:srcRect/>
          <a:stretch/>
        </p:blipFill>
        <p:spPr>
          <a:xfrm>
            <a:off x="7166286" y="241909"/>
            <a:ext cx="4824111" cy="78728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ndard Slide">
  <p:cSld name="Standard Slide">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66"/>
          <p:cNvSpPr txBox="1">
            <a:spLocks noGrp="1"/>
          </p:cNvSpPr>
          <p:nvPr>
            <p:ph type="title"/>
          </p:nvPr>
        </p:nvSpPr>
        <p:spPr>
          <a:xfrm>
            <a:off x="1188928" y="575401"/>
            <a:ext cx="7241088" cy="408727"/>
          </a:xfrm>
          <a:prstGeom prst="rect">
            <a:avLst/>
          </a:prstGeom>
          <a:noFill/>
          <a:ln>
            <a:noFill/>
          </a:ln>
        </p:spPr>
        <p:txBody>
          <a:bodyPr spcFirstLastPara="1" wrap="square" lIns="0" tIns="45700" rIns="91425" bIns="45700" anchor="t" anchorCtr="0">
            <a:normAutofit/>
          </a:bodyPr>
          <a:lstStyle>
            <a:lvl1pPr marR="0" lvl="0" algn="l">
              <a:lnSpc>
                <a:spcPct val="90000"/>
              </a:lnSpc>
              <a:spcBef>
                <a:spcPts val="0"/>
              </a:spcBef>
              <a:spcAft>
                <a:spcPts val="0"/>
              </a:spcAft>
              <a:buClr>
                <a:srgbClr val="00529B"/>
              </a:buClr>
              <a:buSzPts val="3600"/>
              <a:buFont typeface="Arial"/>
              <a:buNone/>
              <a:defRPr sz="3600" b="1" i="0" u="none" strike="noStrike" cap="none">
                <a:solidFill>
                  <a:srgbClr val="00529B"/>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 name="Google Shape;69;p66"/>
          <p:cNvSpPr txBox="1"/>
          <p:nvPr/>
        </p:nvSpPr>
        <p:spPr>
          <a:xfrm>
            <a:off x="11307047" y="5949863"/>
            <a:ext cx="338202" cy="276999"/>
          </a:xfrm>
          <a:prstGeom prst="rect">
            <a:avLst/>
          </a:prstGeom>
          <a:noFill/>
          <a:ln>
            <a:noFill/>
          </a:ln>
        </p:spPr>
        <p:txBody>
          <a:bodyPr spcFirstLastPara="1" wrap="square" lIns="91425" tIns="45700" rIns="0" bIns="4570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539B"/>
                </a:solidFill>
                <a:latin typeface="Arial"/>
                <a:ea typeface="Arial"/>
                <a:cs typeface="Arial"/>
                <a:sym typeface="Arial"/>
              </a:rPr>
              <a:t>‹#›</a:t>
            </a:fld>
            <a:endParaRPr sz="1200" b="0" i="0" u="none" strike="noStrike" cap="none">
              <a:solidFill>
                <a:srgbClr val="00539B"/>
              </a:solidFill>
              <a:latin typeface="Arial"/>
              <a:ea typeface="Arial"/>
              <a:cs typeface="Arial"/>
              <a:sym typeface="Arial"/>
            </a:endParaRPr>
          </a:p>
        </p:txBody>
      </p:sp>
      <p:sp>
        <p:nvSpPr>
          <p:cNvPr id="70" name="Google Shape;70;p66"/>
          <p:cNvSpPr txBox="1">
            <a:spLocks noGrp="1"/>
          </p:cNvSpPr>
          <p:nvPr>
            <p:ph type="body" idx="1"/>
          </p:nvPr>
        </p:nvSpPr>
        <p:spPr>
          <a:xfrm>
            <a:off x="1206591" y="2332858"/>
            <a:ext cx="10100455" cy="3801724"/>
          </a:xfrm>
          <a:prstGeom prst="rect">
            <a:avLst/>
          </a:prstGeom>
          <a:noFill/>
          <a:ln>
            <a:noFill/>
          </a:ln>
        </p:spPr>
        <p:txBody>
          <a:bodyPr spcFirstLastPara="1" wrap="square" lIns="0" tIns="0" rIns="0" bIns="0" anchor="t" anchorCtr="0">
            <a:noAutofit/>
          </a:bodyPr>
          <a:lstStyle>
            <a:lvl1pPr marL="457200" marR="0" lvl="0" indent="-381000" algn="l">
              <a:lnSpc>
                <a:spcPct val="90000"/>
              </a:lnSpc>
              <a:spcBef>
                <a:spcPts val="500"/>
              </a:spcBef>
              <a:spcAft>
                <a:spcPts val="0"/>
              </a:spcAft>
              <a:buClr>
                <a:srgbClr val="00539B"/>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 name="Google Shape;71;p66"/>
          <p:cNvSpPr txBox="1">
            <a:spLocks noGrp="1"/>
          </p:cNvSpPr>
          <p:nvPr>
            <p:ph type="body" idx="2"/>
          </p:nvPr>
        </p:nvSpPr>
        <p:spPr>
          <a:xfrm>
            <a:off x="1201454" y="1886285"/>
            <a:ext cx="10114245" cy="421274"/>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500"/>
              </a:spcBef>
              <a:spcAft>
                <a:spcPts val="0"/>
              </a:spcAft>
              <a:buClr>
                <a:srgbClr val="00539B"/>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 name="Google Shape;72;p66"/>
          <p:cNvSpPr txBox="1">
            <a:spLocks noGrp="1"/>
          </p:cNvSpPr>
          <p:nvPr>
            <p:ph type="body" idx="3"/>
          </p:nvPr>
        </p:nvSpPr>
        <p:spPr>
          <a:xfrm>
            <a:off x="1183732" y="1017953"/>
            <a:ext cx="10114245" cy="421274"/>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500"/>
              </a:spcBef>
              <a:spcAft>
                <a:spcPts val="0"/>
              </a:spcAft>
              <a:buClr>
                <a:srgbClr val="00539B"/>
              </a:buClr>
              <a:buSzPts val="2800"/>
              <a:buFont typeface="Arial"/>
              <a:buNone/>
              <a:defRPr sz="2800" b="0" i="0" u="none" strike="noStrike" cap="none">
                <a:solidFill>
                  <a:srgbClr val="00539B"/>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539B"/>
              </a:buClr>
              <a:buSzPts val="3600"/>
              <a:buFont typeface="Arial"/>
              <a:buNone/>
              <a:defRPr sz="3600" b="1" i="0" u="none" strike="noStrike" cap="none">
                <a:solidFill>
                  <a:srgbClr val="00539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838200" y="1825625"/>
            <a:ext cx="10515600" cy="412730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1"/>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 name="Google Shape;13;p31"/>
          <p:cNvSpPr/>
          <p:nvPr/>
        </p:nvSpPr>
        <p:spPr>
          <a:xfrm>
            <a:off x="0" y="0"/>
            <a:ext cx="405704" cy="1663078"/>
          </a:xfrm>
          <a:prstGeom prst="rect">
            <a:avLst/>
          </a:prstGeom>
          <a:solidFill>
            <a:srgbClr val="F1CB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31"/>
          <p:cNvSpPr/>
          <p:nvPr/>
        </p:nvSpPr>
        <p:spPr>
          <a:xfrm>
            <a:off x="629" y="1749288"/>
            <a:ext cx="405704" cy="1630017"/>
          </a:xfrm>
          <a:prstGeom prst="rect">
            <a:avLst/>
          </a:prstGeom>
          <a:solidFill>
            <a:srgbClr val="2CC5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 name="Google Shape;15;p31"/>
          <p:cNvSpPr/>
          <p:nvPr/>
        </p:nvSpPr>
        <p:spPr>
          <a:xfrm>
            <a:off x="3457" y="3472106"/>
            <a:ext cx="405704" cy="1630017"/>
          </a:xfrm>
          <a:prstGeom prst="rect">
            <a:avLst/>
          </a:prstGeom>
          <a:solidFill>
            <a:srgbClr val="63D6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31"/>
          <p:cNvSpPr/>
          <p:nvPr/>
        </p:nvSpPr>
        <p:spPr>
          <a:xfrm>
            <a:off x="-271" y="5194924"/>
            <a:ext cx="405704" cy="1663077"/>
          </a:xfrm>
          <a:prstGeom prst="rect">
            <a:avLst/>
          </a:prstGeom>
          <a:solidFill>
            <a:srgbClr val="FB7A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31"/>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8263128" y="6100436"/>
            <a:ext cx="3090672" cy="5851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44">
          <p15:clr>
            <a:srgbClr val="F26B43"/>
          </p15:clr>
        </p15:guide>
        <p15:guide id="2" pos="528">
          <p15:clr>
            <a:srgbClr val="F26B43"/>
          </p15:clr>
        </p15:guide>
        <p15:guide id="3" pos="7152">
          <p15:clr>
            <a:srgbClr val="F26B43"/>
          </p15:clr>
        </p15:guide>
        <p15:guide id="4" orient="horz" pos="3744">
          <p15:clr>
            <a:srgbClr val="F26B43"/>
          </p15:clr>
        </p15:guide>
        <p15:guide id="5" orient="horz" pos="42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harmreduction.org/wp-content/uploads/2022/12/NHRC-PDF-Principles_Of_Harm_Reduction.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harmreduction.org/wp-content/uploads/2022/12/NHRC-PDF-Principles_Of_Harm_Reduction.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hyperlink" Target="https://www.rizema.org/" TargetMode="External"/><Relationship Id="rId7" Type="http://schemas.openxmlformats.org/officeDocument/2006/relationships/hyperlink" Target="https://vtcares.org/" TargetMode="External"/><Relationship Id="rId2" Type="http://schemas.openxmlformats.org/officeDocument/2006/relationships/hyperlink" Target="https://www.ghhrc.org/" TargetMode="External"/><Relationship Id="rId1" Type="http://schemas.openxmlformats.org/officeDocument/2006/relationships/slideLayout" Target="../slideLayouts/slideLayout5.xml"/><Relationship Id="rId6" Type="http://schemas.openxmlformats.org/officeDocument/2006/relationships/hyperlink" Target="https://health.ri.gov/addiction/about/harmreductioncenters/" TargetMode="External"/><Relationship Id="rId5" Type="http://schemas.openxmlformats.org/officeDocument/2006/relationships/hyperlink" Target="https://www.nhhrc.org/" TargetMode="External"/><Relationship Id="rId4" Type="http://schemas.openxmlformats.org/officeDocument/2006/relationships/hyperlink" Target="https://www.maineaccesspoints.org/harmreducti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healthcentricadvisors.zoom.us/meeting/register/tZwkdeygrDouGdQLsw0X70EVdXbNQ_z-735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hyperlink" Target="https://healthcentricadvisors.zoom.us/meeting/register/tZUldOyurTkjGtOm8R1srI7eR3HM3eRccJjf#/registration"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healthcentricadvisors.zoom.us/meeting/register/tZEvcOGgrD8qE9VaekAyEbiTgcjVsaYSzsse" TargetMode="External"/><Relationship Id="rId3" Type="http://schemas.openxmlformats.org/officeDocument/2006/relationships/hyperlink" Target="https://healthcentricadvisors.zoom.us/meeting/register/tZwkdeygrDouGdQLsw0X70EVdXbNQ_z-735K#/registration" TargetMode="External"/><Relationship Id="rId7" Type="http://schemas.openxmlformats.org/officeDocument/2006/relationships/hyperlink" Target="https://healthcentricadvisors.zoom.us/meeting/register/tZYlduirqz8iGdxyKwDFy2ueGIRGwzZdtcpe" TargetMode="External"/><Relationship Id="rId2" Type="http://schemas.openxmlformats.org/officeDocument/2006/relationships/hyperlink" Target="https://healthcentricadvisors.zoom.us/meeting/register/tZYudOipqjgiEtyBOB0kafN8kn-WUmH73wgD#/registration" TargetMode="External"/><Relationship Id="rId1" Type="http://schemas.openxmlformats.org/officeDocument/2006/relationships/slideLayout" Target="../slideLayouts/slideLayout4.xml"/><Relationship Id="rId6" Type="http://schemas.openxmlformats.org/officeDocument/2006/relationships/hyperlink" Target="https://healthcentricadvisors.zoom.us/meeting/register/tZEld-2rrzwoH9W4_Bc1ElE_u8LZcDNUsUp3" TargetMode="External"/><Relationship Id="rId5" Type="http://schemas.openxmlformats.org/officeDocument/2006/relationships/hyperlink" Target="https://healthcentricadvisors.zoom.us/meeting/register/tZckfuigqjgvHtIvs61WJywKhEetspGJ-n7B" TargetMode="External"/><Relationship Id="rId4" Type="http://schemas.openxmlformats.org/officeDocument/2006/relationships/hyperlink" Target="https://healthcentricadvisors.zoom.us/meeting/register/tZMud--grjsuE9Wkrr_GvMEu1UbiXoJKChu9" TargetMode="External"/><Relationship Id="rId9"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1"/>
          <p:cNvSpPr txBox="1">
            <a:spLocks noGrp="1"/>
          </p:cNvSpPr>
          <p:nvPr>
            <p:ph type="ctrTitle"/>
          </p:nvPr>
        </p:nvSpPr>
        <p:spPr>
          <a:xfrm>
            <a:off x="748683" y="2137515"/>
            <a:ext cx="11308997" cy="2387600"/>
          </a:xfrm>
          <a:prstGeom prst="rect">
            <a:avLst/>
          </a:prstGeom>
          <a:noFill/>
          <a:ln>
            <a:noFill/>
          </a:ln>
        </p:spPr>
        <p:txBody>
          <a:bodyPr spcFirstLastPara="1" wrap="square" lIns="91425" tIns="45700" rIns="91425" bIns="45700" anchor="b" anchorCtr="0">
            <a:noAutofit/>
          </a:bodyPr>
          <a:lstStyle/>
          <a:p>
            <a:r>
              <a:rPr lang="en-US" sz="4000" b="0" i="1" dirty="0">
                <a:sym typeface="Arial"/>
              </a:rPr>
              <a:t>Harm Reduction: Making a Difference through Implementation in Practice </a:t>
            </a:r>
            <a:br>
              <a:rPr lang="en-US" sz="4000" b="0" i="1" dirty="0">
                <a:sym typeface="Arial"/>
              </a:rPr>
            </a:br>
            <a:endParaRPr lang="en-US" sz="4000" b="0" i="1" dirty="0">
              <a:sym typeface="Arial"/>
            </a:endParaRPr>
          </a:p>
        </p:txBody>
      </p:sp>
      <p:sp>
        <p:nvSpPr>
          <p:cNvPr id="86" name="Google Shape;86;p21"/>
          <p:cNvSpPr txBox="1">
            <a:spLocks noGrp="1"/>
          </p:cNvSpPr>
          <p:nvPr>
            <p:ph type="subTitle" idx="1"/>
          </p:nvPr>
        </p:nvSpPr>
        <p:spPr>
          <a:xfrm>
            <a:off x="893305" y="4053728"/>
            <a:ext cx="10515600" cy="1655762"/>
          </a:xfrm>
          <a:prstGeom prst="rect">
            <a:avLst/>
          </a:prstGeom>
          <a:noFill/>
          <a:ln>
            <a:noFill/>
          </a:ln>
        </p:spPr>
        <p:txBody>
          <a:bodyPr spcFirstLastPara="1" wrap="square" lIns="91425" tIns="45700" rIns="91425" bIns="45700" anchor="t" anchorCtr="0">
            <a:noAutofit/>
          </a:bodyPr>
          <a:lstStyle/>
          <a:p>
            <a:pPr lvl="0"/>
            <a:r>
              <a:rPr lang="en-US" dirty="0"/>
              <a:t>April 27, 2023</a:t>
            </a:r>
          </a:p>
          <a:p>
            <a:pPr lvl="0"/>
            <a:r>
              <a:rPr lang="en-US" dirty="0"/>
              <a:t> 11am-12pm</a:t>
            </a:r>
            <a:br>
              <a:rPr lang="en-US" dirty="0"/>
            </a:br>
            <a:endParaRPr dirty="0">
              <a:latin typeface="Arial"/>
              <a:ea typeface="Arial"/>
              <a:cs typeface="Arial"/>
              <a:sym typeface="Arial"/>
            </a:endParaRPr>
          </a:p>
        </p:txBody>
      </p:sp>
      <p:sp>
        <p:nvSpPr>
          <p:cNvPr id="87" name="Google Shape;87;p21"/>
          <p:cNvSpPr/>
          <p:nvPr/>
        </p:nvSpPr>
        <p:spPr>
          <a:xfrm>
            <a:off x="748684" y="6129514"/>
            <a:ext cx="6096000" cy="584735"/>
          </a:xfrm>
          <a:prstGeom prst="rect">
            <a:avLst/>
          </a:prstGeom>
          <a:noFill/>
          <a:ln>
            <a:noFill/>
          </a:ln>
        </p:spPr>
        <p:txBody>
          <a:bodyPr spcFirstLastPara="1" wrap="square" lIns="91425" tIns="45700" rIns="91425" bIns="45700" anchor="t" anchorCtr="0">
            <a:spAutoFit/>
          </a:bodyPr>
          <a:lstStyle/>
          <a:p>
            <a:r>
              <a:rPr lang="en-US" sz="800" i="1" dirty="0">
                <a:solidFill>
                  <a:schemeClr val="tx1">
                    <a:lumMod val="50000"/>
                    <a:lumOff val="50000"/>
                  </a:schemeClr>
                </a:solidFill>
                <a:effectLst/>
                <a:latin typeface="Calibri" panose="020F0502020204030204" pitchFamily="34" charset="0"/>
                <a:ea typeface="Calibri" panose="020F0502020204030204" pitchFamily="34" charset="0"/>
              </a:rPr>
              <a:t>This material was prepared by the IPRO QIN-QIO, a Quality Innovation Network-Quality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Publication #</a:t>
            </a:r>
            <a:r>
              <a:rPr lang="en-US" sz="8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12SOW-IPRO-QIN-T2-A4-23-1014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21884-2D4B-E967-BA98-151A1F97A545}"/>
              </a:ext>
            </a:extLst>
          </p:cNvPr>
          <p:cNvSpPr>
            <a:spLocks noGrp="1"/>
          </p:cNvSpPr>
          <p:nvPr>
            <p:ph type="title"/>
          </p:nvPr>
        </p:nvSpPr>
        <p:spPr/>
        <p:txBody>
          <a:bodyPr/>
          <a:lstStyle/>
          <a:p>
            <a:r>
              <a:rPr lang="en-US" dirty="0"/>
              <a:t>Harm Reduction Principles</a:t>
            </a:r>
          </a:p>
        </p:txBody>
      </p:sp>
      <p:graphicFrame>
        <p:nvGraphicFramePr>
          <p:cNvPr id="5" name="Diagram 4" descr="-Accepts, for better or worse, that licit drug use is part of our world and chooses to work to minimize its harmful effects rather than simply ignore or condemn them&#10;-Understands drug use as a complex, multi-faceted phenomenon that encompasses a continuum of behaviors from severe use to total abstinence, and acknowledges that some ways of using drugs are clearly safer than others&#10;-Establishes quality of individual and community life and well-being - not necessarily cessation of all drug use - as the criteria for successful interventions and policies">
            <a:extLst>
              <a:ext uri="{FF2B5EF4-FFF2-40B4-BE49-F238E27FC236}">
                <a16:creationId xmlns:a16="http://schemas.microsoft.com/office/drawing/2014/main" id="{6E37C3EE-7FB8-4EC9-30CD-E5A1353D2A62}"/>
              </a:ext>
            </a:extLst>
          </p:cNvPr>
          <p:cNvGraphicFramePr/>
          <p:nvPr>
            <p:extLst>
              <p:ext uri="{D42A27DB-BD31-4B8C-83A1-F6EECF244321}">
                <p14:modId xmlns:p14="http://schemas.microsoft.com/office/powerpoint/2010/main" val="2847494734"/>
              </p:ext>
            </p:extLst>
          </p:nvPr>
        </p:nvGraphicFramePr>
        <p:xfrm>
          <a:off x="1389062" y="1334029"/>
          <a:ext cx="9964738" cy="4895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7274345-8300-B4E0-5435-A33DB9B9B4F5}"/>
              </a:ext>
            </a:extLst>
          </p:cNvPr>
          <p:cNvSpPr txBox="1"/>
          <p:nvPr/>
        </p:nvSpPr>
        <p:spPr>
          <a:xfrm>
            <a:off x="542925" y="6243639"/>
            <a:ext cx="9043988" cy="430887"/>
          </a:xfrm>
          <a:prstGeom prst="rect">
            <a:avLst/>
          </a:prstGeom>
          <a:noFill/>
        </p:spPr>
        <p:txBody>
          <a:bodyPr wrap="square">
            <a:spAutoFit/>
          </a:bodyPr>
          <a:lstStyle/>
          <a:p>
            <a:r>
              <a:rPr lang="en-US" sz="1100" dirty="0"/>
              <a:t>Source: National Harm Reduction Coalition, 2020</a:t>
            </a:r>
          </a:p>
          <a:p>
            <a:r>
              <a:rPr lang="en-US" sz="1100" dirty="0">
                <a:hlinkClick r:id="rId8"/>
              </a:rPr>
              <a:t>https://harmreduction.org/wp-content/uploads/2022/12/NHRC-PDF-Principles_Of_Harm_Reduction.pdf</a:t>
            </a:r>
            <a:r>
              <a:rPr lang="en-US" sz="1100" dirty="0"/>
              <a:t> </a:t>
            </a:r>
          </a:p>
        </p:txBody>
      </p:sp>
    </p:spTree>
    <p:extLst>
      <p:ext uri="{BB962C8B-B14F-4D97-AF65-F5344CB8AC3E}">
        <p14:creationId xmlns:p14="http://schemas.microsoft.com/office/powerpoint/2010/main" val="159348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21884-2D4B-E967-BA98-151A1F97A545}"/>
              </a:ext>
            </a:extLst>
          </p:cNvPr>
          <p:cNvSpPr>
            <a:spLocks noGrp="1"/>
          </p:cNvSpPr>
          <p:nvPr>
            <p:ph type="title"/>
          </p:nvPr>
        </p:nvSpPr>
        <p:spPr/>
        <p:txBody>
          <a:bodyPr/>
          <a:lstStyle/>
          <a:p>
            <a:r>
              <a:rPr lang="en-US" dirty="0"/>
              <a:t>Harm Reduction Principles, continued</a:t>
            </a:r>
          </a:p>
        </p:txBody>
      </p:sp>
      <p:graphicFrame>
        <p:nvGraphicFramePr>
          <p:cNvPr id="5" name="Diagram 4" descr="-Calls for the non-judgmental, non-coercive provision of services and resources to people who use drugs and the communities in which they live in order to assist them in reducing attendant harm&#10;-Ensure that people who use drugs and those with a history of drug use routinely have a real voice in the creation of programs and policies designed to serve them&#10;-Affirms people who use drugs (PWUD) themselves as the primary agents of reducing harms of their drug use and seeks to empower PWUD to share information and support each other in strategies which meet their actual conditions of use&#10;-Does not attempt to minimize or ignore the real and tragic harm and danger that can be associated with illicit drug use">
            <a:extLst>
              <a:ext uri="{FF2B5EF4-FFF2-40B4-BE49-F238E27FC236}">
                <a16:creationId xmlns:a16="http://schemas.microsoft.com/office/drawing/2014/main" id="{6E37C3EE-7FB8-4EC9-30CD-E5A1353D2A62}"/>
              </a:ext>
            </a:extLst>
          </p:cNvPr>
          <p:cNvGraphicFramePr/>
          <p:nvPr>
            <p:extLst>
              <p:ext uri="{D42A27DB-BD31-4B8C-83A1-F6EECF244321}">
                <p14:modId xmlns:p14="http://schemas.microsoft.com/office/powerpoint/2010/main" val="1647344088"/>
              </p:ext>
            </p:extLst>
          </p:nvPr>
        </p:nvGraphicFramePr>
        <p:xfrm>
          <a:off x="1389062" y="1334029"/>
          <a:ext cx="9964738" cy="4895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7274345-8300-B4E0-5435-A33DB9B9B4F5}"/>
              </a:ext>
            </a:extLst>
          </p:cNvPr>
          <p:cNvSpPr txBox="1"/>
          <p:nvPr/>
        </p:nvSpPr>
        <p:spPr>
          <a:xfrm>
            <a:off x="542925" y="6243639"/>
            <a:ext cx="9043988" cy="430887"/>
          </a:xfrm>
          <a:prstGeom prst="rect">
            <a:avLst/>
          </a:prstGeom>
          <a:noFill/>
        </p:spPr>
        <p:txBody>
          <a:bodyPr wrap="square">
            <a:spAutoFit/>
          </a:bodyPr>
          <a:lstStyle/>
          <a:p>
            <a:r>
              <a:rPr lang="en-US" sz="1100" dirty="0"/>
              <a:t>Source: National Harm Reduction Coalition, 2020</a:t>
            </a:r>
          </a:p>
          <a:p>
            <a:r>
              <a:rPr lang="en-US" sz="1100" dirty="0">
                <a:hlinkClick r:id="rId8"/>
              </a:rPr>
              <a:t>https://harmreduction.org/wp-content/uploads/2022/12/NHRC-PDF-Principles_Of_Harm_Reduction.pdf</a:t>
            </a:r>
            <a:r>
              <a:rPr lang="en-US" sz="1100" dirty="0"/>
              <a:t> </a:t>
            </a:r>
          </a:p>
        </p:txBody>
      </p:sp>
    </p:spTree>
    <p:extLst>
      <p:ext uri="{BB962C8B-B14F-4D97-AF65-F5344CB8AC3E}">
        <p14:creationId xmlns:p14="http://schemas.microsoft.com/office/powerpoint/2010/main" val="1341077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B7BE4-E90C-071B-78D2-F96393B0B96C}"/>
              </a:ext>
            </a:extLst>
          </p:cNvPr>
          <p:cNvSpPr>
            <a:spLocks noGrp="1"/>
          </p:cNvSpPr>
          <p:nvPr>
            <p:ph type="title"/>
          </p:nvPr>
        </p:nvSpPr>
        <p:spPr/>
        <p:txBody>
          <a:bodyPr/>
          <a:lstStyle/>
          <a:p>
            <a:r>
              <a:rPr lang="en-US" dirty="0"/>
              <a:t>Evidence-based Harm Reduction Services</a:t>
            </a:r>
          </a:p>
        </p:txBody>
      </p:sp>
      <p:sp>
        <p:nvSpPr>
          <p:cNvPr id="3" name="Text Placeholder 2">
            <a:extLst>
              <a:ext uri="{FF2B5EF4-FFF2-40B4-BE49-F238E27FC236}">
                <a16:creationId xmlns:a16="http://schemas.microsoft.com/office/drawing/2014/main" id="{6CD02178-445C-5C10-DE47-C2720F11E412}"/>
              </a:ext>
            </a:extLst>
          </p:cNvPr>
          <p:cNvSpPr>
            <a:spLocks noGrp="1"/>
          </p:cNvSpPr>
          <p:nvPr>
            <p:ph type="body" idx="1"/>
          </p:nvPr>
        </p:nvSpPr>
        <p:spPr/>
        <p:txBody>
          <a:bodyPr/>
          <a:lstStyle/>
          <a:p>
            <a:r>
              <a:rPr lang="en-US" dirty="0"/>
              <a:t>Naloxone distribution</a:t>
            </a:r>
          </a:p>
          <a:p>
            <a:r>
              <a:rPr lang="en-US" dirty="0"/>
              <a:t>Syringe Services Programs</a:t>
            </a:r>
          </a:p>
          <a:p>
            <a:r>
              <a:rPr lang="en-US" dirty="0"/>
              <a:t>Fentanyl Testing </a:t>
            </a:r>
          </a:p>
          <a:p>
            <a:r>
              <a:rPr lang="en-US" dirty="0"/>
              <a:t>Mobile Crisis Interventions</a:t>
            </a:r>
          </a:p>
        </p:txBody>
      </p:sp>
    </p:spTree>
    <p:extLst>
      <p:ext uri="{BB962C8B-B14F-4D97-AF65-F5344CB8AC3E}">
        <p14:creationId xmlns:p14="http://schemas.microsoft.com/office/powerpoint/2010/main" val="400473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0"/>
          <p:cNvSpPr txBox="1">
            <a:spLocks noGrp="1"/>
          </p:cNvSpPr>
          <p:nvPr>
            <p:ph type="title"/>
          </p:nvPr>
        </p:nvSpPr>
        <p:spPr>
          <a:xfrm>
            <a:off x="756694" y="1559427"/>
            <a:ext cx="10515600" cy="127952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39B"/>
              </a:buClr>
              <a:buSzPts val="6000"/>
              <a:buFont typeface="Arial"/>
              <a:buNone/>
            </a:pPr>
            <a:r>
              <a:rPr lang="en-US" dirty="0"/>
              <a:t>Panel Discussion</a:t>
            </a:r>
            <a:endParaRPr dirty="0"/>
          </a:p>
        </p:txBody>
      </p:sp>
      <p:pic>
        <p:nvPicPr>
          <p:cNvPr id="4" name="Google Shape;130;p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351909" y="1484347"/>
            <a:ext cx="1429681" cy="1429681"/>
          </a:xfrm>
          <a:prstGeom prst="rect">
            <a:avLst/>
          </a:prstGeom>
          <a:noFill/>
          <a:ln>
            <a:noFill/>
          </a:ln>
        </p:spPr>
      </p:pic>
      <p:sp>
        <p:nvSpPr>
          <p:cNvPr id="6" name="Content Placeholder 5"/>
          <p:cNvSpPr txBox="1">
            <a:spLocks/>
          </p:cNvSpPr>
          <p:nvPr/>
        </p:nvSpPr>
        <p:spPr>
          <a:xfrm>
            <a:off x="2009492" y="2423438"/>
            <a:ext cx="6948687" cy="302519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00000"/>
              </a:lnSpc>
              <a:spcBef>
                <a:spcPts val="0"/>
              </a:spcBef>
              <a:buFont typeface="Arial"/>
              <a:buNone/>
            </a:pPr>
            <a:r>
              <a:rPr lang="en-US" sz="2400" b="1" dirty="0"/>
              <a:t>Theresa </a:t>
            </a:r>
            <a:r>
              <a:rPr lang="en-US" sz="2400" b="1" dirty="0" err="1"/>
              <a:t>Vezine</a:t>
            </a:r>
            <a:endParaRPr lang="en-US" sz="2400" b="1" dirty="0"/>
          </a:p>
          <a:p>
            <a:pPr marL="0" indent="0">
              <a:lnSpc>
                <a:spcPct val="100000"/>
              </a:lnSpc>
              <a:spcBef>
                <a:spcPts val="0"/>
              </a:spcBef>
              <a:buFont typeface="Arial"/>
              <a:buNone/>
            </a:pPr>
            <a:r>
              <a:rPr lang="en-US" sz="2400" dirty="0"/>
              <a:t>Executive Director</a:t>
            </a:r>
          </a:p>
          <a:p>
            <a:pPr marL="0" indent="0">
              <a:lnSpc>
                <a:spcPct val="100000"/>
              </a:lnSpc>
              <a:spcBef>
                <a:spcPts val="0"/>
              </a:spcBef>
              <a:buFont typeface="Arial"/>
              <a:buNone/>
            </a:pPr>
            <a:r>
              <a:rPr lang="en-US" sz="2400" dirty="0"/>
              <a:t>Vermont Cares</a:t>
            </a:r>
          </a:p>
        </p:txBody>
      </p:sp>
      <p:sp>
        <p:nvSpPr>
          <p:cNvPr id="7" name="Content Placeholder 5"/>
          <p:cNvSpPr txBox="1">
            <a:spLocks/>
          </p:cNvSpPr>
          <p:nvPr/>
        </p:nvSpPr>
        <p:spPr>
          <a:xfrm>
            <a:off x="7225130" y="2423437"/>
            <a:ext cx="5084921" cy="302519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pPr marL="0" indent="0">
              <a:lnSpc>
                <a:spcPct val="100000"/>
              </a:lnSpc>
              <a:spcBef>
                <a:spcPts val="0"/>
              </a:spcBef>
            </a:pPr>
            <a:r>
              <a:rPr lang="en-US" b="1" dirty="0">
                <a:solidFill>
                  <a:schemeClr val="tx1"/>
                </a:solidFill>
              </a:rPr>
              <a:t>Sarah DeJesus</a:t>
            </a:r>
          </a:p>
          <a:p>
            <a:pPr marL="0" indent="0">
              <a:lnSpc>
                <a:spcPct val="100000"/>
              </a:lnSpc>
              <a:spcBef>
                <a:spcPts val="0"/>
              </a:spcBef>
            </a:pPr>
            <a:r>
              <a:rPr lang="en-US" dirty="0">
                <a:solidFill>
                  <a:schemeClr val="tx1"/>
                </a:solidFill>
              </a:rPr>
              <a:t>Program Manager</a:t>
            </a:r>
          </a:p>
          <a:p>
            <a:pPr marL="0" indent="0">
              <a:lnSpc>
                <a:spcPct val="100000"/>
              </a:lnSpc>
              <a:spcBef>
                <a:spcPts val="0"/>
              </a:spcBef>
            </a:pPr>
            <a:r>
              <a:rPr lang="en-US" dirty="0">
                <a:solidFill>
                  <a:schemeClr val="tx1"/>
                </a:solidFill>
              </a:rPr>
              <a:t>Berkshire Harm Reduction Program</a:t>
            </a:r>
          </a:p>
        </p:txBody>
      </p:sp>
      <p:sp>
        <p:nvSpPr>
          <p:cNvPr id="9" name="Content Placeholder 5"/>
          <p:cNvSpPr txBox="1">
            <a:spLocks/>
          </p:cNvSpPr>
          <p:nvPr/>
        </p:nvSpPr>
        <p:spPr>
          <a:xfrm>
            <a:off x="3971992" y="4359542"/>
            <a:ext cx="6267072" cy="302519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00000"/>
              </a:lnSpc>
              <a:spcBef>
                <a:spcPts val="0"/>
              </a:spcBef>
              <a:buNone/>
            </a:pPr>
            <a:r>
              <a:rPr lang="en-US" sz="2400" b="1" dirty="0"/>
              <a:t>Phoebe Axtman</a:t>
            </a:r>
          </a:p>
          <a:p>
            <a:pPr marL="0" indent="0">
              <a:lnSpc>
                <a:spcPct val="100000"/>
              </a:lnSpc>
              <a:spcBef>
                <a:spcPts val="0"/>
              </a:spcBef>
              <a:buNone/>
            </a:pPr>
            <a:r>
              <a:rPr lang="en-US" sz="2400" dirty="0"/>
              <a:t>Director of Education</a:t>
            </a:r>
          </a:p>
          <a:p>
            <a:pPr marL="0" indent="0">
              <a:lnSpc>
                <a:spcPct val="100000"/>
              </a:lnSpc>
              <a:spcBef>
                <a:spcPts val="0"/>
              </a:spcBef>
              <a:buFont typeface="Arial"/>
              <a:buNone/>
            </a:pPr>
            <a:r>
              <a:rPr lang="en-US" sz="2400" dirty="0"/>
              <a:t>NH Harm Reduction</a:t>
            </a:r>
          </a:p>
        </p:txBody>
      </p:sp>
      <p:pic>
        <p:nvPicPr>
          <p:cNvPr id="3" name="Picture 2">
            <a:extLst>
              <a:ext uri="{FF2B5EF4-FFF2-40B4-BE49-F238E27FC236}">
                <a16:creationId xmlns:a16="http://schemas.microsoft.com/office/drawing/2014/main" id="{D14E1DD5-7AA6-1ADB-1B72-EFAF476B990D}"/>
              </a:ext>
              <a:ext uri="{C183D7F6-B498-43B3-948B-1728B52AA6E4}">
                <adec:decorative xmlns:adec="http://schemas.microsoft.com/office/drawing/2017/decorative" val="1"/>
              </a:ext>
            </a:extLst>
          </p:cNvPr>
          <p:cNvPicPr>
            <a:picLocks noChangeAspect="1"/>
          </p:cNvPicPr>
          <p:nvPr/>
        </p:nvPicPr>
        <p:blipFill rotWithShape="1">
          <a:blip r:embed="rId4"/>
          <a:srcRect l="5712" r="5853" b="29616"/>
          <a:stretch/>
        </p:blipFill>
        <p:spPr>
          <a:xfrm>
            <a:off x="5813946" y="3131570"/>
            <a:ext cx="1411184" cy="1774963"/>
          </a:xfrm>
          <a:prstGeom prst="ellipse">
            <a:avLst/>
          </a:prstGeom>
          <a:ln>
            <a:noFill/>
          </a:ln>
          <a:effectLst>
            <a:softEdge rad="112500"/>
          </a:effectLst>
        </p:spPr>
      </p:pic>
      <p:pic>
        <p:nvPicPr>
          <p:cNvPr id="12" name="Picture 11">
            <a:extLst>
              <a:ext uri="{FF2B5EF4-FFF2-40B4-BE49-F238E27FC236}">
                <a16:creationId xmlns:a16="http://schemas.microsoft.com/office/drawing/2014/main" id="{6F5F227E-2FDE-F041-5B4E-401FA48F5C9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7159" y="2985836"/>
            <a:ext cx="1393483" cy="1700869"/>
          </a:xfrm>
          <a:prstGeom prst="ellipse">
            <a:avLst/>
          </a:prstGeom>
          <a:ln>
            <a:noFill/>
          </a:ln>
          <a:effectLst>
            <a:softEdge rad="112500"/>
          </a:effectLst>
        </p:spPr>
      </p:pic>
      <p:pic>
        <p:nvPicPr>
          <p:cNvPr id="14" name="Picture 13">
            <a:extLst>
              <a:ext uri="{FF2B5EF4-FFF2-40B4-BE49-F238E27FC236}">
                <a16:creationId xmlns:a16="http://schemas.microsoft.com/office/drawing/2014/main" id="{415AFA50-DEE5-E8B6-8C9B-0B130C12343D}"/>
              </a:ext>
              <a:ext uri="{C183D7F6-B498-43B3-948B-1728B52AA6E4}">
                <adec:decorative xmlns:adec="http://schemas.microsoft.com/office/drawing/2017/decorative" val="1"/>
              </a:ext>
            </a:extLst>
          </p:cNvPr>
          <p:cNvPicPr>
            <a:picLocks noChangeAspect="1"/>
          </p:cNvPicPr>
          <p:nvPr/>
        </p:nvPicPr>
        <p:blipFill rotWithShape="1">
          <a:blip r:embed="rId6"/>
          <a:srcRect l="57801" b="13901"/>
          <a:stretch/>
        </p:blipFill>
        <p:spPr>
          <a:xfrm>
            <a:off x="2490792" y="5158991"/>
            <a:ext cx="1617677" cy="1426291"/>
          </a:xfrm>
          <a:prstGeom prst="ellipse">
            <a:avLst/>
          </a:prstGeom>
          <a:ln>
            <a:noFill/>
          </a:ln>
          <a:effectLst>
            <a:softEdge rad="112500"/>
          </a:effectLst>
        </p:spPr>
      </p:pic>
    </p:spTree>
    <p:extLst>
      <p:ext uri="{BB962C8B-B14F-4D97-AF65-F5344CB8AC3E}">
        <p14:creationId xmlns:p14="http://schemas.microsoft.com/office/powerpoint/2010/main" val="3678727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541B-B572-B625-A671-A1148EB660C8}"/>
              </a:ext>
            </a:extLst>
          </p:cNvPr>
          <p:cNvSpPr>
            <a:spLocks noGrp="1"/>
          </p:cNvSpPr>
          <p:nvPr>
            <p:ph type="title"/>
          </p:nvPr>
        </p:nvSpPr>
        <p:spPr/>
        <p:txBody>
          <a:bodyPr/>
          <a:lstStyle/>
          <a:p>
            <a:r>
              <a:rPr lang="en-US" dirty="0"/>
              <a:t>Vermont Cares</a:t>
            </a:r>
          </a:p>
        </p:txBody>
      </p:sp>
      <p:sp>
        <p:nvSpPr>
          <p:cNvPr id="4" name="Text Placeholder 3">
            <a:extLst>
              <a:ext uri="{FF2B5EF4-FFF2-40B4-BE49-F238E27FC236}">
                <a16:creationId xmlns:a16="http://schemas.microsoft.com/office/drawing/2014/main" id="{54CC43F8-D98A-BEE6-238D-4241F52B86EB}"/>
              </a:ext>
            </a:extLst>
          </p:cNvPr>
          <p:cNvSpPr>
            <a:spLocks noGrp="1"/>
          </p:cNvSpPr>
          <p:nvPr>
            <p:ph type="body" idx="1"/>
          </p:nvPr>
        </p:nvSpPr>
        <p:spPr>
          <a:xfrm>
            <a:off x="640791" y="1825625"/>
            <a:ext cx="6133170" cy="4117975"/>
          </a:xfrm>
        </p:spPr>
        <p:txBody>
          <a:bodyPr/>
          <a:lstStyle/>
          <a:p>
            <a:pPr marL="114300" indent="0">
              <a:buNone/>
            </a:pPr>
            <a:r>
              <a:rPr lang="en-US" dirty="0"/>
              <a:t>Vermont CARES provides life-saving harm reduction services, education and resources to Vermonters affected by HIV, Hepatitis C and substance use by increasing access to care, reducing social stigmas and building relationships.</a:t>
            </a:r>
          </a:p>
        </p:txBody>
      </p:sp>
      <p:pic>
        <p:nvPicPr>
          <p:cNvPr id="7" name="Picture 6">
            <a:extLst>
              <a:ext uri="{FF2B5EF4-FFF2-40B4-BE49-F238E27FC236}">
                <a16:creationId xmlns:a16="http://schemas.microsoft.com/office/drawing/2014/main" id="{C53938EB-6514-6F8C-8591-40F28DCCEC4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73961" y="2142818"/>
            <a:ext cx="4777248" cy="2572364"/>
          </a:xfrm>
          <a:prstGeom prst="rect">
            <a:avLst/>
          </a:prstGeom>
        </p:spPr>
      </p:pic>
      <p:pic>
        <p:nvPicPr>
          <p:cNvPr id="8" name="Picture 7">
            <a:extLst>
              <a:ext uri="{FF2B5EF4-FFF2-40B4-BE49-F238E27FC236}">
                <a16:creationId xmlns:a16="http://schemas.microsoft.com/office/drawing/2014/main" id="{9F219215-E39F-BDCA-A999-0741799445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41431" y="250861"/>
            <a:ext cx="1393483" cy="1700869"/>
          </a:xfrm>
          <a:prstGeom prst="ellipse">
            <a:avLst/>
          </a:prstGeom>
          <a:ln>
            <a:noFill/>
          </a:ln>
          <a:effectLst>
            <a:softEdge rad="112500"/>
          </a:effectLst>
        </p:spPr>
      </p:pic>
    </p:spTree>
    <p:extLst>
      <p:ext uri="{BB962C8B-B14F-4D97-AF65-F5344CB8AC3E}">
        <p14:creationId xmlns:p14="http://schemas.microsoft.com/office/powerpoint/2010/main" val="1624727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7E71-7271-96AB-3A88-73506DA41A1B}"/>
              </a:ext>
            </a:extLst>
          </p:cNvPr>
          <p:cNvSpPr>
            <a:spLocks noGrp="1"/>
          </p:cNvSpPr>
          <p:nvPr>
            <p:ph type="title"/>
          </p:nvPr>
        </p:nvSpPr>
        <p:spPr/>
        <p:txBody>
          <a:bodyPr/>
          <a:lstStyle/>
          <a:p>
            <a:r>
              <a:rPr lang="en-US" dirty="0"/>
              <a:t>New Hampshire Harm Reduction </a:t>
            </a:r>
          </a:p>
        </p:txBody>
      </p:sp>
      <p:sp>
        <p:nvSpPr>
          <p:cNvPr id="5" name="Text Placeholder 4">
            <a:extLst>
              <a:ext uri="{FF2B5EF4-FFF2-40B4-BE49-F238E27FC236}">
                <a16:creationId xmlns:a16="http://schemas.microsoft.com/office/drawing/2014/main" id="{3C6DB879-95BB-9284-A43E-36E6279135AA}"/>
              </a:ext>
            </a:extLst>
          </p:cNvPr>
          <p:cNvSpPr>
            <a:spLocks noGrp="1"/>
          </p:cNvSpPr>
          <p:nvPr>
            <p:ph type="body" idx="2"/>
          </p:nvPr>
        </p:nvSpPr>
        <p:spPr>
          <a:xfrm>
            <a:off x="6643688" y="1825625"/>
            <a:ext cx="4710112" cy="4117975"/>
          </a:xfrm>
        </p:spPr>
        <p:txBody>
          <a:bodyPr/>
          <a:lstStyle/>
          <a:p>
            <a:pPr marL="114300" indent="0">
              <a:buNone/>
            </a:pPr>
            <a:r>
              <a:rPr lang="en-US" sz="2400" dirty="0"/>
              <a:t>NHHRC is a statewide grassroots organization dedicated to the implementation of public health strategies that reduce the harm associated with drug use and misuse. NHHRC engages in policy advocacy, multi-sector education, resource and policy development, coalition and capacity building, and direct services.</a:t>
            </a:r>
          </a:p>
        </p:txBody>
      </p:sp>
      <p:pic>
        <p:nvPicPr>
          <p:cNvPr id="9" name="Picture 8">
            <a:extLst>
              <a:ext uri="{FF2B5EF4-FFF2-40B4-BE49-F238E27FC236}">
                <a16:creationId xmlns:a16="http://schemas.microsoft.com/office/drawing/2014/main" id="{BD3652A8-51E8-7943-C6E4-C134253D4C7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1511183"/>
            <a:ext cx="3701645" cy="2573800"/>
          </a:xfrm>
          <a:prstGeom prst="rect">
            <a:avLst/>
          </a:prstGeom>
        </p:spPr>
      </p:pic>
      <p:pic>
        <p:nvPicPr>
          <p:cNvPr id="10" name="Picture 9">
            <a:extLst>
              <a:ext uri="{FF2B5EF4-FFF2-40B4-BE49-F238E27FC236}">
                <a16:creationId xmlns:a16="http://schemas.microsoft.com/office/drawing/2014/main" id="{F8967483-70B3-2FAF-251B-A722217B9115}"/>
              </a:ext>
              <a:ext uri="{C183D7F6-B498-43B3-948B-1728B52AA6E4}">
                <adec:decorative xmlns:adec="http://schemas.microsoft.com/office/drawing/2017/decorative" val="1"/>
              </a:ext>
            </a:extLst>
          </p:cNvPr>
          <p:cNvPicPr>
            <a:picLocks noChangeAspect="1"/>
          </p:cNvPicPr>
          <p:nvPr/>
        </p:nvPicPr>
        <p:blipFill rotWithShape="1">
          <a:blip r:embed="rId3"/>
          <a:srcRect l="57801" b="13901"/>
          <a:stretch/>
        </p:blipFill>
        <p:spPr>
          <a:xfrm>
            <a:off x="9853116" y="325951"/>
            <a:ext cx="1617677" cy="1426291"/>
          </a:xfrm>
          <a:prstGeom prst="ellipse">
            <a:avLst/>
          </a:prstGeom>
          <a:ln>
            <a:noFill/>
          </a:ln>
          <a:effectLst>
            <a:softEdge rad="112500"/>
          </a:effectLst>
        </p:spPr>
      </p:pic>
      <p:pic>
        <p:nvPicPr>
          <p:cNvPr id="1026" name="Picture 2">
            <a:extLst>
              <a:ext uri="{FF2B5EF4-FFF2-40B4-BE49-F238E27FC236}">
                <a16:creationId xmlns:a16="http://schemas.microsoft.com/office/drawing/2014/main" id="{621DB9CB-5996-0574-37B1-7FB6EFC434B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97940">
            <a:off x="2295791" y="3637263"/>
            <a:ext cx="4085992" cy="3419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792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D5779-4384-E5E9-2CF4-BBFE61A17839}"/>
              </a:ext>
            </a:extLst>
          </p:cNvPr>
          <p:cNvSpPr>
            <a:spLocks noGrp="1"/>
          </p:cNvSpPr>
          <p:nvPr>
            <p:ph type="title"/>
          </p:nvPr>
        </p:nvSpPr>
        <p:spPr/>
        <p:txBody>
          <a:bodyPr>
            <a:normAutofit/>
          </a:bodyPr>
          <a:lstStyle/>
          <a:p>
            <a:r>
              <a:rPr lang="en-US" dirty="0"/>
              <a:t>Berkshire Health Harm Reduction </a:t>
            </a:r>
          </a:p>
        </p:txBody>
      </p:sp>
      <p:sp>
        <p:nvSpPr>
          <p:cNvPr id="11" name="Text Placeholder 10">
            <a:extLst>
              <a:ext uri="{FF2B5EF4-FFF2-40B4-BE49-F238E27FC236}">
                <a16:creationId xmlns:a16="http://schemas.microsoft.com/office/drawing/2014/main" id="{88CFC506-C39F-9E15-67D0-B23ED8286186}"/>
              </a:ext>
            </a:extLst>
          </p:cNvPr>
          <p:cNvSpPr>
            <a:spLocks noGrp="1"/>
          </p:cNvSpPr>
          <p:nvPr>
            <p:ph type="body" idx="1"/>
          </p:nvPr>
        </p:nvSpPr>
        <p:spPr/>
        <p:txBody>
          <a:bodyPr/>
          <a:lstStyle/>
          <a:p>
            <a:pPr marL="114300" indent="0">
              <a:buNone/>
            </a:pPr>
            <a:r>
              <a:rPr lang="en-US" sz="2400" dirty="0"/>
              <a:t>Supported by the Massachusetts Department of Public Health, the Berkshire Harm Reduction Program at Berkshire Medical Center provides several vital services to the community. Services are provided at three convenient locations in the Berkshires and through our Harm Reduction Mobile Unit, which travels to locations throughout the region.</a:t>
            </a:r>
          </a:p>
        </p:txBody>
      </p:sp>
      <p:pic>
        <p:nvPicPr>
          <p:cNvPr id="14" name="Picture 13">
            <a:extLst>
              <a:ext uri="{FF2B5EF4-FFF2-40B4-BE49-F238E27FC236}">
                <a16:creationId xmlns:a16="http://schemas.microsoft.com/office/drawing/2014/main" id="{629528E9-D434-7013-9E28-54C2F25853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16732" y="2023846"/>
            <a:ext cx="5360293" cy="3562567"/>
          </a:xfrm>
          <a:prstGeom prst="rect">
            <a:avLst/>
          </a:prstGeom>
        </p:spPr>
      </p:pic>
      <p:pic>
        <p:nvPicPr>
          <p:cNvPr id="15" name="Picture 14">
            <a:extLst>
              <a:ext uri="{FF2B5EF4-FFF2-40B4-BE49-F238E27FC236}">
                <a16:creationId xmlns:a16="http://schemas.microsoft.com/office/drawing/2014/main" id="{CA18B48D-0C3F-6A3E-78B6-9501DA1828BB}"/>
              </a:ext>
              <a:ext uri="{C183D7F6-B498-43B3-948B-1728B52AA6E4}">
                <adec:decorative xmlns:adec="http://schemas.microsoft.com/office/drawing/2017/decorative" val="1"/>
              </a:ext>
            </a:extLst>
          </p:cNvPr>
          <p:cNvPicPr>
            <a:picLocks noChangeAspect="1"/>
          </p:cNvPicPr>
          <p:nvPr/>
        </p:nvPicPr>
        <p:blipFill rotWithShape="1">
          <a:blip r:embed="rId4"/>
          <a:srcRect l="5712" r="5853" b="29616"/>
          <a:stretch/>
        </p:blipFill>
        <p:spPr>
          <a:xfrm>
            <a:off x="9942616" y="50662"/>
            <a:ext cx="1411184" cy="1774963"/>
          </a:xfrm>
          <a:prstGeom prst="ellipse">
            <a:avLst/>
          </a:prstGeom>
          <a:ln>
            <a:noFill/>
          </a:ln>
          <a:effectLst>
            <a:softEdge rad="112500"/>
          </a:effectLst>
        </p:spPr>
      </p:pic>
    </p:spTree>
    <p:extLst>
      <p:ext uri="{BB962C8B-B14F-4D97-AF65-F5344CB8AC3E}">
        <p14:creationId xmlns:p14="http://schemas.microsoft.com/office/powerpoint/2010/main" val="824018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26">
            <a:extLst>
              <a:ext uri="{C183D7F6-B498-43B3-948B-1728B52AA6E4}">
                <adec:decorative xmlns:adec="http://schemas.microsoft.com/office/drawing/2017/decorative" val="1"/>
              </a:ext>
            </a:extLst>
          </p:cNvPr>
          <p:cNvSpPr txBox="1">
            <a:spLocks noGrp="1"/>
          </p:cNvSpPr>
          <p:nvPr>
            <p:ph type="title"/>
          </p:nvPr>
        </p:nvSpPr>
        <p:spPr>
          <a:xfrm>
            <a:off x="831850" y="1709739"/>
            <a:ext cx="10515600" cy="127952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39B"/>
              </a:buClr>
              <a:buSzPts val="6000"/>
              <a:buFont typeface="Arial"/>
              <a:buNone/>
            </a:pPr>
            <a:br>
              <a:rPr lang="en-US" b="0" dirty="0">
                <a:latin typeface="Arial"/>
                <a:ea typeface="Arial"/>
                <a:cs typeface="Arial"/>
                <a:sym typeface="Arial"/>
              </a:rPr>
            </a:br>
            <a:br>
              <a:rPr lang="en-US" b="0" dirty="0">
                <a:latin typeface="Arial"/>
                <a:ea typeface="Arial"/>
                <a:cs typeface="Arial"/>
                <a:sym typeface="Arial"/>
              </a:rPr>
            </a:br>
            <a:r>
              <a:rPr lang="en-US" dirty="0">
                <a:latin typeface="Arial"/>
                <a:ea typeface="Arial"/>
                <a:cs typeface="Arial"/>
                <a:sym typeface="Arial"/>
              </a:rPr>
              <a:t>Chat In   </a:t>
            </a:r>
            <a:endParaRPr b="0" dirty="0">
              <a:latin typeface="Arial"/>
              <a:ea typeface="Arial"/>
              <a:cs typeface="Arial"/>
              <a:sym typeface="Arial"/>
            </a:endParaRPr>
          </a:p>
        </p:txBody>
      </p:sp>
      <p:sp>
        <p:nvSpPr>
          <p:cNvPr id="146" name="Google Shape;146;p26">
            <a:extLst>
              <a:ext uri="{C183D7F6-B498-43B3-948B-1728B52AA6E4}">
                <adec:decorative xmlns:adec="http://schemas.microsoft.com/office/drawing/2017/decorative" val="1"/>
              </a:ext>
            </a:extLst>
          </p:cNvPr>
          <p:cNvSpPr txBox="1">
            <a:spLocks noGrp="1"/>
          </p:cNvSpPr>
          <p:nvPr>
            <p:ph type="body" idx="1"/>
          </p:nvPr>
        </p:nvSpPr>
        <p:spPr>
          <a:xfrm>
            <a:off x="831849" y="3118645"/>
            <a:ext cx="6031937" cy="2318731"/>
          </a:xfrm>
          <a:prstGeom prst="rect">
            <a:avLst/>
          </a:prstGeom>
          <a:noFill/>
          <a:ln>
            <a:noFill/>
          </a:ln>
        </p:spPr>
        <p:txBody>
          <a:bodyPr spcFirstLastPara="1" wrap="square" lIns="91425" tIns="45700" rIns="91425" bIns="45700" anchor="t" anchorCtr="0">
            <a:noAutofit/>
          </a:bodyPr>
          <a:lstStyle/>
          <a:p>
            <a:pPr marL="231775" lvl="0" indent="-3175" rtl="0">
              <a:lnSpc>
                <a:spcPct val="90000"/>
              </a:lnSpc>
              <a:spcBef>
                <a:spcPts val="1000"/>
              </a:spcBef>
              <a:spcAft>
                <a:spcPts val="0"/>
              </a:spcAft>
              <a:buSzPts val="2400"/>
              <a:buNone/>
            </a:pPr>
            <a:r>
              <a:rPr lang="en-US" b="1" dirty="0">
                <a:solidFill>
                  <a:srgbClr val="00294D"/>
                </a:solidFill>
                <a:latin typeface="Arial"/>
                <a:ea typeface="Arial"/>
                <a:cs typeface="Arial"/>
                <a:sym typeface="Arial"/>
              </a:rPr>
              <a:t>How </a:t>
            </a:r>
            <a:r>
              <a:rPr lang="en-US" b="1" dirty="0">
                <a:solidFill>
                  <a:srgbClr val="00294D"/>
                </a:solidFill>
              </a:rPr>
              <a:t>are you working with </a:t>
            </a:r>
            <a:r>
              <a:rPr lang="en-US" b="1" dirty="0">
                <a:solidFill>
                  <a:srgbClr val="00294D"/>
                </a:solidFill>
                <a:latin typeface="Arial"/>
                <a:ea typeface="Arial"/>
                <a:cs typeface="Arial"/>
                <a:sym typeface="Arial"/>
              </a:rPr>
              <a:t>Harm Reduction partners </a:t>
            </a:r>
            <a:r>
              <a:rPr lang="en-US" b="1" dirty="0">
                <a:solidFill>
                  <a:srgbClr val="00294D"/>
                </a:solidFill>
              </a:rPr>
              <a:t>in your </a:t>
            </a:r>
            <a:r>
              <a:rPr lang="en-US" b="1" dirty="0">
                <a:solidFill>
                  <a:srgbClr val="00294D"/>
                </a:solidFill>
                <a:latin typeface="Arial"/>
                <a:ea typeface="Arial"/>
                <a:cs typeface="Arial"/>
                <a:sym typeface="Arial"/>
              </a:rPr>
              <a:t>community?  </a:t>
            </a:r>
          </a:p>
          <a:p>
            <a:pPr marL="231775" lvl="0" indent="-3175" rtl="0">
              <a:lnSpc>
                <a:spcPct val="90000"/>
              </a:lnSpc>
              <a:spcBef>
                <a:spcPts val="1000"/>
              </a:spcBef>
              <a:spcAft>
                <a:spcPts val="0"/>
              </a:spcAft>
              <a:buSzPts val="2400"/>
              <a:buNone/>
            </a:pPr>
            <a:r>
              <a:rPr lang="en-US" b="1" dirty="0">
                <a:solidFill>
                  <a:srgbClr val="00294D"/>
                </a:solidFill>
                <a:latin typeface="Arial"/>
                <a:ea typeface="Arial"/>
                <a:cs typeface="Arial"/>
                <a:sym typeface="Arial"/>
              </a:rPr>
              <a:t>Or </a:t>
            </a:r>
          </a:p>
          <a:p>
            <a:pPr marL="231775" lvl="0" indent="-3175" rtl="0">
              <a:lnSpc>
                <a:spcPct val="90000"/>
              </a:lnSpc>
              <a:spcBef>
                <a:spcPts val="1000"/>
              </a:spcBef>
              <a:spcAft>
                <a:spcPts val="0"/>
              </a:spcAft>
              <a:buSzPts val="2400"/>
              <a:buNone/>
            </a:pPr>
            <a:r>
              <a:rPr lang="en-US" b="1" dirty="0">
                <a:solidFill>
                  <a:srgbClr val="00294D"/>
                </a:solidFill>
                <a:latin typeface="Arial"/>
                <a:ea typeface="Arial"/>
                <a:cs typeface="Arial"/>
                <a:sym typeface="Arial"/>
              </a:rPr>
              <a:t>What would be helpful for you to build connections with Harm Reduction services, for your patients?</a:t>
            </a:r>
            <a:endParaRPr b="1" dirty="0">
              <a:solidFill>
                <a:srgbClr val="00294D"/>
              </a:solidFill>
              <a:latin typeface="Arial"/>
              <a:ea typeface="Arial"/>
              <a:cs typeface="Arial"/>
              <a:sym typeface="Arial"/>
            </a:endParaRPr>
          </a:p>
        </p:txBody>
      </p:sp>
      <p:pic>
        <p:nvPicPr>
          <p:cNvPr id="149" name="Google Shape;149;p2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816764" y="1420624"/>
            <a:ext cx="1429681" cy="1429681"/>
          </a:xfrm>
          <a:prstGeom prst="rect">
            <a:avLst/>
          </a:prstGeom>
          <a:noFill/>
          <a:ln>
            <a:noFill/>
          </a:ln>
        </p:spPr>
      </p:pic>
      <p:pic>
        <p:nvPicPr>
          <p:cNvPr id="6" name="Picture 5" descr="Methodism: Crowdsourcing before it was cool | Hacking Christianity">
            <a:extLst>
              <a:ext uri="{FF2B5EF4-FFF2-40B4-BE49-F238E27FC236}">
                <a16:creationId xmlns:a16="http://schemas.microsoft.com/office/drawing/2014/main" id="{462E877F-7658-E868-83A1-C03F23F32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1709738"/>
            <a:ext cx="4337050" cy="2477540"/>
          </a:xfrm>
          <a:prstGeom prst="rect">
            <a:avLst/>
          </a:prstGeom>
        </p:spPr>
      </p:pic>
    </p:spTree>
    <p:extLst>
      <p:ext uri="{BB962C8B-B14F-4D97-AF65-F5344CB8AC3E}">
        <p14:creationId xmlns:p14="http://schemas.microsoft.com/office/powerpoint/2010/main" val="412571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0"/>
          <p:cNvSpPr txBox="1">
            <a:spLocks noGrp="1"/>
          </p:cNvSpPr>
          <p:nvPr>
            <p:ph type="title"/>
          </p:nvPr>
        </p:nvSpPr>
        <p:spPr>
          <a:xfrm>
            <a:off x="756694" y="1559427"/>
            <a:ext cx="10515600" cy="127952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39B"/>
              </a:buClr>
              <a:buSzPts val="6000"/>
              <a:buFont typeface="Arial"/>
              <a:buNone/>
            </a:pPr>
            <a:r>
              <a:rPr lang="en-US" dirty="0"/>
              <a:t>Panel Discussion </a:t>
            </a:r>
            <a:endParaRPr dirty="0"/>
          </a:p>
        </p:txBody>
      </p:sp>
      <p:pic>
        <p:nvPicPr>
          <p:cNvPr id="4" name="Google Shape;130;p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351909" y="1484347"/>
            <a:ext cx="1429681" cy="1429681"/>
          </a:xfrm>
          <a:prstGeom prst="rect">
            <a:avLst/>
          </a:prstGeom>
          <a:noFill/>
          <a:ln>
            <a:noFill/>
          </a:ln>
        </p:spPr>
      </p:pic>
      <p:sp>
        <p:nvSpPr>
          <p:cNvPr id="6" name="Content Placeholder 5"/>
          <p:cNvSpPr txBox="1">
            <a:spLocks/>
          </p:cNvSpPr>
          <p:nvPr/>
        </p:nvSpPr>
        <p:spPr>
          <a:xfrm>
            <a:off x="2009492" y="2423438"/>
            <a:ext cx="6948687" cy="302519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00000"/>
              </a:lnSpc>
              <a:spcBef>
                <a:spcPts val="0"/>
              </a:spcBef>
              <a:buFont typeface="Arial"/>
              <a:buNone/>
            </a:pPr>
            <a:r>
              <a:rPr lang="en-US" sz="2400" b="1" dirty="0"/>
              <a:t>Theresa </a:t>
            </a:r>
            <a:r>
              <a:rPr lang="en-US" sz="2400" b="1" dirty="0" err="1"/>
              <a:t>Vezine</a:t>
            </a:r>
            <a:endParaRPr lang="en-US" sz="2400" b="1" dirty="0"/>
          </a:p>
          <a:p>
            <a:pPr marL="0" indent="0">
              <a:lnSpc>
                <a:spcPct val="100000"/>
              </a:lnSpc>
              <a:spcBef>
                <a:spcPts val="0"/>
              </a:spcBef>
              <a:buFont typeface="Arial"/>
              <a:buNone/>
            </a:pPr>
            <a:r>
              <a:rPr lang="en-US" sz="2400" dirty="0"/>
              <a:t>Executive Director</a:t>
            </a:r>
          </a:p>
          <a:p>
            <a:pPr marL="0" indent="0">
              <a:lnSpc>
                <a:spcPct val="100000"/>
              </a:lnSpc>
              <a:spcBef>
                <a:spcPts val="0"/>
              </a:spcBef>
              <a:buFont typeface="Arial"/>
              <a:buNone/>
            </a:pPr>
            <a:r>
              <a:rPr lang="en-US" sz="2400" dirty="0"/>
              <a:t>Vermont Cares</a:t>
            </a:r>
          </a:p>
        </p:txBody>
      </p:sp>
      <p:sp>
        <p:nvSpPr>
          <p:cNvPr id="7" name="Content Placeholder 5"/>
          <p:cNvSpPr txBox="1">
            <a:spLocks/>
          </p:cNvSpPr>
          <p:nvPr/>
        </p:nvSpPr>
        <p:spPr>
          <a:xfrm>
            <a:off x="7225130" y="2423437"/>
            <a:ext cx="5084921" cy="302519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pPr marL="0" indent="0">
              <a:lnSpc>
                <a:spcPct val="100000"/>
              </a:lnSpc>
              <a:spcBef>
                <a:spcPts val="0"/>
              </a:spcBef>
            </a:pPr>
            <a:r>
              <a:rPr lang="en-US" b="1" dirty="0">
                <a:solidFill>
                  <a:schemeClr val="tx1"/>
                </a:solidFill>
              </a:rPr>
              <a:t>Sarah DeJesus</a:t>
            </a:r>
          </a:p>
          <a:p>
            <a:pPr marL="0" indent="0">
              <a:lnSpc>
                <a:spcPct val="100000"/>
              </a:lnSpc>
              <a:spcBef>
                <a:spcPts val="0"/>
              </a:spcBef>
            </a:pPr>
            <a:r>
              <a:rPr lang="en-US" dirty="0">
                <a:solidFill>
                  <a:schemeClr val="tx1"/>
                </a:solidFill>
              </a:rPr>
              <a:t>Program Manager</a:t>
            </a:r>
          </a:p>
          <a:p>
            <a:pPr marL="0" indent="0">
              <a:lnSpc>
                <a:spcPct val="100000"/>
              </a:lnSpc>
              <a:spcBef>
                <a:spcPts val="0"/>
              </a:spcBef>
            </a:pPr>
            <a:r>
              <a:rPr lang="en-US" dirty="0">
                <a:solidFill>
                  <a:schemeClr val="tx1"/>
                </a:solidFill>
              </a:rPr>
              <a:t>Berkshire Harm Reduction Program</a:t>
            </a:r>
          </a:p>
        </p:txBody>
      </p:sp>
      <p:sp>
        <p:nvSpPr>
          <p:cNvPr id="9" name="Content Placeholder 5"/>
          <p:cNvSpPr txBox="1">
            <a:spLocks/>
          </p:cNvSpPr>
          <p:nvPr/>
        </p:nvSpPr>
        <p:spPr>
          <a:xfrm>
            <a:off x="3971992" y="4359542"/>
            <a:ext cx="6267072" cy="302519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00000"/>
              </a:lnSpc>
              <a:spcBef>
                <a:spcPts val="0"/>
              </a:spcBef>
              <a:buNone/>
            </a:pPr>
            <a:r>
              <a:rPr lang="en-US" sz="2400" b="1" dirty="0"/>
              <a:t>Phoebe Axtman</a:t>
            </a:r>
          </a:p>
          <a:p>
            <a:pPr marL="0" indent="0">
              <a:lnSpc>
                <a:spcPct val="100000"/>
              </a:lnSpc>
              <a:spcBef>
                <a:spcPts val="0"/>
              </a:spcBef>
              <a:buNone/>
            </a:pPr>
            <a:r>
              <a:rPr lang="en-US" sz="2400" dirty="0"/>
              <a:t>Director of Education</a:t>
            </a:r>
          </a:p>
          <a:p>
            <a:pPr marL="0" indent="0">
              <a:lnSpc>
                <a:spcPct val="100000"/>
              </a:lnSpc>
              <a:spcBef>
                <a:spcPts val="0"/>
              </a:spcBef>
              <a:buFont typeface="Arial"/>
              <a:buNone/>
            </a:pPr>
            <a:r>
              <a:rPr lang="en-US" sz="2400" dirty="0"/>
              <a:t>NH Harm Reduction</a:t>
            </a:r>
          </a:p>
        </p:txBody>
      </p:sp>
      <p:pic>
        <p:nvPicPr>
          <p:cNvPr id="3" name="Picture 2">
            <a:extLst>
              <a:ext uri="{FF2B5EF4-FFF2-40B4-BE49-F238E27FC236}">
                <a16:creationId xmlns:a16="http://schemas.microsoft.com/office/drawing/2014/main" id="{D14E1DD5-7AA6-1ADB-1B72-EFAF476B990D}"/>
              </a:ext>
              <a:ext uri="{C183D7F6-B498-43B3-948B-1728B52AA6E4}">
                <adec:decorative xmlns:adec="http://schemas.microsoft.com/office/drawing/2017/decorative" val="1"/>
              </a:ext>
            </a:extLst>
          </p:cNvPr>
          <p:cNvPicPr>
            <a:picLocks noChangeAspect="1"/>
          </p:cNvPicPr>
          <p:nvPr/>
        </p:nvPicPr>
        <p:blipFill rotWithShape="1">
          <a:blip r:embed="rId4"/>
          <a:srcRect l="5712" r="5853" b="29616"/>
          <a:stretch/>
        </p:blipFill>
        <p:spPr>
          <a:xfrm>
            <a:off x="5813946" y="3131570"/>
            <a:ext cx="1411184" cy="1774963"/>
          </a:xfrm>
          <a:prstGeom prst="ellipse">
            <a:avLst/>
          </a:prstGeom>
          <a:ln>
            <a:noFill/>
          </a:ln>
          <a:effectLst>
            <a:softEdge rad="112500"/>
          </a:effectLst>
        </p:spPr>
      </p:pic>
      <p:pic>
        <p:nvPicPr>
          <p:cNvPr id="12" name="Picture 11">
            <a:extLst>
              <a:ext uri="{FF2B5EF4-FFF2-40B4-BE49-F238E27FC236}">
                <a16:creationId xmlns:a16="http://schemas.microsoft.com/office/drawing/2014/main" id="{6F5F227E-2FDE-F041-5B4E-401FA48F5C9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7159" y="2985836"/>
            <a:ext cx="1393483" cy="1700869"/>
          </a:xfrm>
          <a:prstGeom prst="ellipse">
            <a:avLst/>
          </a:prstGeom>
          <a:ln>
            <a:noFill/>
          </a:ln>
          <a:effectLst>
            <a:softEdge rad="112500"/>
          </a:effectLst>
        </p:spPr>
      </p:pic>
      <p:pic>
        <p:nvPicPr>
          <p:cNvPr id="14" name="Picture 13">
            <a:extLst>
              <a:ext uri="{FF2B5EF4-FFF2-40B4-BE49-F238E27FC236}">
                <a16:creationId xmlns:a16="http://schemas.microsoft.com/office/drawing/2014/main" id="{415AFA50-DEE5-E8B6-8C9B-0B130C12343D}"/>
              </a:ext>
              <a:ext uri="{C183D7F6-B498-43B3-948B-1728B52AA6E4}">
                <adec:decorative xmlns:adec="http://schemas.microsoft.com/office/drawing/2017/decorative" val="1"/>
              </a:ext>
            </a:extLst>
          </p:cNvPr>
          <p:cNvPicPr>
            <a:picLocks noChangeAspect="1"/>
          </p:cNvPicPr>
          <p:nvPr/>
        </p:nvPicPr>
        <p:blipFill rotWithShape="1">
          <a:blip r:embed="rId6"/>
          <a:srcRect l="57801" b="13901"/>
          <a:stretch/>
        </p:blipFill>
        <p:spPr>
          <a:xfrm>
            <a:off x="2490792" y="5158991"/>
            <a:ext cx="1617677" cy="1426291"/>
          </a:xfrm>
          <a:prstGeom prst="ellipse">
            <a:avLst/>
          </a:prstGeom>
          <a:ln>
            <a:noFill/>
          </a:ln>
          <a:effectLst>
            <a:softEdge rad="112500"/>
          </a:effectLst>
        </p:spPr>
      </p:pic>
    </p:spTree>
    <p:extLst>
      <p:ext uri="{BB962C8B-B14F-4D97-AF65-F5344CB8AC3E}">
        <p14:creationId xmlns:p14="http://schemas.microsoft.com/office/powerpoint/2010/main" val="1821524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6F81-C6E4-F9A6-8B2C-C679967C6110}"/>
              </a:ext>
            </a:extLst>
          </p:cNvPr>
          <p:cNvSpPr>
            <a:spLocks noGrp="1"/>
          </p:cNvSpPr>
          <p:nvPr>
            <p:ph type="title"/>
          </p:nvPr>
        </p:nvSpPr>
        <p:spPr/>
        <p:txBody>
          <a:bodyPr/>
          <a:lstStyle/>
          <a:p>
            <a:r>
              <a:rPr lang="en-US" dirty="0"/>
              <a:t>Panel Questions</a:t>
            </a:r>
          </a:p>
        </p:txBody>
      </p:sp>
      <p:sp>
        <p:nvSpPr>
          <p:cNvPr id="3" name="Text Placeholder 2">
            <a:extLst>
              <a:ext uri="{FF2B5EF4-FFF2-40B4-BE49-F238E27FC236}">
                <a16:creationId xmlns:a16="http://schemas.microsoft.com/office/drawing/2014/main" id="{C4D94808-3635-7009-EC08-44DD2F66ED87}"/>
              </a:ext>
            </a:extLst>
          </p:cNvPr>
          <p:cNvSpPr>
            <a:spLocks noGrp="1"/>
          </p:cNvSpPr>
          <p:nvPr>
            <p:ph type="body" idx="1"/>
          </p:nvPr>
        </p:nvSpPr>
        <p:spPr/>
        <p:txBody>
          <a:bodyPr/>
          <a:lstStyle/>
          <a:p>
            <a:r>
              <a:rPr lang="en-US" dirty="0"/>
              <a:t>What if the patient isn’t ready for treatment or they aren’t ready for medications? How do you reduce harm?</a:t>
            </a:r>
          </a:p>
          <a:p>
            <a:r>
              <a:rPr lang="en-US" dirty="0"/>
              <a:t>How do you partner with healthcare providers such as hospitals, primary care, nursing homes, home health, community health centers, community resources, etc.</a:t>
            </a:r>
          </a:p>
          <a:p>
            <a:r>
              <a:rPr lang="en-US" dirty="0"/>
              <a:t>If there was one thing that you wanted to get the word out about harm reduction, what would that be? </a:t>
            </a:r>
          </a:p>
          <a:p>
            <a:endParaRPr lang="en-US" dirty="0"/>
          </a:p>
        </p:txBody>
      </p:sp>
    </p:spTree>
    <p:extLst>
      <p:ext uri="{BB962C8B-B14F-4D97-AF65-F5344CB8AC3E}">
        <p14:creationId xmlns:p14="http://schemas.microsoft.com/office/powerpoint/2010/main" val="247779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4">
            <a:extLst>
              <a:ext uri="{C183D7F6-B498-43B3-948B-1728B52AA6E4}">
                <adec:decorative xmlns:adec="http://schemas.microsoft.com/office/drawing/2017/decorative" val="1"/>
              </a:ext>
            </a:extLst>
          </p:cNvPr>
          <p:cNvSpPr txBox="1">
            <a:spLocks noGrp="1"/>
          </p:cNvSpPr>
          <p:nvPr>
            <p:ph type="title"/>
          </p:nvPr>
        </p:nvSpPr>
        <p:spPr>
          <a:xfrm>
            <a:off x="831850" y="1709739"/>
            <a:ext cx="10515600" cy="127952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39B"/>
              </a:buClr>
              <a:buSzPts val="6000"/>
              <a:buFont typeface="Arial"/>
              <a:buNone/>
            </a:pPr>
            <a:br>
              <a:rPr lang="en-US" b="0" dirty="0">
                <a:latin typeface="Arial"/>
                <a:ea typeface="Arial"/>
                <a:cs typeface="Arial"/>
                <a:sym typeface="Arial"/>
              </a:rPr>
            </a:br>
            <a:br>
              <a:rPr lang="en-US" b="0" dirty="0">
                <a:latin typeface="Arial"/>
                <a:ea typeface="Arial"/>
                <a:cs typeface="Arial"/>
                <a:sym typeface="Arial"/>
              </a:rPr>
            </a:br>
            <a:r>
              <a:rPr lang="en-US" dirty="0">
                <a:latin typeface="Arial"/>
                <a:ea typeface="Arial"/>
                <a:cs typeface="Arial"/>
                <a:sym typeface="Arial"/>
              </a:rPr>
              <a:t>Chat In</a:t>
            </a:r>
            <a:endParaRPr b="0" dirty="0">
              <a:latin typeface="Arial"/>
              <a:ea typeface="Arial"/>
              <a:cs typeface="Arial"/>
              <a:sym typeface="Arial"/>
            </a:endParaRPr>
          </a:p>
        </p:txBody>
      </p:sp>
      <p:sp>
        <p:nvSpPr>
          <p:cNvPr id="127" name="Google Shape;127;p24">
            <a:extLst>
              <a:ext uri="{C183D7F6-B498-43B3-948B-1728B52AA6E4}">
                <adec:decorative xmlns:adec="http://schemas.microsoft.com/office/drawing/2017/decorative" val="1"/>
              </a:ext>
            </a:extLst>
          </p:cNvPr>
          <p:cNvSpPr txBox="1">
            <a:spLocks noGrp="1"/>
          </p:cNvSpPr>
          <p:nvPr>
            <p:ph type="body" idx="1"/>
          </p:nvPr>
        </p:nvSpPr>
        <p:spPr>
          <a:xfrm>
            <a:off x="831850" y="3118645"/>
            <a:ext cx="10515600" cy="1500187"/>
          </a:xfrm>
          <a:prstGeom prst="rect">
            <a:avLst/>
          </a:prstGeom>
          <a:noFill/>
          <a:ln>
            <a:noFill/>
          </a:ln>
        </p:spPr>
        <p:txBody>
          <a:bodyPr spcFirstLastPara="1" wrap="square" lIns="91425" tIns="45700" rIns="91425" bIns="45700" anchor="t" anchorCtr="0">
            <a:noAutofit/>
          </a:bodyPr>
          <a:lstStyle/>
          <a:p>
            <a:pPr marL="231775" lvl="0" indent="-3175" algn="l" rtl="0">
              <a:lnSpc>
                <a:spcPct val="90000"/>
              </a:lnSpc>
              <a:spcBef>
                <a:spcPts val="1000"/>
              </a:spcBef>
              <a:spcAft>
                <a:spcPts val="0"/>
              </a:spcAft>
              <a:buSzPts val="2400"/>
              <a:buNone/>
            </a:pPr>
            <a:r>
              <a:rPr lang="en-US" b="1" dirty="0">
                <a:solidFill>
                  <a:srgbClr val="00294D"/>
                </a:solidFill>
                <a:latin typeface="Arial"/>
                <a:ea typeface="Arial"/>
                <a:cs typeface="Arial"/>
                <a:sym typeface="Arial"/>
              </a:rPr>
              <a:t>Please use the chat feature </a:t>
            </a:r>
            <a:br>
              <a:rPr lang="en-US" b="1" dirty="0">
                <a:solidFill>
                  <a:srgbClr val="00294D"/>
                </a:solidFill>
                <a:latin typeface="Arial"/>
                <a:ea typeface="Arial"/>
                <a:cs typeface="Arial"/>
                <a:sym typeface="Arial"/>
              </a:rPr>
            </a:br>
            <a:r>
              <a:rPr lang="en-US" b="1" dirty="0">
                <a:solidFill>
                  <a:srgbClr val="00294D"/>
                </a:solidFill>
                <a:latin typeface="Arial"/>
                <a:ea typeface="Arial"/>
                <a:cs typeface="Arial"/>
                <a:sym typeface="Arial"/>
              </a:rPr>
              <a:t>to share your name,</a:t>
            </a:r>
            <a:br>
              <a:rPr lang="en-US" b="1" dirty="0">
                <a:solidFill>
                  <a:srgbClr val="00294D"/>
                </a:solidFill>
                <a:latin typeface="Arial"/>
                <a:ea typeface="Arial"/>
                <a:cs typeface="Arial"/>
                <a:sym typeface="Arial"/>
              </a:rPr>
            </a:br>
            <a:r>
              <a:rPr lang="en-US" b="1" dirty="0">
                <a:solidFill>
                  <a:srgbClr val="00294D"/>
                </a:solidFill>
                <a:latin typeface="Arial"/>
                <a:ea typeface="Arial"/>
                <a:cs typeface="Arial"/>
                <a:sym typeface="Arial"/>
              </a:rPr>
              <a:t>organization, and state.</a:t>
            </a:r>
            <a:endParaRPr dirty="0"/>
          </a:p>
        </p:txBody>
      </p:sp>
      <p:pic>
        <p:nvPicPr>
          <p:cNvPr id="130" name="Google Shape;130;p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050444" y="994898"/>
            <a:ext cx="1429681" cy="1429681"/>
          </a:xfrm>
          <a:prstGeom prst="rect">
            <a:avLst/>
          </a:prstGeom>
          <a:noFill/>
          <a:ln>
            <a:noFill/>
          </a:ln>
        </p:spPr>
      </p:pic>
      <p:pic>
        <p:nvPicPr>
          <p:cNvPr id="2" name="Picture 1" descr="Methodism: Crowdsourcing before it was cool | Hacking Christian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1709738"/>
            <a:ext cx="4337050" cy="2477540"/>
          </a:xfrm>
          <a:prstGeom prst="rect">
            <a:avLst/>
          </a:prstGeom>
        </p:spPr>
      </p:pic>
      <p:sp>
        <p:nvSpPr>
          <p:cNvPr id="8" name="Google Shape;151;p26">
            <a:extLst>
              <a:ext uri="{C183D7F6-B498-43B3-948B-1728B52AA6E4}">
                <adec:decorative xmlns:adec="http://schemas.microsoft.com/office/drawing/2017/decorative" val="1"/>
              </a:ext>
            </a:extLst>
          </p:cNvPr>
          <p:cNvSpPr/>
          <p:nvPr/>
        </p:nvSpPr>
        <p:spPr>
          <a:xfrm>
            <a:off x="7553233" y="4316662"/>
            <a:ext cx="3251383"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dirty="0">
                <a:solidFill>
                  <a:schemeClr val="dk1"/>
                </a:solidFill>
                <a:latin typeface="Arial"/>
                <a:ea typeface="Arial"/>
                <a:cs typeface="Arial"/>
                <a:sym typeface="Arial"/>
              </a:rPr>
              <a:t>We want to know who is around the table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8649E-BD29-5E6A-6FC2-A4D66038A822}"/>
              </a:ext>
            </a:extLst>
          </p:cNvPr>
          <p:cNvSpPr>
            <a:spLocks noGrp="1"/>
          </p:cNvSpPr>
          <p:nvPr>
            <p:ph type="title"/>
          </p:nvPr>
        </p:nvSpPr>
        <p:spPr/>
        <p:txBody>
          <a:bodyPr/>
          <a:lstStyle/>
          <a:p>
            <a:r>
              <a:rPr lang="en-US" dirty="0"/>
              <a:t>Harm Reduction in your State</a:t>
            </a:r>
          </a:p>
        </p:txBody>
      </p:sp>
      <p:sp>
        <p:nvSpPr>
          <p:cNvPr id="3" name="Text Placeholder 2">
            <a:extLst>
              <a:ext uri="{FF2B5EF4-FFF2-40B4-BE49-F238E27FC236}">
                <a16:creationId xmlns:a16="http://schemas.microsoft.com/office/drawing/2014/main" id="{C1C10869-F7B3-9C86-9031-DC66D7BC1F5E}"/>
              </a:ext>
            </a:extLst>
          </p:cNvPr>
          <p:cNvSpPr>
            <a:spLocks noGrp="1"/>
          </p:cNvSpPr>
          <p:nvPr>
            <p:ph type="body" idx="1"/>
          </p:nvPr>
        </p:nvSpPr>
        <p:spPr/>
        <p:txBody>
          <a:bodyPr/>
          <a:lstStyle/>
          <a:p>
            <a:r>
              <a:rPr lang="en-US" dirty="0"/>
              <a:t>CT- Connecticut Harm Reduction</a:t>
            </a:r>
            <a:br>
              <a:rPr lang="en-US" dirty="0"/>
            </a:br>
            <a:r>
              <a:rPr lang="en-US" dirty="0"/>
              <a:t> </a:t>
            </a:r>
            <a:r>
              <a:rPr lang="en-US" dirty="0">
                <a:hlinkClick r:id="rId2"/>
              </a:rPr>
              <a:t>https://www.ghhrc.org/</a:t>
            </a:r>
            <a:r>
              <a:rPr lang="en-US" dirty="0"/>
              <a:t> </a:t>
            </a:r>
          </a:p>
          <a:p>
            <a:r>
              <a:rPr lang="en-US" dirty="0"/>
              <a:t>MA- RIZE</a:t>
            </a:r>
            <a:br>
              <a:rPr lang="en-US" dirty="0"/>
            </a:br>
            <a:r>
              <a:rPr lang="en-US" dirty="0">
                <a:hlinkClick r:id="rId3"/>
              </a:rPr>
              <a:t>https://www.rizema.org/</a:t>
            </a:r>
            <a:r>
              <a:rPr lang="en-US" dirty="0"/>
              <a:t> </a:t>
            </a:r>
          </a:p>
          <a:p>
            <a:r>
              <a:rPr lang="en-US" dirty="0"/>
              <a:t>ME- Maine Access Points </a:t>
            </a:r>
            <a:r>
              <a:rPr lang="en-US" dirty="0">
                <a:hlinkClick r:id="rId4"/>
              </a:rPr>
              <a:t>https://www.maineaccesspoints.org/harmreduction</a:t>
            </a:r>
            <a:r>
              <a:rPr lang="en-US" dirty="0"/>
              <a:t> </a:t>
            </a:r>
          </a:p>
        </p:txBody>
      </p:sp>
      <p:sp>
        <p:nvSpPr>
          <p:cNvPr id="4" name="Text Placeholder 3">
            <a:extLst>
              <a:ext uri="{FF2B5EF4-FFF2-40B4-BE49-F238E27FC236}">
                <a16:creationId xmlns:a16="http://schemas.microsoft.com/office/drawing/2014/main" id="{E8F05ACE-C125-C571-D5F0-21E1ACC50543}"/>
              </a:ext>
            </a:extLst>
          </p:cNvPr>
          <p:cNvSpPr>
            <a:spLocks noGrp="1"/>
          </p:cNvSpPr>
          <p:nvPr>
            <p:ph type="body" idx="2"/>
          </p:nvPr>
        </p:nvSpPr>
        <p:spPr>
          <a:xfrm>
            <a:off x="6172200" y="1825625"/>
            <a:ext cx="5329238" cy="4117975"/>
          </a:xfrm>
        </p:spPr>
        <p:txBody>
          <a:bodyPr/>
          <a:lstStyle/>
          <a:p>
            <a:r>
              <a:rPr lang="en-US" dirty="0"/>
              <a:t>NH- New Hampshire Harm Reduction Coalition </a:t>
            </a:r>
            <a:r>
              <a:rPr lang="en-US" dirty="0">
                <a:hlinkClick r:id="rId5"/>
              </a:rPr>
              <a:t>https://www.nhhrc.org/</a:t>
            </a:r>
            <a:r>
              <a:rPr lang="en-US" dirty="0"/>
              <a:t> </a:t>
            </a:r>
          </a:p>
          <a:p>
            <a:r>
              <a:rPr lang="en-US" dirty="0"/>
              <a:t>RI- Harm Reduction Centers</a:t>
            </a:r>
            <a:br>
              <a:rPr lang="en-US" dirty="0"/>
            </a:br>
            <a:r>
              <a:rPr lang="en-US" dirty="0">
                <a:hlinkClick r:id="rId6"/>
              </a:rPr>
              <a:t>https://health.ri.gov/addiction/about/harmreductioncenters/</a:t>
            </a:r>
            <a:r>
              <a:rPr lang="en-US" dirty="0"/>
              <a:t> </a:t>
            </a:r>
          </a:p>
          <a:p>
            <a:r>
              <a:rPr lang="en-US" dirty="0"/>
              <a:t>VT- Vermont Cares</a:t>
            </a:r>
            <a:br>
              <a:rPr lang="en-US" dirty="0"/>
            </a:br>
            <a:r>
              <a:rPr lang="en-US" dirty="0">
                <a:hlinkClick r:id="rId7"/>
              </a:rPr>
              <a:t>https://vtcares.org/</a:t>
            </a:r>
            <a:r>
              <a:rPr lang="en-US" dirty="0"/>
              <a:t> </a:t>
            </a:r>
          </a:p>
          <a:p>
            <a:endParaRPr lang="en-US" dirty="0"/>
          </a:p>
        </p:txBody>
      </p:sp>
    </p:spTree>
    <p:extLst>
      <p:ext uri="{BB962C8B-B14F-4D97-AF65-F5344CB8AC3E}">
        <p14:creationId xmlns:p14="http://schemas.microsoft.com/office/powerpoint/2010/main" val="3534486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 name="Title 2">
            <a:extLst>
              <a:ext uri="{FF2B5EF4-FFF2-40B4-BE49-F238E27FC236}">
                <a16:creationId xmlns:a16="http://schemas.microsoft.com/office/drawing/2014/main" id="{C3E209DC-11E0-5103-EEF0-C35B34A75240}"/>
              </a:ext>
            </a:extLst>
          </p:cNvPr>
          <p:cNvSpPr txBox="1">
            <a:spLocks noGrp="1"/>
          </p:cNvSpPr>
          <p:nvPr>
            <p:ph type="title" idx="4294967295"/>
          </p:nvPr>
        </p:nvSpPr>
        <p:spPr>
          <a:xfrm>
            <a:off x="3048811" y="2820868"/>
            <a:ext cx="6094378"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600"/>
              </a:spcBef>
              <a:spcAft>
                <a:spcPts val="600"/>
              </a:spcAft>
              <a:buClr>
                <a:srgbClr val="000000"/>
              </a:buClr>
              <a:buSzTx/>
              <a:buFont typeface="Arial"/>
              <a:buNone/>
              <a:tabLst/>
              <a:defRPr/>
            </a:pPr>
            <a:r>
              <a:rPr kumimoji="0" lang="en-US" sz="2800" b="1" i="1" u="sng" strike="noStrike" kern="0" cap="none" spc="0" normalizeH="0" baseline="0" noProof="0" dirty="0">
                <a:ln>
                  <a:noFill/>
                </a:ln>
                <a:solidFill>
                  <a:schemeClr val="accent6"/>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Harm Reduction Learning Circle</a:t>
            </a:r>
            <a:endParaRPr kumimoji="0" lang="en-US" sz="2800" b="1" i="1" u="sng" strike="noStrike" kern="0" cap="none" spc="0" normalizeH="0" baseline="0" noProof="0" dirty="0">
              <a:ln>
                <a:noFill/>
              </a:ln>
              <a:solidFill>
                <a:schemeClr val="accent6"/>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600"/>
              </a:spcBef>
              <a:spcAft>
                <a:spcPts val="600"/>
              </a:spcAft>
              <a:buClr>
                <a:srgbClr val="000000"/>
              </a:buClr>
              <a:buSzTx/>
              <a:buFont typeface="Arial"/>
              <a:buNone/>
              <a:tabLst/>
              <a:defRPr/>
            </a:pPr>
            <a:r>
              <a:rPr kumimoji="0" lang="en-US" sz="2800" b="1" i="1"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2800" b="0" i="0" u="none" strike="noStrike" kern="0" cap="none" spc="0" normalizeH="0" baseline="0" noProof="0" dirty="0">
                <a:ln>
                  <a:noFill/>
                </a:ln>
                <a:solidFill>
                  <a:srgbClr val="000000"/>
                </a:solidFill>
                <a:effectLst/>
                <a:uLnTx/>
                <a:uFillTx/>
                <a:latin typeface="Arial"/>
                <a:ea typeface="Arial"/>
                <a:cs typeface="Arial"/>
                <a:sym typeface="Arial"/>
              </a:rPr>
              <a:t>May 11</a:t>
            </a:r>
            <a:r>
              <a:rPr kumimoji="0" lang="en-US" sz="2800" b="0" i="0" u="none" strike="noStrike" kern="0" cap="none" spc="0" normalizeH="0" baseline="30000" noProof="0" dirty="0">
                <a:ln>
                  <a:noFill/>
                </a:ln>
                <a:solidFill>
                  <a:srgbClr val="000000"/>
                </a:solidFill>
                <a:effectLst/>
                <a:uLnTx/>
                <a:uFillTx/>
                <a:latin typeface="Arial"/>
                <a:ea typeface="Arial"/>
                <a:cs typeface="Arial"/>
                <a:sym typeface="Arial"/>
              </a:rPr>
              <a:t>th</a:t>
            </a:r>
            <a:r>
              <a:rPr kumimoji="0" lang="en-US" sz="2800" b="0" i="0" u="none" strike="noStrike" kern="0" cap="none" spc="0" normalizeH="0" baseline="0" noProof="0" dirty="0">
                <a:ln>
                  <a:noFill/>
                </a:ln>
                <a:solidFill>
                  <a:srgbClr val="000000"/>
                </a:solidFill>
                <a:effectLst/>
                <a:uLnTx/>
                <a:uFillTx/>
                <a:latin typeface="Arial"/>
                <a:ea typeface="Arial"/>
                <a:cs typeface="Arial"/>
                <a:sym typeface="Arial"/>
              </a:rPr>
              <a:t> 11-11:30am</a:t>
            </a:r>
          </a:p>
        </p:txBody>
      </p:sp>
      <p:sp>
        <p:nvSpPr>
          <p:cNvPr id="5" name="Subtitle 4"/>
          <p:cNvSpPr>
            <a:spLocks noGrp="1"/>
          </p:cNvSpPr>
          <p:nvPr>
            <p:ph type="subTitle" idx="1"/>
          </p:nvPr>
        </p:nvSpPr>
        <p:spPr>
          <a:xfrm>
            <a:off x="838200" y="3169522"/>
            <a:ext cx="10515600" cy="3254932"/>
          </a:xfrm>
        </p:spPr>
        <p:txBody>
          <a:bodyPr/>
          <a:lstStyle/>
          <a:p>
            <a:endParaRPr lang="en-US" altLang="en-US" dirty="0">
              <a:solidFill>
                <a:schemeClr val="tx1"/>
              </a:solidFill>
              <a:latin typeface="Arial" panose="020B0604020202020204" pitchFamily="34" charset="0"/>
              <a:ea typeface="Calibri" panose="020F0502020204030204" pitchFamily="34" charset="0"/>
            </a:endParaRPr>
          </a:p>
          <a:p>
            <a:endParaRPr lang="en-US" altLang="en-US" dirty="0">
              <a:solidFill>
                <a:schemeClr val="tx1"/>
              </a:solidFill>
              <a:latin typeface="Arial" panose="020B0604020202020204" pitchFamily="34" charset="0"/>
              <a:ea typeface="Calibri" panose="020F0502020204030204" pitchFamily="34" charset="0"/>
            </a:endParaRPr>
          </a:p>
          <a:p>
            <a:r>
              <a:rPr lang="en-US" altLang="en-US" dirty="0">
                <a:solidFill>
                  <a:schemeClr val="tx1"/>
                </a:solidFill>
                <a:latin typeface="Arial" panose="020B0604020202020204" pitchFamily="34" charset="0"/>
                <a:ea typeface="Calibri" panose="020F0502020204030204" pitchFamily="34" charset="0"/>
              </a:rPr>
              <a:t>Want to delve a little deeper into the topic of Harm Reduction? This learning circle is a great opportunity to hear what others are doing around implementation. You’re invited to informally share on challenges, successes, and ask questions in an open forum.. </a:t>
            </a:r>
            <a:r>
              <a:rPr lang="en-US" altLang="en-US" sz="1400" dirty="0">
                <a:solidFill>
                  <a:schemeClr val="tx1"/>
                </a:solidFill>
                <a:latin typeface="Arial" panose="020B0604020202020204" pitchFamily="34" charset="0"/>
              </a:rPr>
              <a:t> </a:t>
            </a:r>
            <a:endParaRPr lang="en-US" altLang="en-US" sz="4000" dirty="0">
              <a:solidFill>
                <a:schemeClr val="tx1"/>
              </a:solidFill>
              <a:latin typeface="Arial" panose="020B0604020202020204" pitchFamily="34" charset="0"/>
            </a:endParaRPr>
          </a:p>
        </p:txBody>
      </p:sp>
      <p:sp>
        <p:nvSpPr>
          <p:cNvPr id="9" name="Rectangle 8"/>
          <p:cNvSpPr/>
          <p:nvPr/>
        </p:nvSpPr>
        <p:spPr>
          <a:xfrm>
            <a:off x="680720" y="6012190"/>
            <a:ext cx="6096000" cy="523220"/>
          </a:xfrm>
          <a:prstGeom prst="rect">
            <a:avLst/>
          </a:prstGeom>
        </p:spPr>
        <p:txBody>
          <a:bodyPr>
            <a:spAutoFit/>
          </a:bodyPr>
          <a:lstStyle/>
          <a:p>
            <a:pPr>
              <a:spcBef>
                <a:spcPts val="600"/>
              </a:spcBef>
              <a:spcAft>
                <a:spcPts val="600"/>
              </a:spcAft>
            </a:pPr>
            <a:r>
              <a:rPr lang="en-US" dirty="0">
                <a:hlinkClick r:id="rId4"/>
              </a:rPr>
              <a:t>https://healthcentricadvisors.zoom.us/meeting/register/tZUldOyurTkjGtOm8R1srI7eR3HM3eRccJjf#/registration</a:t>
            </a:r>
            <a:r>
              <a:rPr lang="en-US" dirty="0"/>
              <a:t> </a:t>
            </a:r>
            <a:endParaRPr lang="en-US" dirty="0">
              <a:latin typeface="Calibri" panose="020F0502020204030204" pitchFamily="34" charset="0"/>
              <a:ea typeface="Calibri" panose="020F0502020204030204" pitchFamily="34" charset="0"/>
            </a:endParaRPr>
          </a:p>
        </p:txBody>
      </p:sp>
      <p:pic>
        <p:nvPicPr>
          <p:cNvPr id="1026" name="Picture 9">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08375" y="660935"/>
            <a:ext cx="51752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99085" y="404367"/>
            <a:ext cx="6462820" cy="1325563"/>
          </a:xfrm>
          <a:solidFill>
            <a:schemeClr val="bg1"/>
          </a:solidFill>
        </p:spPr>
        <p:txBody>
          <a:bodyPr/>
          <a:lstStyle/>
          <a:p>
            <a:pPr marL="339725"/>
            <a:r>
              <a:rPr lang="en-US" dirty="0"/>
              <a:t>Reserve Your Seat </a:t>
            </a:r>
            <a:br>
              <a:rPr lang="en-US" dirty="0"/>
            </a:br>
            <a:r>
              <a:rPr lang="en-US" dirty="0"/>
              <a:t>for the Full Series</a:t>
            </a:r>
          </a:p>
        </p:txBody>
      </p:sp>
      <p:sp>
        <p:nvSpPr>
          <p:cNvPr id="5" name="Text Placeholder 4"/>
          <p:cNvSpPr>
            <a:spLocks noGrp="1"/>
          </p:cNvSpPr>
          <p:nvPr>
            <p:ph type="body" idx="1"/>
          </p:nvPr>
        </p:nvSpPr>
        <p:spPr>
          <a:xfrm>
            <a:off x="996463" y="2127034"/>
            <a:ext cx="10869536" cy="4127306"/>
          </a:xfrm>
        </p:spPr>
        <p:txBody>
          <a:bodyPr/>
          <a:lstStyle/>
          <a:p>
            <a:pPr marL="0" indent="0">
              <a:spcBef>
                <a:spcPts val="0"/>
              </a:spcBef>
              <a:buNone/>
            </a:pPr>
            <a:r>
              <a:rPr lang="en-US" sz="1800" dirty="0">
                <a:solidFill>
                  <a:schemeClr val="tx1"/>
                </a:solidFill>
                <a:latin typeface="+mn-lt"/>
              </a:rPr>
              <a:t>5/18  11am-12pm: </a:t>
            </a:r>
            <a:r>
              <a:rPr lang="en-US" sz="1800" u="sng" dirty="0">
                <a:solidFill>
                  <a:schemeClr val="tx1"/>
                </a:solidFill>
                <a:latin typeface="+mn-lt"/>
                <a:hlinkClick r:id="rId2"/>
              </a:rPr>
              <a:t>Universal Precautions in Pain Management: A Person-Centered Approach to Preventing Opioid Misuse </a:t>
            </a:r>
            <a:endParaRPr lang="en-US" sz="1800" u="sng" dirty="0">
              <a:solidFill>
                <a:schemeClr val="tx1"/>
              </a:solidFill>
              <a:latin typeface="+mn-lt"/>
            </a:endParaRPr>
          </a:p>
          <a:p>
            <a:pPr marL="0" indent="0">
              <a:spcBef>
                <a:spcPts val="0"/>
              </a:spcBef>
              <a:buNone/>
            </a:pPr>
            <a:endParaRPr lang="en-US" sz="1800" u="sng" dirty="0">
              <a:solidFill>
                <a:schemeClr val="tx1"/>
              </a:solidFill>
              <a:latin typeface="+mn-lt"/>
            </a:endParaRPr>
          </a:p>
          <a:p>
            <a:pPr marL="0" indent="0">
              <a:spcBef>
                <a:spcPts val="0"/>
              </a:spcBef>
              <a:buNone/>
            </a:pPr>
            <a:r>
              <a:rPr lang="en-US" sz="1800" dirty="0">
                <a:solidFill>
                  <a:schemeClr val="tx1"/>
                </a:solidFill>
                <a:latin typeface="+mn-lt"/>
              </a:rPr>
              <a:t>6/1 11am-11:30am: </a:t>
            </a:r>
            <a:r>
              <a:rPr lang="en-US" sz="1800" dirty="0">
                <a:solidFill>
                  <a:schemeClr val="tx1"/>
                </a:solidFill>
                <a:latin typeface="+mn-lt"/>
                <a:hlinkClick r:id="rId3"/>
              </a:rPr>
              <a:t>Prevention Learning Circle</a:t>
            </a:r>
            <a:r>
              <a:rPr lang="en-US" sz="1800" dirty="0">
                <a:solidFill>
                  <a:schemeClr val="tx1"/>
                </a:solidFill>
                <a:latin typeface="+mn-lt"/>
              </a:rPr>
              <a:t> </a:t>
            </a:r>
          </a:p>
          <a:p>
            <a:pPr marL="0" indent="0">
              <a:spcBef>
                <a:spcPts val="0"/>
              </a:spcBef>
              <a:buNone/>
            </a:pPr>
            <a:endParaRPr lang="en-US" sz="1800" dirty="0">
              <a:solidFill>
                <a:schemeClr val="tx1"/>
              </a:solidFill>
              <a:latin typeface="+mn-lt"/>
            </a:endParaRPr>
          </a:p>
          <a:p>
            <a:pPr marL="0" indent="0">
              <a:spcBef>
                <a:spcPts val="0"/>
              </a:spcBef>
              <a:buNone/>
            </a:pPr>
            <a:endParaRPr lang="en-US" sz="1800" dirty="0">
              <a:solidFill>
                <a:schemeClr val="tx1"/>
              </a:solidFill>
              <a:latin typeface="+mn-lt"/>
            </a:endParaRPr>
          </a:p>
          <a:p>
            <a:pPr marL="0" indent="0">
              <a:spcBef>
                <a:spcPts val="0"/>
              </a:spcBef>
              <a:buNone/>
            </a:pPr>
            <a:r>
              <a:rPr lang="en-US" sz="1800" dirty="0">
                <a:solidFill>
                  <a:schemeClr val="tx1"/>
                </a:solidFill>
                <a:latin typeface="+mn-lt"/>
              </a:rPr>
              <a:t>5/25  11am-12pm: </a:t>
            </a:r>
            <a:r>
              <a:rPr lang="en-US" sz="1800" u="sng" dirty="0">
                <a:solidFill>
                  <a:schemeClr val="tx1"/>
                </a:solidFill>
                <a:latin typeface="+mn-lt"/>
                <a:hlinkClick r:id="rId4"/>
              </a:rPr>
              <a:t>Opioid Use Disorder: Paving the Way for Evidence Base Care across the Continuum </a:t>
            </a:r>
            <a:r>
              <a:rPr lang="en-US" sz="1800" dirty="0">
                <a:solidFill>
                  <a:schemeClr val="tx1"/>
                </a:solidFill>
                <a:latin typeface="+mn-lt"/>
              </a:rPr>
              <a:t> </a:t>
            </a:r>
          </a:p>
          <a:p>
            <a:pPr marL="0" indent="0">
              <a:spcBef>
                <a:spcPts val="0"/>
              </a:spcBef>
              <a:buNone/>
            </a:pPr>
            <a:r>
              <a:rPr lang="en-US" sz="1800" dirty="0">
                <a:solidFill>
                  <a:schemeClr val="tx1"/>
                </a:solidFill>
                <a:latin typeface="+mn-lt"/>
              </a:rPr>
              <a:t> </a:t>
            </a:r>
          </a:p>
          <a:p>
            <a:pPr marL="0" indent="0">
              <a:spcBef>
                <a:spcPts val="0"/>
              </a:spcBef>
              <a:buNone/>
            </a:pPr>
            <a:r>
              <a:rPr lang="en-US" sz="1800" dirty="0">
                <a:solidFill>
                  <a:schemeClr val="tx1"/>
                </a:solidFill>
                <a:latin typeface="+mn-lt"/>
              </a:rPr>
              <a:t>6/11  11-11:30am: </a:t>
            </a:r>
            <a:r>
              <a:rPr lang="en-US" sz="1800" u="sng" dirty="0">
                <a:solidFill>
                  <a:schemeClr val="tx1"/>
                </a:solidFill>
                <a:latin typeface="+mn-lt"/>
                <a:hlinkClick r:id="rId5"/>
              </a:rPr>
              <a:t>Treatment Learning Circle</a:t>
            </a:r>
            <a:endParaRPr lang="en-US" sz="1800" u="sng" dirty="0">
              <a:solidFill>
                <a:schemeClr val="tx1"/>
              </a:solidFill>
              <a:latin typeface="+mn-lt"/>
            </a:endParaRPr>
          </a:p>
          <a:p>
            <a:pPr marL="0" indent="0">
              <a:spcBef>
                <a:spcPts val="0"/>
              </a:spcBef>
              <a:buNone/>
            </a:pPr>
            <a:endParaRPr lang="en-US" sz="1800" dirty="0">
              <a:solidFill>
                <a:schemeClr val="tx1"/>
              </a:solidFill>
              <a:latin typeface="+mn-lt"/>
            </a:endParaRPr>
          </a:p>
          <a:p>
            <a:pPr marL="0" indent="0">
              <a:spcBef>
                <a:spcPts val="0"/>
              </a:spcBef>
              <a:buNone/>
            </a:pPr>
            <a:r>
              <a:rPr lang="en-US" sz="1800" dirty="0">
                <a:solidFill>
                  <a:schemeClr val="tx1"/>
                </a:solidFill>
                <a:latin typeface="+mn-lt"/>
              </a:rPr>
              <a:t> </a:t>
            </a:r>
          </a:p>
          <a:p>
            <a:pPr marL="0" indent="0">
              <a:spcBef>
                <a:spcPts val="0"/>
              </a:spcBef>
              <a:buNone/>
            </a:pPr>
            <a:r>
              <a:rPr lang="en-US" sz="1800" dirty="0">
                <a:solidFill>
                  <a:schemeClr val="tx1"/>
                </a:solidFill>
                <a:latin typeface="+mn-lt"/>
              </a:rPr>
              <a:t>6/22  11am-12pm: </a:t>
            </a:r>
            <a:r>
              <a:rPr lang="en-US" sz="1800" u="sng" dirty="0">
                <a:solidFill>
                  <a:schemeClr val="tx1"/>
                </a:solidFill>
                <a:latin typeface="+mn-lt"/>
                <a:hlinkClick r:id="rId6"/>
              </a:rPr>
              <a:t>Supporting the Recovery Journey with Community Connections</a:t>
            </a:r>
            <a:endParaRPr lang="en-US" sz="1800" dirty="0">
              <a:solidFill>
                <a:schemeClr val="tx1"/>
              </a:solidFill>
              <a:latin typeface="+mn-lt"/>
            </a:endParaRPr>
          </a:p>
          <a:p>
            <a:pPr marL="0" indent="0">
              <a:spcBef>
                <a:spcPts val="0"/>
              </a:spcBef>
              <a:buNone/>
            </a:pPr>
            <a:r>
              <a:rPr lang="en-US" sz="1800" dirty="0">
                <a:solidFill>
                  <a:schemeClr val="tx1"/>
                </a:solidFill>
                <a:latin typeface="+mn-lt"/>
              </a:rPr>
              <a:t> </a:t>
            </a:r>
          </a:p>
          <a:p>
            <a:pPr marL="0" indent="0">
              <a:spcBef>
                <a:spcPts val="0"/>
              </a:spcBef>
              <a:buNone/>
            </a:pPr>
            <a:r>
              <a:rPr lang="en-US" sz="1800" dirty="0">
                <a:solidFill>
                  <a:schemeClr val="tx1"/>
                </a:solidFill>
                <a:latin typeface="+mn-lt"/>
              </a:rPr>
              <a:t>7/13  11-11:30am: </a:t>
            </a:r>
            <a:r>
              <a:rPr lang="en-US" sz="1800" u="sng" dirty="0">
                <a:solidFill>
                  <a:schemeClr val="tx1"/>
                </a:solidFill>
                <a:latin typeface="+mn-lt"/>
                <a:hlinkClick r:id="rId7"/>
              </a:rPr>
              <a:t>Recovery Learning Circle</a:t>
            </a:r>
            <a:endParaRPr lang="en-US" sz="1800" u="sng" dirty="0">
              <a:solidFill>
                <a:schemeClr val="tx1"/>
              </a:solidFill>
              <a:latin typeface="+mn-lt"/>
            </a:endParaRPr>
          </a:p>
          <a:p>
            <a:pPr marL="0" indent="0">
              <a:spcBef>
                <a:spcPts val="0"/>
              </a:spcBef>
              <a:buNone/>
            </a:pPr>
            <a:endParaRPr lang="en-US" sz="1800" dirty="0">
              <a:solidFill>
                <a:schemeClr val="tx1"/>
              </a:solidFill>
              <a:latin typeface="+mn-lt"/>
            </a:endParaRPr>
          </a:p>
          <a:p>
            <a:pPr marL="0" indent="0">
              <a:spcBef>
                <a:spcPts val="0"/>
              </a:spcBef>
              <a:buNone/>
            </a:pPr>
            <a:r>
              <a:rPr lang="en-US" sz="1800" dirty="0">
                <a:solidFill>
                  <a:schemeClr val="tx1"/>
                </a:solidFill>
                <a:latin typeface="+mn-lt"/>
              </a:rPr>
              <a:t> </a:t>
            </a:r>
          </a:p>
          <a:p>
            <a:pPr marL="0" indent="0">
              <a:spcBef>
                <a:spcPts val="600"/>
              </a:spcBef>
              <a:spcAft>
                <a:spcPts val="600"/>
              </a:spcAft>
              <a:buNone/>
            </a:pPr>
            <a:r>
              <a:rPr lang="en-US" sz="1800" dirty="0">
                <a:solidFill>
                  <a:schemeClr val="tx1"/>
                </a:solidFill>
                <a:latin typeface="+mn-lt"/>
              </a:rPr>
              <a:t>7/27  11am-12pm: </a:t>
            </a:r>
            <a:r>
              <a:rPr lang="en-US" sz="1800" u="sng" dirty="0">
                <a:solidFill>
                  <a:schemeClr val="tx1"/>
                </a:solidFill>
                <a:latin typeface="+mn-lt"/>
                <a:hlinkClick r:id="rId8"/>
              </a:rPr>
              <a:t>Bringing it All Together</a:t>
            </a:r>
            <a:endParaRPr lang="en-US" sz="1800" dirty="0">
              <a:solidFill>
                <a:schemeClr val="tx1"/>
              </a:solidFill>
              <a:latin typeface="+mn-lt"/>
              <a:ea typeface="Calibri" panose="020F0502020204030204" pitchFamily="34" charset="0"/>
            </a:endParaRPr>
          </a:p>
          <a:p>
            <a:pPr marL="114300" indent="0">
              <a:buNone/>
            </a:pPr>
            <a:endParaRPr lang="en-US" sz="1800" dirty="0">
              <a:latin typeface="+mn-lt"/>
            </a:endParaRPr>
          </a:p>
        </p:txBody>
      </p:sp>
      <p:pic>
        <p:nvPicPr>
          <p:cNvPr id="6" name="Picture 9" descr="cid:image004.jpg@01D95263.CE24ABD0"/>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38200" y="337851"/>
            <a:ext cx="4171119" cy="139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45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CF5DE42-14E3-81FF-0E7E-CC0AB855D1B3}"/>
              </a:ext>
            </a:extLst>
          </p:cNvPr>
          <p:cNvSpPr txBox="1">
            <a:spLocks noGrp="1"/>
          </p:cNvSpPr>
          <p:nvPr>
            <p:ph type="title"/>
          </p:nvPr>
        </p:nvSpPr>
        <p:spPr/>
        <p:txBody>
          <a:bodyPr/>
          <a:lstStyle/>
          <a:p>
            <a:pPr eaLnBrk="1" hangingPunct="1">
              <a:spcBef>
                <a:spcPct val="0"/>
              </a:spcBef>
              <a:spcAft>
                <a:spcPct val="0"/>
              </a:spcAft>
            </a:pPr>
            <a:r>
              <a:rPr lang="en-US" altLang="en-US" sz="3600" b="1" dirty="0">
                <a:solidFill>
                  <a:srgbClr val="00539B"/>
                </a:solidFill>
                <a:latin typeface="Arial" panose="020B0604020202020204" pitchFamily="34" charset="0"/>
                <a:cs typeface="Arial" panose="020B0604020202020204" pitchFamily="34" charset="0"/>
              </a:rPr>
              <a:t>Our Opioid Framework*</a:t>
            </a:r>
          </a:p>
        </p:txBody>
      </p:sp>
      <p:sp>
        <p:nvSpPr>
          <p:cNvPr id="2" name="Text Placeholder 3">
            <a:extLst>
              <a:ext uri="{FF2B5EF4-FFF2-40B4-BE49-F238E27FC236}">
                <a16:creationId xmlns:a16="http://schemas.microsoft.com/office/drawing/2014/main" id="{7C3FEEA6-498D-9E60-2ADE-82A3677B2FC5}"/>
              </a:ext>
            </a:extLst>
          </p:cNvPr>
          <p:cNvSpPr txBox="1">
            <a:spLocks/>
          </p:cNvSpPr>
          <p:nvPr/>
        </p:nvSpPr>
        <p:spPr>
          <a:xfrm>
            <a:off x="1420091" y="2081490"/>
            <a:ext cx="4572000" cy="12801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Font typeface="Arial"/>
              <a:buNone/>
            </a:pPr>
            <a:r>
              <a:rPr lang="en-US" sz="3600" dirty="0">
                <a:solidFill>
                  <a:schemeClr val="accent6"/>
                </a:solidFill>
              </a:rPr>
              <a:t>Primary </a:t>
            </a:r>
          </a:p>
          <a:p>
            <a:pPr marL="114300" indent="0">
              <a:buFont typeface="Arial"/>
              <a:buNone/>
            </a:pPr>
            <a:r>
              <a:rPr lang="en-US" sz="3600" dirty="0">
                <a:solidFill>
                  <a:schemeClr val="accent6"/>
                </a:solidFill>
              </a:rPr>
              <a:t>Prevention</a:t>
            </a:r>
          </a:p>
        </p:txBody>
      </p:sp>
      <p:sp>
        <p:nvSpPr>
          <p:cNvPr id="4" name="Text Placeholder 3"/>
          <p:cNvSpPr>
            <a:spLocks noGrp="1"/>
          </p:cNvSpPr>
          <p:nvPr>
            <p:ph type="body" idx="1"/>
          </p:nvPr>
        </p:nvSpPr>
        <p:spPr>
          <a:xfrm>
            <a:off x="1420091" y="4001730"/>
            <a:ext cx="4572000" cy="1280160"/>
          </a:xfrm>
        </p:spPr>
        <p:txBody>
          <a:bodyPr/>
          <a:lstStyle/>
          <a:p>
            <a:pPr marL="114300" indent="0">
              <a:buNone/>
            </a:pPr>
            <a:r>
              <a:rPr lang="en-US" sz="3600" dirty="0">
                <a:solidFill>
                  <a:schemeClr val="accent6"/>
                </a:solidFill>
              </a:rPr>
              <a:t>Evidence-Based</a:t>
            </a:r>
          </a:p>
          <a:p>
            <a:pPr marL="114300" indent="0">
              <a:buNone/>
            </a:pPr>
            <a:r>
              <a:rPr lang="en-US" sz="3600" dirty="0">
                <a:solidFill>
                  <a:schemeClr val="accent6"/>
                </a:solidFill>
              </a:rPr>
              <a:t>Treatment</a:t>
            </a:r>
          </a:p>
        </p:txBody>
      </p:sp>
      <p:sp>
        <p:nvSpPr>
          <p:cNvPr id="3" name="Text Placeholder 3">
            <a:extLst>
              <a:ext uri="{FF2B5EF4-FFF2-40B4-BE49-F238E27FC236}">
                <a16:creationId xmlns:a16="http://schemas.microsoft.com/office/drawing/2014/main" id="{CCB51042-6167-6DCE-9778-D262F8A8A124}"/>
              </a:ext>
            </a:extLst>
          </p:cNvPr>
          <p:cNvSpPr txBox="1">
            <a:spLocks/>
          </p:cNvSpPr>
          <p:nvPr/>
        </p:nvSpPr>
        <p:spPr>
          <a:xfrm>
            <a:off x="6562436" y="2081490"/>
            <a:ext cx="4572000" cy="12801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Font typeface="Arial"/>
              <a:buNone/>
            </a:pPr>
            <a:r>
              <a:rPr lang="en-US" sz="3600" dirty="0">
                <a:solidFill>
                  <a:schemeClr val="accent6"/>
                </a:solidFill>
              </a:rPr>
              <a:t>Harm </a:t>
            </a:r>
          </a:p>
          <a:p>
            <a:pPr marL="114300" indent="0">
              <a:buFont typeface="Arial"/>
              <a:buNone/>
            </a:pPr>
            <a:r>
              <a:rPr lang="en-US" sz="3600" dirty="0">
                <a:solidFill>
                  <a:schemeClr val="accent6"/>
                </a:solidFill>
              </a:rPr>
              <a:t>Reduction</a:t>
            </a:r>
          </a:p>
        </p:txBody>
      </p:sp>
      <p:sp>
        <p:nvSpPr>
          <p:cNvPr id="5" name="Text Placeholder 3">
            <a:extLst>
              <a:ext uri="{FF2B5EF4-FFF2-40B4-BE49-F238E27FC236}">
                <a16:creationId xmlns:a16="http://schemas.microsoft.com/office/drawing/2014/main" id="{9CB5784F-B2EA-E611-9AF6-C33AE69D57F1}"/>
              </a:ext>
            </a:extLst>
          </p:cNvPr>
          <p:cNvSpPr txBox="1">
            <a:spLocks/>
          </p:cNvSpPr>
          <p:nvPr/>
        </p:nvSpPr>
        <p:spPr>
          <a:xfrm>
            <a:off x="6562436" y="4001730"/>
            <a:ext cx="4572000" cy="12801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Font typeface="Arial"/>
              <a:buNone/>
            </a:pPr>
            <a:r>
              <a:rPr lang="en-US" sz="3600" dirty="0">
                <a:solidFill>
                  <a:schemeClr val="accent6"/>
                </a:solidFill>
              </a:rPr>
              <a:t>Recovery </a:t>
            </a:r>
          </a:p>
          <a:p>
            <a:pPr marL="114300" indent="0">
              <a:buFont typeface="Arial"/>
              <a:buNone/>
            </a:pPr>
            <a:r>
              <a:rPr lang="en-US" sz="3600" dirty="0">
                <a:solidFill>
                  <a:schemeClr val="accent6"/>
                </a:solidFill>
              </a:rPr>
              <a:t>Support</a:t>
            </a:r>
          </a:p>
        </p:txBody>
      </p:sp>
      <p:sp>
        <p:nvSpPr>
          <p:cNvPr id="6" name="Rectangle 5">
            <a:extLst>
              <a:ext uri="{FF2B5EF4-FFF2-40B4-BE49-F238E27FC236}">
                <a16:creationId xmlns:a16="http://schemas.microsoft.com/office/drawing/2014/main" id="{C66A48C4-D28D-2661-162C-821255501825}"/>
              </a:ext>
              <a:ext uri="{C183D7F6-B498-43B3-948B-1728B52AA6E4}">
                <adec:decorative xmlns:adec="http://schemas.microsoft.com/office/drawing/2017/decorative" val="1"/>
              </a:ext>
            </a:extLst>
          </p:cNvPr>
          <p:cNvSpPr/>
          <p:nvPr/>
        </p:nvSpPr>
        <p:spPr>
          <a:xfrm>
            <a:off x="1174172" y="2241510"/>
            <a:ext cx="284018" cy="1280160"/>
          </a:xfrm>
          <a:prstGeom prst="rect">
            <a:avLst/>
          </a:prstGeom>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4782E2C-D05A-1BED-190C-41A1D2C8F550}"/>
              </a:ext>
              <a:ext uri="{C183D7F6-B498-43B3-948B-1728B52AA6E4}">
                <adec:decorative xmlns:adec="http://schemas.microsoft.com/office/drawing/2017/decorative" val="1"/>
              </a:ext>
            </a:extLst>
          </p:cNvPr>
          <p:cNvSpPr/>
          <p:nvPr/>
        </p:nvSpPr>
        <p:spPr>
          <a:xfrm>
            <a:off x="6296892" y="2241510"/>
            <a:ext cx="284018" cy="1280160"/>
          </a:xfrm>
          <a:prstGeom prst="rect">
            <a:avLst/>
          </a:prstGeom>
          <a:solidFill>
            <a:schemeClr val="accent3"/>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64A822-5EF9-D12A-7DE2-CF9B2ED0825F}"/>
              </a:ext>
              <a:ext uri="{C183D7F6-B498-43B3-948B-1728B52AA6E4}">
                <adec:decorative xmlns:adec="http://schemas.microsoft.com/office/drawing/2017/decorative" val="1"/>
              </a:ext>
            </a:extLst>
          </p:cNvPr>
          <p:cNvSpPr/>
          <p:nvPr/>
        </p:nvSpPr>
        <p:spPr>
          <a:xfrm>
            <a:off x="1161473" y="4133965"/>
            <a:ext cx="284018" cy="1280160"/>
          </a:xfrm>
          <a:prstGeom prst="rect">
            <a:avLst/>
          </a:prstGeom>
          <a:solidFill>
            <a:srgbClr val="2CC5C4"/>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BC57CFC-30D9-39C9-E21E-31588C182114}"/>
              </a:ext>
              <a:ext uri="{C183D7F6-B498-43B3-948B-1728B52AA6E4}">
                <adec:decorative xmlns:adec="http://schemas.microsoft.com/office/drawing/2017/decorative" val="1"/>
              </a:ext>
            </a:extLst>
          </p:cNvPr>
          <p:cNvSpPr/>
          <p:nvPr/>
        </p:nvSpPr>
        <p:spPr>
          <a:xfrm>
            <a:off x="6296892" y="4133965"/>
            <a:ext cx="284018" cy="1280160"/>
          </a:xfrm>
          <a:prstGeom prst="rect">
            <a:avLst/>
          </a:prstGeom>
          <a:solidFill>
            <a:schemeClr val="accent4"/>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604" name="TextBox 4">
            <a:extLst>
              <a:ext uri="{FF2B5EF4-FFF2-40B4-BE49-F238E27FC236}">
                <a16:creationId xmlns:a16="http://schemas.microsoft.com/office/drawing/2014/main" id="{56527A23-AD07-59E8-97E4-545C32C31084}"/>
              </a:ext>
            </a:extLst>
          </p:cNvPr>
          <p:cNvSpPr txBox="1">
            <a:spLocks noChangeArrowheads="1"/>
          </p:cNvSpPr>
          <p:nvPr/>
        </p:nvSpPr>
        <p:spPr bwMode="auto">
          <a:xfrm>
            <a:off x="901700" y="6438900"/>
            <a:ext cx="4800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0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https://www.hhs.gov/overdose-prevention/</a:t>
            </a:r>
          </a:p>
        </p:txBody>
      </p:sp>
      <p:sp>
        <p:nvSpPr>
          <p:cNvPr id="10" name="TextBox 9">
            <a:extLst>
              <a:ext uri="{FF2B5EF4-FFF2-40B4-BE49-F238E27FC236}">
                <a16:creationId xmlns:a16="http://schemas.microsoft.com/office/drawing/2014/main" id="{0FEF2D7B-9B50-7B05-C06F-2A403BD272B1}"/>
              </a:ext>
            </a:extLst>
          </p:cNvPr>
          <p:cNvSpPr txBox="1"/>
          <p:nvPr/>
        </p:nvSpPr>
        <p:spPr>
          <a:xfrm>
            <a:off x="8044874" y="5754254"/>
            <a:ext cx="3703782" cy="923330"/>
          </a:xfrm>
          <a:prstGeom prst="rect">
            <a:avLst/>
          </a:prstGeom>
          <a:solidFill>
            <a:schemeClr val="bg1"/>
          </a:solidFill>
        </p:spPr>
        <p:txBody>
          <a:bodyPr wrap="square" rtlCol="0">
            <a:spAutoFit/>
          </a:bodyPr>
          <a:lstStyle/>
          <a:p>
            <a:pPr algn="r"/>
            <a:r>
              <a:rPr lang="en-US" sz="1800" dirty="0">
                <a:solidFill>
                  <a:schemeClr val="accent6"/>
                </a:solidFill>
              </a:rPr>
              <a:t>*Based on the Department of Health &amp; Human Services Overdose Prevention Strategy</a:t>
            </a:r>
          </a:p>
        </p:txBody>
      </p:sp>
    </p:spTree>
    <p:extLst>
      <p:ext uri="{BB962C8B-B14F-4D97-AF65-F5344CB8AC3E}">
        <p14:creationId xmlns:p14="http://schemas.microsoft.com/office/powerpoint/2010/main" val="288874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960582" y="595146"/>
            <a:ext cx="10393218" cy="755849"/>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529B"/>
              </a:buClr>
              <a:buSzPts val="3600"/>
              <a:buFont typeface="Arial"/>
              <a:buNone/>
            </a:pPr>
            <a:r>
              <a:rPr lang="en-US" dirty="0"/>
              <a:t>Learning Objectives</a:t>
            </a:r>
            <a:endParaRPr dirty="0"/>
          </a:p>
        </p:txBody>
      </p:sp>
      <p:sp>
        <p:nvSpPr>
          <p:cNvPr id="139" name="Google Shape;139;p25"/>
          <p:cNvSpPr txBox="1">
            <a:spLocks noGrp="1"/>
          </p:cNvSpPr>
          <p:nvPr>
            <p:ph type="body" idx="1"/>
          </p:nvPr>
        </p:nvSpPr>
        <p:spPr>
          <a:xfrm>
            <a:off x="1505526" y="1825625"/>
            <a:ext cx="9848273" cy="4127306"/>
          </a:xfrm>
          <a:prstGeom prst="rect">
            <a:avLst/>
          </a:prstGeom>
          <a:noFill/>
          <a:ln>
            <a:noFill/>
          </a:ln>
        </p:spPr>
        <p:txBody>
          <a:bodyPr spcFirstLastPara="1" wrap="square" lIns="91425" tIns="45700" rIns="91425" bIns="45700" anchor="ctr" anchorCtr="0">
            <a:noAutofit/>
          </a:bodyPr>
          <a:lstStyle/>
          <a:p>
            <a:pPr marL="628650" lvl="0" indent="-514350">
              <a:lnSpc>
                <a:spcPct val="120000"/>
              </a:lnSpc>
              <a:buClr>
                <a:schemeClr val="bg1"/>
              </a:buClr>
              <a:buSzPct val="100000"/>
              <a:buFont typeface="+mj-lt"/>
              <a:buAutoNum type="arabicPeriod"/>
            </a:pPr>
            <a:endParaRPr lang="en-US" dirty="0"/>
          </a:p>
          <a:p>
            <a:pPr marL="628650" lvl="0" indent="-514350">
              <a:lnSpc>
                <a:spcPct val="120000"/>
              </a:lnSpc>
              <a:buClr>
                <a:schemeClr val="bg1"/>
              </a:buClr>
              <a:buSzPct val="100000"/>
              <a:buFont typeface="+mj-lt"/>
              <a:buAutoNum type="arabicPeriod"/>
            </a:pPr>
            <a:r>
              <a:rPr lang="en-US" dirty="0"/>
              <a:t>Define and understand the practice and key principles of harm reduction. </a:t>
            </a:r>
          </a:p>
          <a:p>
            <a:pPr marL="628650" lvl="0" indent="-514350">
              <a:lnSpc>
                <a:spcPct val="120000"/>
              </a:lnSpc>
              <a:buClr>
                <a:schemeClr val="bg1"/>
              </a:buClr>
              <a:buSzPct val="100000"/>
              <a:buFont typeface="+mj-lt"/>
              <a:buAutoNum type="arabicPeriod"/>
            </a:pPr>
            <a:r>
              <a:rPr lang="en-US" dirty="0"/>
              <a:t>Implement key strategies of harm reduction in your policies and practice. </a:t>
            </a:r>
          </a:p>
          <a:p>
            <a:pPr marL="628650" lvl="0" indent="-514350">
              <a:lnSpc>
                <a:spcPct val="120000"/>
              </a:lnSpc>
              <a:buClr>
                <a:schemeClr val="bg1"/>
              </a:buClr>
              <a:buSzPct val="100000"/>
              <a:buFont typeface="+mj-lt"/>
              <a:buAutoNum type="arabicPeriod"/>
            </a:pPr>
            <a:r>
              <a:rPr lang="en-US" dirty="0"/>
              <a:t>Increase knowledge of harm reduction tools and resources to better support your patients and community.</a:t>
            </a:r>
          </a:p>
        </p:txBody>
      </p:sp>
      <p:sp>
        <p:nvSpPr>
          <p:cNvPr id="2" name="Rectangle 1"/>
          <p:cNvSpPr/>
          <p:nvPr/>
        </p:nvSpPr>
        <p:spPr>
          <a:xfrm>
            <a:off x="838200" y="1696316"/>
            <a:ext cx="8872942" cy="523220"/>
          </a:xfrm>
          <a:prstGeom prst="rect">
            <a:avLst/>
          </a:prstGeom>
        </p:spPr>
        <p:txBody>
          <a:bodyPr wrap="none">
            <a:spAutoFit/>
          </a:bodyPr>
          <a:lstStyle/>
          <a:p>
            <a:r>
              <a:rPr lang="en-US" sz="2800" dirty="0">
                <a:solidFill>
                  <a:schemeClr val="dk1"/>
                </a:solidFill>
              </a:rPr>
              <a:t>Upon</a:t>
            </a:r>
            <a:r>
              <a:rPr lang="en-US" dirty="0"/>
              <a:t> </a:t>
            </a:r>
            <a:r>
              <a:rPr lang="en-US" sz="2800" dirty="0">
                <a:solidFill>
                  <a:schemeClr val="dk1"/>
                </a:solidFill>
              </a:rPr>
              <a:t>attending this session, participants will be able to</a:t>
            </a:r>
          </a:p>
        </p:txBody>
      </p:sp>
      <p:pic>
        <p:nvPicPr>
          <p:cNvPr id="4" name="Graphic 3" descr="Badge 1 with solid fill">
            <a:extLst>
              <a:ext uri="{FF2B5EF4-FFF2-40B4-BE49-F238E27FC236}">
                <a16:creationId xmlns:a16="http://schemas.microsoft.com/office/drawing/2014/main" id="{0BF5FB53-2775-9DE7-A97A-CFC5E469DE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7708" y="2537191"/>
            <a:ext cx="914400" cy="914400"/>
          </a:xfrm>
          <a:prstGeom prst="rect">
            <a:avLst/>
          </a:prstGeom>
        </p:spPr>
      </p:pic>
      <p:pic>
        <p:nvPicPr>
          <p:cNvPr id="6" name="Graphic 5" descr="Badge with solid fill">
            <a:extLst>
              <a:ext uri="{FF2B5EF4-FFF2-40B4-BE49-F238E27FC236}">
                <a16:creationId xmlns:a16="http://schemas.microsoft.com/office/drawing/2014/main" id="{DAAF0257-6073-98F3-68FB-95C950CD03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97708" y="3687845"/>
            <a:ext cx="914400" cy="914400"/>
          </a:xfrm>
          <a:prstGeom prst="rect">
            <a:avLst/>
          </a:prstGeom>
        </p:spPr>
      </p:pic>
      <p:pic>
        <p:nvPicPr>
          <p:cNvPr id="8" name="Graphic 7" descr="Badge 3 with solid fill">
            <a:extLst>
              <a:ext uri="{FF2B5EF4-FFF2-40B4-BE49-F238E27FC236}">
                <a16:creationId xmlns:a16="http://schemas.microsoft.com/office/drawing/2014/main" id="{84811CF6-F334-2085-86DE-D433F3AFF8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97708" y="4838499"/>
            <a:ext cx="914400"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a:xfrm>
            <a:off x="838199" y="249887"/>
            <a:ext cx="11172986" cy="1325563"/>
          </a:xfrm>
        </p:spPr>
        <p:txBody>
          <a:bodyPr/>
          <a:lstStyle/>
          <a:p>
            <a:r>
              <a:rPr lang="en-US" sz="2800" dirty="0"/>
              <a:t>Variation Across New England for Opioid Overdose Deaths</a:t>
            </a:r>
          </a:p>
        </p:txBody>
      </p:sp>
      <p:sp>
        <p:nvSpPr>
          <p:cNvPr id="6" name="Rectangle 5"/>
          <p:cNvSpPr/>
          <p:nvPr/>
        </p:nvSpPr>
        <p:spPr>
          <a:xfrm>
            <a:off x="838199" y="6454224"/>
            <a:ext cx="5820904" cy="246221"/>
          </a:xfrm>
          <a:prstGeom prst="rect">
            <a:avLst/>
          </a:prstGeom>
        </p:spPr>
        <p:txBody>
          <a:bodyPr wrap="square">
            <a:spAutoFit/>
          </a:bodyPr>
          <a:lstStyle/>
          <a:p>
            <a:r>
              <a:rPr lang="en-US" sz="1000" dirty="0">
                <a:solidFill>
                  <a:srgbClr val="666666"/>
                </a:solidFill>
                <a:latin typeface="+mj-lt"/>
              </a:rPr>
              <a:t>https://www.cdc.gov/nchs/nvss/vsrr/drug-overdose-data.htm</a:t>
            </a:r>
            <a:endParaRPr lang="en-US" sz="1000" dirty="0">
              <a:latin typeface="+mj-lt"/>
            </a:endParaRPr>
          </a:p>
        </p:txBody>
      </p:sp>
      <p:pic>
        <p:nvPicPr>
          <p:cNvPr id="4" name="Picture 3">
            <a:extLst>
              <a:ext uri="{FF2B5EF4-FFF2-40B4-BE49-F238E27FC236}">
                <a16:creationId xmlns:a16="http://schemas.microsoft.com/office/drawing/2014/main" id="{8B89A18F-945E-5478-3EC8-F9A7D48427ED}"/>
              </a:ext>
              <a:ext uri="{C183D7F6-B498-43B3-948B-1728B52AA6E4}">
                <adec:decorative xmlns:adec="http://schemas.microsoft.com/office/drawing/2017/decorative" val="1"/>
              </a:ext>
            </a:extLst>
          </p:cNvPr>
          <p:cNvPicPr>
            <a:picLocks noChangeAspect="1"/>
          </p:cNvPicPr>
          <p:nvPr/>
        </p:nvPicPr>
        <p:blipFill rotWithShape="1">
          <a:blip r:embed="rId3"/>
          <a:srcRect l="7048" t="26257" r="68788" b="29865"/>
          <a:stretch/>
        </p:blipFill>
        <p:spPr>
          <a:xfrm>
            <a:off x="662709" y="1575450"/>
            <a:ext cx="3581048" cy="1828800"/>
          </a:xfrm>
          <a:prstGeom prst="rect">
            <a:avLst/>
          </a:prstGeom>
        </p:spPr>
      </p:pic>
      <p:grpSp>
        <p:nvGrpSpPr>
          <p:cNvPr id="20" name="Group 19">
            <a:extLst>
              <a:ext uri="{FF2B5EF4-FFF2-40B4-BE49-F238E27FC236}">
                <a16:creationId xmlns:a16="http://schemas.microsoft.com/office/drawing/2014/main" id="{E8F8600A-57D5-73CC-53A7-CB1D851D65E1}"/>
              </a:ext>
              <a:ext uri="{C183D7F6-B498-43B3-948B-1728B52AA6E4}">
                <adec:decorative xmlns:adec="http://schemas.microsoft.com/office/drawing/2017/decorative" val="1"/>
              </a:ext>
            </a:extLst>
          </p:cNvPr>
          <p:cNvGrpSpPr/>
          <p:nvPr/>
        </p:nvGrpSpPr>
        <p:grpSpPr>
          <a:xfrm>
            <a:off x="662709" y="3915924"/>
            <a:ext cx="3581468" cy="1828800"/>
            <a:chOff x="838707" y="3911453"/>
            <a:chExt cx="3581468" cy="1828800"/>
          </a:xfrm>
        </p:grpSpPr>
        <p:pic>
          <p:nvPicPr>
            <p:cNvPr id="9" name="Picture 8">
              <a:extLst>
                <a:ext uri="{FF2B5EF4-FFF2-40B4-BE49-F238E27FC236}">
                  <a16:creationId xmlns:a16="http://schemas.microsoft.com/office/drawing/2014/main" id="{3923D968-5EFD-FB29-5777-475F24E7414E}"/>
                </a:ext>
              </a:extLst>
            </p:cNvPr>
            <p:cNvPicPr>
              <a:picLocks noChangeAspect="1"/>
            </p:cNvPicPr>
            <p:nvPr/>
          </p:nvPicPr>
          <p:blipFill rotWithShape="1">
            <a:blip r:embed="rId4"/>
            <a:srcRect l="7122" t="26260" r="68863" b="30140"/>
            <a:stretch/>
          </p:blipFill>
          <p:spPr>
            <a:xfrm>
              <a:off x="838707" y="3911453"/>
              <a:ext cx="3581468" cy="1828800"/>
            </a:xfrm>
            <a:prstGeom prst="rect">
              <a:avLst/>
            </a:prstGeom>
          </p:spPr>
        </p:pic>
        <p:sp>
          <p:nvSpPr>
            <p:cNvPr id="10" name="TextBox 9">
              <a:extLst>
                <a:ext uri="{FF2B5EF4-FFF2-40B4-BE49-F238E27FC236}">
                  <a16:creationId xmlns:a16="http://schemas.microsoft.com/office/drawing/2014/main" id="{5BAE84AD-A646-05F4-F408-AEB7211D52A8}"/>
                </a:ext>
              </a:extLst>
            </p:cNvPr>
            <p:cNvSpPr txBox="1"/>
            <p:nvPr/>
          </p:nvSpPr>
          <p:spPr>
            <a:xfrm>
              <a:off x="2328072" y="4963798"/>
              <a:ext cx="1915685" cy="369332"/>
            </a:xfrm>
            <a:prstGeom prst="rect">
              <a:avLst/>
            </a:prstGeom>
            <a:noFill/>
          </p:spPr>
          <p:txBody>
            <a:bodyPr wrap="square" rtlCol="0">
              <a:spAutoFit/>
            </a:bodyPr>
            <a:lstStyle/>
            <a:p>
              <a:pPr algn="ctr"/>
              <a:r>
                <a:rPr lang="en-US" sz="1800" b="1" dirty="0">
                  <a:solidFill>
                    <a:srgbClr val="2CC5C4"/>
                  </a:solidFill>
                </a:rPr>
                <a:t>Massachusetts</a:t>
              </a:r>
            </a:p>
          </p:txBody>
        </p:sp>
      </p:grpSp>
      <p:grpSp>
        <p:nvGrpSpPr>
          <p:cNvPr id="22" name="Group 21">
            <a:extLst>
              <a:ext uri="{FF2B5EF4-FFF2-40B4-BE49-F238E27FC236}">
                <a16:creationId xmlns:a16="http://schemas.microsoft.com/office/drawing/2014/main" id="{78AF6FBC-C80F-0EE2-6286-BAAECD1F616F}"/>
              </a:ext>
              <a:ext uri="{C183D7F6-B498-43B3-948B-1728B52AA6E4}">
                <adec:decorative xmlns:adec="http://schemas.microsoft.com/office/drawing/2017/decorative" val="1"/>
              </a:ext>
            </a:extLst>
          </p:cNvPr>
          <p:cNvGrpSpPr/>
          <p:nvPr/>
        </p:nvGrpSpPr>
        <p:grpSpPr>
          <a:xfrm>
            <a:off x="4323127" y="1600200"/>
            <a:ext cx="3729170" cy="1828800"/>
            <a:chOff x="4621596" y="1600200"/>
            <a:chExt cx="3729170" cy="1828800"/>
          </a:xfrm>
        </p:grpSpPr>
        <p:pic>
          <p:nvPicPr>
            <p:cNvPr id="12" name="Picture 11">
              <a:extLst>
                <a:ext uri="{FF2B5EF4-FFF2-40B4-BE49-F238E27FC236}">
                  <a16:creationId xmlns:a16="http://schemas.microsoft.com/office/drawing/2014/main" id="{1EC8DE3A-1A02-1F1A-BB71-0203B613ECBF}"/>
                </a:ext>
              </a:extLst>
            </p:cNvPr>
            <p:cNvPicPr>
              <a:picLocks noChangeAspect="1"/>
            </p:cNvPicPr>
            <p:nvPr/>
          </p:nvPicPr>
          <p:blipFill rotWithShape="1">
            <a:blip r:embed="rId5"/>
            <a:srcRect l="7107" t="26634" r="68788" b="29901"/>
            <a:stretch/>
          </p:blipFill>
          <p:spPr>
            <a:xfrm>
              <a:off x="4621596" y="1600200"/>
              <a:ext cx="3606191" cy="1828800"/>
            </a:xfrm>
            <a:prstGeom prst="rect">
              <a:avLst/>
            </a:prstGeom>
          </p:spPr>
        </p:pic>
        <p:sp>
          <p:nvSpPr>
            <p:cNvPr id="13" name="TextBox 12">
              <a:extLst>
                <a:ext uri="{FF2B5EF4-FFF2-40B4-BE49-F238E27FC236}">
                  <a16:creationId xmlns:a16="http://schemas.microsoft.com/office/drawing/2014/main" id="{CBD5A444-31B0-3C4F-3A0C-E0E0547F25E2}"/>
                </a:ext>
              </a:extLst>
            </p:cNvPr>
            <p:cNvSpPr txBox="1"/>
            <p:nvPr/>
          </p:nvSpPr>
          <p:spPr>
            <a:xfrm>
              <a:off x="6850834" y="2766755"/>
              <a:ext cx="1499932" cy="369332"/>
            </a:xfrm>
            <a:prstGeom prst="rect">
              <a:avLst/>
            </a:prstGeom>
            <a:noFill/>
          </p:spPr>
          <p:txBody>
            <a:bodyPr wrap="square" rtlCol="0">
              <a:spAutoFit/>
            </a:bodyPr>
            <a:lstStyle/>
            <a:p>
              <a:pPr algn="ctr"/>
              <a:r>
                <a:rPr lang="en-US" sz="1800" b="1" dirty="0">
                  <a:solidFill>
                    <a:srgbClr val="2CC5C4"/>
                  </a:solidFill>
                </a:rPr>
                <a:t>Maine</a:t>
              </a:r>
            </a:p>
          </p:txBody>
        </p:sp>
      </p:grpSp>
      <p:grpSp>
        <p:nvGrpSpPr>
          <p:cNvPr id="21" name="Group 20">
            <a:extLst>
              <a:ext uri="{FF2B5EF4-FFF2-40B4-BE49-F238E27FC236}">
                <a16:creationId xmlns:a16="http://schemas.microsoft.com/office/drawing/2014/main" id="{11818473-3B0D-0F38-AA59-A49F1422ACED}"/>
              </a:ext>
              <a:ext uri="{C183D7F6-B498-43B3-948B-1728B52AA6E4}">
                <adec:decorative xmlns:adec="http://schemas.microsoft.com/office/drawing/2017/decorative" val="1"/>
              </a:ext>
            </a:extLst>
          </p:cNvPr>
          <p:cNvGrpSpPr/>
          <p:nvPr/>
        </p:nvGrpSpPr>
        <p:grpSpPr>
          <a:xfrm>
            <a:off x="4368872" y="3911453"/>
            <a:ext cx="3578481" cy="1828800"/>
            <a:chOff x="4710614" y="3911453"/>
            <a:chExt cx="3578481" cy="1828800"/>
          </a:xfrm>
        </p:grpSpPr>
        <p:pic>
          <p:nvPicPr>
            <p:cNvPr id="15" name="Picture 14">
              <a:extLst>
                <a:ext uri="{FF2B5EF4-FFF2-40B4-BE49-F238E27FC236}">
                  <a16:creationId xmlns:a16="http://schemas.microsoft.com/office/drawing/2014/main" id="{3B7460F3-787F-0B25-79BF-311D2BC587B0}"/>
                </a:ext>
              </a:extLst>
            </p:cNvPr>
            <p:cNvPicPr>
              <a:picLocks noChangeAspect="1"/>
            </p:cNvPicPr>
            <p:nvPr/>
          </p:nvPicPr>
          <p:blipFill rotWithShape="1">
            <a:blip r:embed="rId6"/>
            <a:srcRect l="7292" t="26634" r="68788" b="29901"/>
            <a:stretch/>
          </p:blipFill>
          <p:spPr>
            <a:xfrm>
              <a:off x="4710614" y="3911453"/>
              <a:ext cx="3578481" cy="1828800"/>
            </a:xfrm>
            <a:prstGeom prst="rect">
              <a:avLst/>
            </a:prstGeom>
          </p:spPr>
        </p:pic>
        <p:sp>
          <p:nvSpPr>
            <p:cNvPr id="16" name="TextBox 15">
              <a:extLst>
                <a:ext uri="{FF2B5EF4-FFF2-40B4-BE49-F238E27FC236}">
                  <a16:creationId xmlns:a16="http://schemas.microsoft.com/office/drawing/2014/main" id="{7F04D809-7794-8381-69F8-A80D51BC0955}"/>
                </a:ext>
              </a:extLst>
            </p:cNvPr>
            <p:cNvSpPr txBox="1"/>
            <p:nvPr/>
          </p:nvSpPr>
          <p:spPr>
            <a:xfrm>
              <a:off x="6289962" y="5094675"/>
              <a:ext cx="1913024" cy="369332"/>
            </a:xfrm>
            <a:prstGeom prst="rect">
              <a:avLst/>
            </a:prstGeom>
            <a:noFill/>
          </p:spPr>
          <p:txBody>
            <a:bodyPr wrap="square" rtlCol="0">
              <a:spAutoFit/>
            </a:bodyPr>
            <a:lstStyle/>
            <a:p>
              <a:pPr algn="ctr"/>
              <a:r>
                <a:rPr lang="en-US" sz="1800" b="1" dirty="0">
                  <a:solidFill>
                    <a:srgbClr val="2CC5C4"/>
                  </a:solidFill>
                </a:rPr>
                <a:t>New Hampshire</a:t>
              </a:r>
            </a:p>
          </p:txBody>
        </p:sp>
      </p:grpSp>
      <p:pic>
        <p:nvPicPr>
          <p:cNvPr id="18" name="Picture 17">
            <a:extLst>
              <a:ext uri="{FF2B5EF4-FFF2-40B4-BE49-F238E27FC236}">
                <a16:creationId xmlns:a16="http://schemas.microsoft.com/office/drawing/2014/main" id="{8D05D5A3-4686-6848-9E3C-EFAEC1236333}"/>
              </a:ext>
              <a:ext uri="{C183D7F6-B498-43B3-948B-1728B52AA6E4}">
                <adec:decorative xmlns:adec="http://schemas.microsoft.com/office/drawing/2017/decorative" val="1"/>
              </a:ext>
            </a:extLst>
          </p:cNvPr>
          <p:cNvPicPr>
            <a:picLocks noChangeAspect="1"/>
          </p:cNvPicPr>
          <p:nvPr/>
        </p:nvPicPr>
        <p:blipFill rotWithShape="1">
          <a:blip r:embed="rId7"/>
          <a:srcRect l="7425" t="26634" r="68864" b="29901"/>
          <a:stretch/>
        </p:blipFill>
        <p:spPr>
          <a:xfrm>
            <a:off x="8131351" y="1600200"/>
            <a:ext cx="3547325" cy="1828800"/>
          </a:xfrm>
          <a:prstGeom prst="rect">
            <a:avLst/>
          </a:prstGeom>
        </p:spPr>
      </p:pic>
      <p:sp>
        <p:nvSpPr>
          <p:cNvPr id="23" name="TextBox 22">
            <a:extLst>
              <a:ext uri="{FF2B5EF4-FFF2-40B4-BE49-F238E27FC236}">
                <a16:creationId xmlns:a16="http://schemas.microsoft.com/office/drawing/2014/main" id="{8C2952DB-DFD7-8B3A-11A6-193B03645890}"/>
              </a:ext>
              <a:ext uri="{C183D7F6-B498-43B3-948B-1728B52AA6E4}">
                <adec:decorative xmlns:adec="http://schemas.microsoft.com/office/drawing/2017/decorative" val="1"/>
              </a:ext>
            </a:extLst>
          </p:cNvPr>
          <p:cNvSpPr txBox="1"/>
          <p:nvPr/>
        </p:nvSpPr>
        <p:spPr>
          <a:xfrm>
            <a:off x="9753601" y="2633544"/>
            <a:ext cx="1731924" cy="369332"/>
          </a:xfrm>
          <a:prstGeom prst="rect">
            <a:avLst/>
          </a:prstGeom>
          <a:noFill/>
        </p:spPr>
        <p:txBody>
          <a:bodyPr wrap="square" rtlCol="0">
            <a:spAutoFit/>
          </a:bodyPr>
          <a:lstStyle/>
          <a:p>
            <a:pPr algn="ctr"/>
            <a:r>
              <a:rPr lang="en-US" sz="1800" b="1" dirty="0">
                <a:solidFill>
                  <a:srgbClr val="2CC5C4"/>
                </a:solidFill>
              </a:rPr>
              <a:t>Rhode Island</a:t>
            </a:r>
          </a:p>
        </p:txBody>
      </p:sp>
      <p:pic>
        <p:nvPicPr>
          <p:cNvPr id="25" name="Picture 24">
            <a:extLst>
              <a:ext uri="{FF2B5EF4-FFF2-40B4-BE49-F238E27FC236}">
                <a16:creationId xmlns:a16="http://schemas.microsoft.com/office/drawing/2014/main" id="{4BA5B25E-6983-E2F2-D9BA-4068606FD889}"/>
              </a:ext>
              <a:ext uri="{C183D7F6-B498-43B3-948B-1728B52AA6E4}">
                <adec:decorative xmlns:adec="http://schemas.microsoft.com/office/drawing/2017/decorative" val="1"/>
              </a:ext>
            </a:extLst>
          </p:cNvPr>
          <p:cNvPicPr>
            <a:picLocks noChangeAspect="1"/>
          </p:cNvPicPr>
          <p:nvPr/>
        </p:nvPicPr>
        <p:blipFill rotWithShape="1">
          <a:blip r:embed="rId8"/>
          <a:srcRect l="7425" t="26634" r="68864" b="30031"/>
          <a:stretch/>
        </p:blipFill>
        <p:spPr>
          <a:xfrm>
            <a:off x="8131351" y="3906884"/>
            <a:ext cx="3557999" cy="1828800"/>
          </a:xfrm>
          <a:prstGeom prst="rect">
            <a:avLst/>
          </a:prstGeom>
        </p:spPr>
      </p:pic>
      <p:sp>
        <p:nvSpPr>
          <p:cNvPr id="28" name="TextBox 27">
            <a:extLst>
              <a:ext uri="{FF2B5EF4-FFF2-40B4-BE49-F238E27FC236}">
                <a16:creationId xmlns:a16="http://schemas.microsoft.com/office/drawing/2014/main" id="{40F24B97-997B-9059-8BA8-630BDE3E380A}"/>
              </a:ext>
              <a:ext uri="{C183D7F6-B498-43B3-948B-1728B52AA6E4}">
                <adec:decorative xmlns:adec="http://schemas.microsoft.com/office/drawing/2017/decorative" val="1"/>
              </a:ext>
            </a:extLst>
          </p:cNvPr>
          <p:cNvSpPr txBox="1"/>
          <p:nvPr/>
        </p:nvSpPr>
        <p:spPr>
          <a:xfrm>
            <a:off x="10511698" y="5088341"/>
            <a:ext cx="1499932" cy="369332"/>
          </a:xfrm>
          <a:prstGeom prst="rect">
            <a:avLst/>
          </a:prstGeom>
          <a:noFill/>
        </p:spPr>
        <p:txBody>
          <a:bodyPr wrap="square" rtlCol="0">
            <a:spAutoFit/>
          </a:bodyPr>
          <a:lstStyle/>
          <a:p>
            <a:pPr algn="ctr"/>
            <a:r>
              <a:rPr lang="en-US" sz="1800" b="1" dirty="0">
                <a:solidFill>
                  <a:srgbClr val="2CC5C4"/>
                </a:solidFill>
              </a:rPr>
              <a:t>Vermont</a:t>
            </a:r>
            <a:endParaRPr lang="en-US" b="1" dirty="0">
              <a:solidFill>
                <a:srgbClr val="2CC5C4"/>
              </a:solidFill>
            </a:endParaRPr>
          </a:p>
        </p:txBody>
      </p:sp>
      <p:sp>
        <p:nvSpPr>
          <p:cNvPr id="7" name="TextBox 6">
            <a:extLst>
              <a:ext uri="{FF2B5EF4-FFF2-40B4-BE49-F238E27FC236}">
                <a16:creationId xmlns:a16="http://schemas.microsoft.com/office/drawing/2014/main" id="{279B1803-8F62-C189-0B53-012A2526054A}"/>
              </a:ext>
              <a:ext uri="{C183D7F6-B498-43B3-948B-1728B52AA6E4}">
                <adec:decorative xmlns:adec="http://schemas.microsoft.com/office/drawing/2017/decorative" val="1"/>
              </a:ext>
            </a:extLst>
          </p:cNvPr>
          <p:cNvSpPr txBox="1"/>
          <p:nvPr/>
        </p:nvSpPr>
        <p:spPr>
          <a:xfrm>
            <a:off x="2595537" y="2638771"/>
            <a:ext cx="1579810" cy="369332"/>
          </a:xfrm>
          <a:prstGeom prst="rect">
            <a:avLst/>
          </a:prstGeom>
          <a:noFill/>
        </p:spPr>
        <p:txBody>
          <a:bodyPr wrap="square" rtlCol="0">
            <a:spAutoFit/>
          </a:bodyPr>
          <a:lstStyle/>
          <a:p>
            <a:pPr algn="ctr"/>
            <a:r>
              <a:rPr lang="en-US" sz="1800" b="1" dirty="0">
                <a:solidFill>
                  <a:srgbClr val="2CC5C4"/>
                </a:solidFill>
              </a:rPr>
              <a:t>Connecticut</a:t>
            </a:r>
          </a:p>
        </p:txBody>
      </p:sp>
      <p:cxnSp>
        <p:nvCxnSpPr>
          <p:cNvPr id="31" name="Straight Arrow Connector 30">
            <a:extLst>
              <a:ext uri="{FF2B5EF4-FFF2-40B4-BE49-F238E27FC236}">
                <a16:creationId xmlns:a16="http://schemas.microsoft.com/office/drawing/2014/main" id="{E83E16CA-B6D1-7001-B839-372484734561}"/>
              </a:ext>
              <a:ext uri="{C183D7F6-B498-43B3-948B-1728B52AA6E4}">
                <adec:decorative xmlns:adec="http://schemas.microsoft.com/office/drawing/2017/decorative" val="1"/>
              </a:ext>
            </a:extLst>
          </p:cNvPr>
          <p:cNvCxnSpPr/>
          <p:nvPr/>
        </p:nvCxnSpPr>
        <p:spPr>
          <a:xfrm>
            <a:off x="2984360" y="1600200"/>
            <a:ext cx="0" cy="545123"/>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32" name="Straight Arrow Connector 31">
            <a:extLst>
              <a:ext uri="{FF2B5EF4-FFF2-40B4-BE49-F238E27FC236}">
                <a16:creationId xmlns:a16="http://schemas.microsoft.com/office/drawing/2014/main" id="{94827FB4-6547-6B6A-C00D-CE8CF771621A}"/>
              </a:ext>
              <a:ext uri="{C183D7F6-B498-43B3-948B-1728B52AA6E4}">
                <adec:decorative xmlns:adec="http://schemas.microsoft.com/office/drawing/2017/decorative" val="1"/>
              </a:ext>
            </a:extLst>
          </p:cNvPr>
          <p:cNvCxnSpPr/>
          <p:nvPr/>
        </p:nvCxnSpPr>
        <p:spPr>
          <a:xfrm>
            <a:off x="10426839" y="4423146"/>
            <a:ext cx="0" cy="545123"/>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33" name="Straight Arrow Connector 32">
            <a:extLst>
              <a:ext uri="{FF2B5EF4-FFF2-40B4-BE49-F238E27FC236}">
                <a16:creationId xmlns:a16="http://schemas.microsoft.com/office/drawing/2014/main" id="{1E5B9340-3A61-CABD-EF5E-AED2A2CF237C}"/>
              </a:ext>
              <a:ext uri="{C183D7F6-B498-43B3-948B-1728B52AA6E4}">
                <adec:decorative xmlns:adec="http://schemas.microsoft.com/office/drawing/2017/decorative" val="1"/>
              </a:ext>
            </a:extLst>
          </p:cNvPr>
          <p:cNvCxnSpPr/>
          <p:nvPr/>
        </p:nvCxnSpPr>
        <p:spPr>
          <a:xfrm>
            <a:off x="10383297" y="1766142"/>
            <a:ext cx="0" cy="545123"/>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a:extLst>
              <a:ext uri="{FF2B5EF4-FFF2-40B4-BE49-F238E27FC236}">
                <a16:creationId xmlns:a16="http://schemas.microsoft.com/office/drawing/2014/main" id="{2588D24D-24C7-E21F-5034-E2E3E3A6FA8C}"/>
              </a:ext>
              <a:ext uri="{C183D7F6-B498-43B3-948B-1728B52AA6E4}">
                <adec:decorative xmlns:adec="http://schemas.microsoft.com/office/drawing/2017/decorative" val="1"/>
              </a:ext>
            </a:extLst>
          </p:cNvPr>
          <p:cNvCxnSpPr/>
          <p:nvPr/>
        </p:nvCxnSpPr>
        <p:spPr>
          <a:xfrm>
            <a:off x="6669151" y="1951892"/>
            <a:ext cx="0" cy="545123"/>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a:extLst>
              <a:ext uri="{FF2B5EF4-FFF2-40B4-BE49-F238E27FC236}">
                <a16:creationId xmlns:a16="http://schemas.microsoft.com/office/drawing/2014/main" id="{2BC4B348-F4C9-E04A-5F91-7F25D868C047}"/>
              </a:ext>
              <a:ext uri="{C183D7F6-B498-43B3-948B-1728B52AA6E4}">
                <adec:decorative xmlns:adec="http://schemas.microsoft.com/office/drawing/2017/decorative" val="1"/>
              </a:ext>
            </a:extLst>
          </p:cNvPr>
          <p:cNvCxnSpPr/>
          <p:nvPr/>
        </p:nvCxnSpPr>
        <p:spPr>
          <a:xfrm>
            <a:off x="6718997" y="3906884"/>
            <a:ext cx="0" cy="545123"/>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a:extLst>
              <a:ext uri="{FF2B5EF4-FFF2-40B4-BE49-F238E27FC236}">
                <a16:creationId xmlns:a16="http://schemas.microsoft.com/office/drawing/2014/main" id="{B05A7D68-1B8A-FCF0-A4AC-E8CA4BA3F207}"/>
              </a:ext>
              <a:ext uri="{C183D7F6-B498-43B3-948B-1728B52AA6E4}">
                <adec:decorative xmlns:adec="http://schemas.microsoft.com/office/drawing/2017/decorative" val="1"/>
              </a:ext>
            </a:extLst>
          </p:cNvPr>
          <p:cNvCxnSpPr/>
          <p:nvPr/>
        </p:nvCxnSpPr>
        <p:spPr>
          <a:xfrm>
            <a:off x="3022879" y="3951464"/>
            <a:ext cx="0" cy="545123"/>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12578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a:xfrm>
            <a:off x="838200" y="238997"/>
            <a:ext cx="11172986" cy="1325563"/>
          </a:xfrm>
        </p:spPr>
        <p:txBody>
          <a:bodyPr/>
          <a:lstStyle/>
          <a:p>
            <a:r>
              <a:rPr lang="en-US" dirty="0"/>
              <a:t>Percent Change in Deaths in the Past Year</a:t>
            </a:r>
          </a:p>
        </p:txBody>
      </p:sp>
      <p:pic>
        <p:nvPicPr>
          <p:cNvPr id="8" name="Picture 7" descr="Legend for Percent Change in Drug Overdose Deaths Between 12-Month Ending Periods map"/>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783" y="1701579"/>
            <a:ext cx="7890653" cy="4114800"/>
          </a:xfrm>
          <a:prstGeom prst="rect">
            <a:avLst/>
          </a:prstGeom>
        </p:spPr>
      </p:pic>
      <p:sp>
        <p:nvSpPr>
          <p:cNvPr id="7" name="Text Placeholder 1"/>
          <p:cNvSpPr>
            <a:spLocks noGrp="1"/>
          </p:cNvSpPr>
          <p:nvPr>
            <p:ph type="body" idx="1"/>
          </p:nvPr>
        </p:nvSpPr>
        <p:spPr>
          <a:xfrm>
            <a:off x="9202508" y="1480346"/>
            <a:ext cx="2989492" cy="3697074"/>
          </a:xfrm>
        </p:spPr>
        <p:txBody>
          <a:bodyPr/>
          <a:lstStyle/>
          <a:p>
            <a:pPr marL="114300" indent="0" defTabSz="803275">
              <a:spcBef>
                <a:spcPts val="2400"/>
              </a:spcBef>
              <a:buNone/>
            </a:pPr>
            <a:r>
              <a:rPr lang="en-US" sz="2400" dirty="0">
                <a:solidFill>
                  <a:srgbClr val="FF0000"/>
                </a:solidFill>
                <a:latin typeface="+mn-lt"/>
                <a:ea typeface="Calibri" panose="020F0502020204030204" pitchFamily="34" charset="0"/>
                <a:cs typeface="Calibri" panose="020F0502020204030204" pitchFamily="34" charset="0"/>
              </a:rPr>
              <a:t>ME	19.5%</a:t>
            </a:r>
          </a:p>
          <a:p>
            <a:pPr marL="114300" indent="0" defTabSz="803275">
              <a:buNone/>
            </a:pPr>
            <a:r>
              <a:rPr lang="en-US" sz="2400" dirty="0">
                <a:solidFill>
                  <a:srgbClr val="FF0000"/>
                </a:solidFill>
                <a:latin typeface="+mn-lt"/>
                <a:ea typeface="Calibri" panose="020F0502020204030204" pitchFamily="34" charset="0"/>
                <a:cs typeface="Calibri" panose="020F0502020204030204" pitchFamily="34" charset="0"/>
              </a:rPr>
              <a:t>NH	15.0%</a:t>
            </a:r>
          </a:p>
          <a:p>
            <a:pPr marL="114300" indent="0" defTabSz="803275">
              <a:buNone/>
            </a:pPr>
            <a:r>
              <a:rPr lang="en-US" sz="2400" dirty="0">
                <a:solidFill>
                  <a:srgbClr val="FF0000"/>
                </a:solidFill>
                <a:latin typeface="+mn-lt"/>
                <a:ea typeface="Calibri" panose="020F0502020204030204" pitchFamily="34" charset="0"/>
                <a:cs typeface="Calibri" panose="020F0502020204030204" pitchFamily="34" charset="0"/>
              </a:rPr>
              <a:t>RI	11.2%</a:t>
            </a:r>
          </a:p>
          <a:p>
            <a:pPr marL="114300" indent="0" defTabSz="969963">
              <a:buNone/>
            </a:pPr>
            <a:r>
              <a:rPr lang="en-US" sz="2400" dirty="0">
                <a:solidFill>
                  <a:srgbClr val="FF0000"/>
                </a:solidFill>
                <a:latin typeface="+mn-lt"/>
                <a:ea typeface="Calibri" panose="020F0502020204030204" pitchFamily="34" charset="0"/>
                <a:cs typeface="Calibri" panose="020F0502020204030204" pitchFamily="34" charset="0"/>
              </a:rPr>
              <a:t>VT	8.1%</a:t>
            </a:r>
          </a:p>
          <a:p>
            <a:pPr marL="114300" indent="0" defTabSz="969963">
              <a:buNone/>
            </a:pPr>
            <a:r>
              <a:rPr lang="en-US" sz="2400" dirty="0">
                <a:solidFill>
                  <a:srgbClr val="FF0000"/>
                </a:solidFill>
                <a:latin typeface="+mn-lt"/>
                <a:ea typeface="Calibri" panose="020F0502020204030204" pitchFamily="34" charset="0"/>
                <a:cs typeface="Calibri" panose="020F0502020204030204" pitchFamily="34" charset="0"/>
              </a:rPr>
              <a:t>MA	5.3%</a:t>
            </a:r>
          </a:p>
          <a:p>
            <a:pPr marL="114300" indent="0" defTabSz="969963">
              <a:spcBef>
                <a:spcPts val="2400"/>
              </a:spcBef>
              <a:buNone/>
            </a:pPr>
            <a:r>
              <a:rPr lang="en-US" sz="2400" b="1" dirty="0">
                <a:solidFill>
                  <a:srgbClr val="FF0000"/>
                </a:solidFill>
                <a:latin typeface="+mn-lt"/>
                <a:ea typeface="Calibri" panose="020F0502020204030204" pitchFamily="34" charset="0"/>
                <a:cs typeface="Calibri" panose="020F0502020204030204" pitchFamily="34" charset="0"/>
              </a:rPr>
              <a:t>US	1.2%</a:t>
            </a:r>
            <a:endParaRPr lang="en-US" sz="2400" dirty="0">
              <a:solidFill>
                <a:srgbClr val="FF0000"/>
              </a:solidFill>
              <a:latin typeface="+mn-lt"/>
              <a:ea typeface="Calibri" panose="020F0502020204030204" pitchFamily="34" charset="0"/>
              <a:cs typeface="Calibri" panose="020F0502020204030204" pitchFamily="34" charset="0"/>
            </a:endParaRPr>
          </a:p>
          <a:p>
            <a:pPr marL="114300" indent="0" defTabSz="858838">
              <a:spcBef>
                <a:spcPts val="2400"/>
              </a:spcBef>
              <a:buNone/>
            </a:pPr>
            <a:r>
              <a:rPr lang="en-US" sz="2400" dirty="0">
                <a:solidFill>
                  <a:srgbClr val="00B050"/>
                </a:solidFill>
                <a:latin typeface="+mn-lt"/>
                <a:ea typeface="Calibri" panose="020F0502020204030204" pitchFamily="34" charset="0"/>
                <a:cs typeface="Calibri" panose="020F0502020204030204" pitchFamily="34" charset="0"/>
              </a:rPr>
              <a:t>CT	-5.4%</a:t>
            </a:r>
          </a:p>
        </p:txBody>
      </p:sp>
      <p:sp>
        <p:nvSpPr>
          <p:cNvPr id="3" name="Rectangle 2">
            <a:extLst>
              <a:ext uri="{FF2B5EF4-FFF2-40B4-BE49-F238E27FC236}">
                <a16:creationId xmlns:a16="http://schemas.microsoft.com/office/drawing/2014/main" id="{06464A64-21A2-2250-B2E9-0179FBE3FB61}"/>
              </a:ext>
            </a:extLst>
          </p:cNvPr>
          <p:cNvSpPr/>
          <p:nvPr/>
        </p:nvSpPr>
        <p:spPr>
          <a:xfrm>
            <a:off x="838199" y="6454224"/>
            <a:ext cx="5820904" cy="246221"/>
          </a:xfrm>
          <a:prstGeom prst="rect">
            <a:avLst/>
          </a:prstGeom>
        </p:spPr>
        <p:txBody>
          <a:bodyPr wrap="square">
            <a:spAutoFit/>
          </a:bodyPr>
          <a:lstStyle/>
          <a:p>
            <a:r>
              <a:rPr lang="en-US" sz="1000" dirty="0">
                <a:solidFill>
                  <a:srgbClr val="666666"/>
                </a:solidFill>
                <a:latin typeface="+mj-lt"/>
              </a:rPr>
              <a:t>https://www.cdc.gov/nchs/nvss/vsrr/drug-overdose-data.htm</a:t>
            </a:r>
            <a:endParaRPr lang="en-US" sz="1000" dirty="0">
              <a:latin typeface="+mj-lt"/>
            </a:endParaRPr>
          </a:p>
        </p:txBody>
      </p:sp>
      <p:pic>
        <p:nvPicPr>
          <p:cNvPr id="5" name="Graphic 4">
            <a:extLst>
              <a:ext uri="{FF2B5EF4-FFF2-40B4-BE49-F238E27FC236}">
                <a16:creationId xmlns:a16="http://schemas.microsoft.com/office/drawing/2014/main" id="{0E639086-8208-B4B4-2577-DAE79922DE6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7489424" y="2432518"/>
            <a:ext cx="2759583" cy="1297709"/>
          </a:xfrm>
          <a:prstGeom prst="rect">
            <a:avLst/>
          </a:prstGeom>
        </p:spPr>
      </p:pic>
      <p:pic>
        <p:nvPicPr>
          <p:cNvPr id="9" name="Graphic 8">
            <a:extLst>
              <a:ext uri="{FF2B5EF4-FFF2-40B4-BE49-F238E27FC236}">
                <a16:creationId xmlns:a16="http://schemas.microsoft.com/office/drawing/2014/main" id="{9AA85F79-80CB-01BD-1562-B6469BA33D3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8412017" y="4331219"/>
            <a:ext cx="914400" cy="914400"/>
          </a:xfrm>
          <a:prstGeom prst="rect">
            <a:avLst/>
          </a:prstGeom>
        </p:spPr>
      </p:pic>
    </p:spTree>
    <p:extLst>
      <p:ext uri="{BB962C8B-B14F-4D97-AF65-F5344CB8AC3E}">
        <p14:creationId xmlns:p14="http://schemas.microsoft.com/office/powerpoint/2010/main" val="169250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83B03-61DC-9831-D79C-6F7F375B64E5}"/>
              </a:ext>
            </a:extLst>
          </p:cNvPr>
          <p:cNvSpPr>
            <a:spLocks noGrp="1"/>
          </p:cNvSpPr>
          <p:nvPr>
            <p:ph type="title"/>
          </p:nvPr>
        </p:nvSpPr>
        <p:spPr/>
        <p:txBody>
          <a:bodyPr/>
          <a:lstStyle/>
          <a:p>
            <a:r>
              <a:rPr lang="en-US" dirty="0"/>
              <a:t>Most Deaths Now Due to Synthetic Opioids</a:t>
            </a:r>
          </a:p>
        </p:txBody>
      </p:sp>
      <p:pic>
        <p:nvPicPr>
          <p:cNvPr id="5" name="Picture 4" descr="Deaths due to synthetic opioids graph">
            <a:extLst>
              <a:ext uri="{FF2B5EF4-FFF2-40B4-BE49-F238E27FC236}">
                <a16:creationId xmlns:a16="http://schemas.microsoft.com/office/drawing/2014/main" id="{70FE0C81-4134-DA5D-2BFA-3D4193C1EC79}"/>
              </a:ext>
            </a:extLst>
          </p:cNvPr>
          <p:cNvPicPr>
            <a:picLocks noChangeAspect="1"/>
          </p:cNvPicPr>
          <p:nvPr/>
        </p:nvPicPr>
        <p:blipFill rotWithShape="1">
          <a:blip r:embed="rId3"/>
          <a:srcRect l="12579" t="28653" r="62651" b="30673"/>
          <a:stretch/>
        </p:blipFill>
        <p:spPr>
          <a:xfrm>
            <a:off x="838200" y="1371600"/>
            <a:ext cx="9899869" cy="4572000"/>
          </a:xfrm>
          <a:prstGeom prst="rect">
            <a:avLst/>
          </a:prstGeom>
        </p:spPr>
      </p:pic>
      <p:sp>
        <p:nvSpPr>
          <p:cNvPr id="7" name="TextBox 6">
            <a:extLst>
              <a:ext uri="{FF2B5EF4-FFF2-40B4-BE49-F238E27FC236}">
                <a16:creationId xmlns:a16="http://schemas.microsoft.com/office/drawing/2014/main" id="{78A40F42-35FD-FA8C-304B-D0C1944E582D}"/>
              </a:ext>
            </a:extLst>
          </p:cNvPr>
          <p:cNvSpPr txBox="1"/>
          <p:nvPr/>
        </p:nvSpPr>
        <p:spPr>
          <a:xfrm>
            <a:off x="838200" y="6495892"/>
            <a:ext cx="6096000" cy="246221"/>
          </a:xfrm>
          <a:prstGeom prst="rect">
            <a:avLst/>
          </a:prstGeom>
          <a:noFill/>
        </p:spPr>
        <p:txBody>
          <a:bodyPr wrap="square">
            <a:spAutoFit/>
          </a:bodyPr>
          <a:lstStyle/>
          <a:p>
            <a:r>
              <a:rPr lang="en-US" sz="1000" dirty="0">
                <a:solidFill>
                  <a:schemeClr val="tx1">
                    <a:lumMod val="50000"/>
                    <a:lumOff val="50000"/>
                  </a:schemeClr>
                </a:solidFill>
              </a:rPr>
              <a:t>https://www.hhs.gov/overdose-prevention/</a:t>
            </a:r>
          </a:p>
        </p:txBody>
      </p:sp>
      <p:sp>
        <p:nvSpPr>
          <p:cNvPr id="8" name="TextBox 7">
            <a:extLst>
              <a:ext uri="{FF2B5EF4-FFF2-40B4-BE49-F238E27FC236}">
                <a16:creationId xmlns:a16="http://schemas.microsoft.com/office/drawing/2014/main" id="{453BD17E-ACE6-70E5-2FD5-35BDFFFBCC82}"/>
              </a:ext>
            </a:extLst>
          </p:cNvPr>
          <p:cNvSpPr txBox="1"/>
          <p:nvPr/>
        </p:nvSpPr>
        <p:spPr>
          <a:xfrm>
            <a:off x="8275782" y="1545765"/>
            <a:ext cx="2087418" cy="954107"/>
          </a:xfrm>
          <a:prstGeom prst="rect">
            <a:avLst/>
          </a:prstGeom>
          <a:solidFill>
            <a:schemeClr val="bg1"/>
          </a:solidFill>
        </p:spPr>
        <p:txBody>
          <a:bodyPr wrap="square" rtlCol="0">
            <a:spAutoFit/>
          </a:bodyPr>
          <a:lstStyle/>
          <a:p>
            <a:r>
              <a:rPr lang="en-US" b="1" dirty="0"/>
              <a:t>Synthetic opioid </a:t>
            </a:r>
            <a:r>
              <a:rPr lang="en-US" dirty="0"/>
              <a:t>(including fentanyl) overdose deaths increased </a:t>
            </a:r>
            <a:r>
              <a:rPr lang="en-US" b="1" dirty="0"/>
              <a:t>97-fold</a:t>
            </a:r>
          </a:p>
        </p:txBody>
      </p:sp>
      <p:sp>
        <p:nvSpPr>
          <p:cNvPr id="9" name="TextBox 8">
            <a:extLst>
              <a:ext uri="{FF2B5EF4-FFF2-40B4-BE49-F238E27FC236}">
                <a16:creationId xmlns:a16="http://schemas.microsoft.com/office/drawing/2014/main" id="{CD53D554-22FA-C03D-387C-5D1022469E08}"/>
              </a:ext>
            </a:extLst>
          </p:cNvPr>
          <p:cNvSpPr txBox="1"/>
          <p:nvPr/>
        </p:nvSpPr>
        <p:spPr>
          <a:xfrm>
            <a:off x="8275782" y="2547760"/>
            <a:ext cx="2087418" cy="1169551"/>
          </a:xfrm>
          <a:prstGeom prst="rect">
            <a:avLst/>
          </a:prstGeom>
          <a:solidFill>
            <a:schemeClr val="bg1"/>
          </a:solidFill>
        </p:spPr>
        <p:txBody>
          <a:bodyPr wrap="square" rtlCol="0">
            <a:spAutoFit/>
          </a:bodyPr>
          <a:lstStyle/>
          <a:p>
            <a:r>
              <a:rPr lang="en-US" b="1" dirty="0"/>
              <a:t>Psychostimulant </a:t>
            </a:r>
            <a:r>
              <a:rPr lang="en-US" dirty="0"/>
              <a:t>(primarily methamphetamine) overdose deaths increased </a:t>
            </a:r>
            <a:r>
              <a:rPr lang="en-US" b="1" dirty="0"/>
              <a:t>59-fold</a:t>
            </a:r>
          </a:p>
        </p:txBody>
      </p:sp>
      <p:sp>
        <p:nvSpPr>
          <p:cNvPr id="10" name="TextBox 9">
            <a:extLst>
              <a:ext uri="{FF2B5EF4-FFF2-40B4-BE49-F238E27FC236}">
                <a16:creationId xmlns:a16="http://schemas.microsoft.com/office/drawing/2014/main" id="{DF042574-C4CC-8AD3-046E-0A5B6D3DA748}"/>
              </a:ext>
            </a:extLst>
          </p:cNvPr>
          <p:cNvSpPr txBox="1"/>
          <p:nvPr/>
        </p:nvSpPr>
        <p:spPr>
          <a:xfrm>
            <a:off x="8275782" y="3802143"/>
            <a:ext cx="2281382" cy="523220"/>
          </a:xfrm>
          <a:prstGeom prst="rect">
            <a:avLst/>
          </a:prstGeom>
          <a:solidFill>
            <a:schemeClr val="bg1"/>
          </a:solidFill>
        </p:spPr>
        <p:txBody>
          <a:bodyPr wrap="square" rtlCol="0">
            <a:spAutoFit/>
          </a:bodyPr>
          <a:lstStyle/>
          <a:p>
            <a:r>
              <a:rPr lang="en-US" b="1" dirty="0"/>
              <a:t>Cocaine</a:t>
            </a:r>
            <a:r>
              <a:rPr lang="en-US" dirty="0"/>
              <a:t> overdose </a:t>
            </a:r>
          </a:p>
          <a:p>
            <a:r>
              <a:rPr lang="en-US" dirty="0"/>
              <a:t>deaths increased </a:t>
            </a:r>
            <a:r>
              <a:rPr lang="en-US" b="1" dirty="0"/>
              <a:t>6.4-fold</a:t>
            </a:r>
          </a:p>
        </p:txBody>
      </p:sp>
      <p:sp>
        <p:nvSpPr>
          <p:cNvPr id="11" name="TextBox 10">
            <a:extLst>
              <a:ext uri="{FF2B5EF4-FFF2-40B4-BE49-F238E27FC236}">
                <a16:creationId xmlns:a16="http://schemas.microsoft.com/office/drawing/2014/main" id="{D1550EE7-1551-6338-E4EF-B362E3BA195F}"/>
              </a:ext>
            </a:extLst>
          </p:cNvPr>
          <p:cNvSpPr txBox="1"/>
          <p:nvPr/>
        </p:nvSpPr>
        <p:spPr>
          <a:xfrm>
            <a:off x="8275781" y="4549706"/>
            <a:ext cx="2281382" cy="523220"/>
          </a:xfrm>
          <a:prstGeom prst="rect">
            <a:avLst/>
          </a:prstGeom>
          <a:solidFill>
            <a:schemeClr val="bg1"/>
          </a:solidFill>
        </p:spPr>
        <p:txBody>
          <a:bodyPr wrap="square" rtlCol="0">
            <a:spAutoFit/>
          </a:bodyPr>
          <a:lstStyle/>
          <a:p>
            <a:r>
              <a:rPr lang="en-US" b="1" dirty="0"/>
              <a:t>Rx opioid </a:t>
            </a:r>
            <a:r>
              <a:rPr lang="en-US" dirty="0"/>
              <a:t>overdose deaths increased </a:t>
            </a:r>
            <a:r>
              <a:rPr lang="en-US" b="1" dirty="0"/>
              <a:t>4.9-fold</a:t>
            </a:r>
          </a:p>
        </p:txBody>
      </p:sp>
    </p:spTree>
    <p:extLst>
      <p:ext uri="{BB962C8B-B14F-4D97-AF65-F5344CB8AC3E}">
        <p14:creationId xmlns:p14="http://schemas.microsoft.com/office/powerpoint/2010/main" val="4109171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26">
            <a:extLst>
              <a:ext uri="{C183D7F6-B498-43B3-948B-1728B52AA6E4}">
                <adec:decorative xmlns:adec="http://schemas.microsoft.com/office/drawing/2017/decorative" val="1"/>
              </a:ext>
            </a:extLst>
          </p:cNvPr>
          <p:cNvSpPr txBox="1">
            <a:spLocks noGrp="1"/>
          </p:cNvSpPr>
          <p:nvPr>
            <p:ph type="title"/>
          </p:nvPr>
        </p:nvSpPr>
        <p:spPr>
          <a:xfrm>
            <a:off x="831850" y="1709739"/>
            <a:ext cx="10515600" cy="127952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39B"/>
              </a:buClr>
              <a:buSzPts val="6000"/>
              <a:buFont typeface="Arial"/>
              <a:buNone/>
            </a:pPr>
            <a:br>
              <a:rPr lang="en-US" b="0" dirty="0">
                <a:latin typeface="Arial"/>
                <a:ea typeface="Arial"/>
                <a:cs typeface="Arial"/>
                <a:sym typeface="Arial"/>
              </a:rPr>
            </a:br>
            <a:br>
              <a:rPr lang="en-US" b="0" dirty="0">
                <a:latin typeface="Arial"/>
                <a:ea typeface="Arial"/>
                <a:cs typeface="Arial"/>
                <a:sym typeface="Arial"/>
              </a:rPr>
            </a:br>
            <a:r>
              <a:rPr lang="en-US">
                <a:latin typeface="Arial"/>
                <a:ea typeface="Arial"/>
                <a:cs typeface="Arial"/>
                <a:sym typeface="Arial"/>
              </a:rPr>
              <a:t>Chat In  </a:t>
            </a:r>
            <a:endParaRPr b="0" dirty="0">
              <a:latin typeface="Arial"/>
              <a:ea typeface="Arial"/>
              <a:cs typeface="Arial"/>
              <a:sym typeface="Arial"/>
            </a:endParaRPr>
          </a:p>
        </p:txBody>
      </p:sp>
      <p:sp>
        <p:nvSpPr>
          <p:cNvPr id="146" name="Google Shape;146;p26">
            <a:extLst>
              <a:ext uri="{C183D7F6-B498-43B3-948B-1728B52AA6E4}">
                <adec:decorative xmlns:adec="http://schemas.microsoft.com/office/drawing/2017/decorative" val="1"/>
              </a:ext>
            </a:extLst>
          </p:cNvPr>
          <p:cNvSpPr txBox="1">
            <a:spLocks noGrp="1"/>
          </p:cNvSpPr>
          <p:nvPr>
            <p:ph type="body" idx="1"/>
          </p:nvPr>
        </p:nvSpPr>
        <p:spPr>
          <a:xfrm>
            <a:off x="831850" y="3118645"/>
            <a:ext cx="10515600" cy="1500187"/>
          </a:xfrm>
          <a:prstGeom prst="rect">
            <a:avLst/>
          </a:prstGeom>
          <a:noFill/>
          <a:ln>
            <a:noFill/>
          </a:ln>
        </p:spPr>
        <p:txBody>
          <a:bodyPr spcFirstLastPara="1" wrap="square" lIns="91425" tIns="45700" rIns="91425" bIns="45700" anchor="t" anchorCtr="0">
            <a:noAutofit/>
          </a:bodyPr>
          <a:lstStyle/>
          <a:p>
            <a:pPr marL="231775" lvl="0" indent="-3175" algn="l" rtl="0">
              <a:lnSpc>
                <a:spcPct val="90000"/>
              </a:lnSpc>
              <a:spcBef>
                <a:spcPts val="1000"/>
              </a:spcBef>
              <a:spcAft>
                <a:spcPts val="0"/>
              </a:spcAft>
              <a:buSzPts val="2400"/>
              <a:buNone/>
            </a:pPr>
            <a:r>
              <a:rPr lang="en-US" b="1" dirty="0">
                <a:solidFill>
                  <a:srgbClr val="00294D"/>
                </a:solidFill>
                <a:latin typeface="Arial"/>
                <a:ea typeface="Arial"/>
                <a:cs typeface="Arial"/>
                <a:sym typeface="Arial"/>
              </a:rPr>
              <a:t>What are your goals for this session?</a:t>
            </a:r>
            <a:endParaRPr b="1" dirty="0">
              <a:solidFill>
                <a:srgbClr val="00294D"/>
              </a:solidFill>
              <a:latin typeface="Arial"/>
              <a:ea typeface="Arial"/>
              <a:cs typeface="Arial"/>
              <a:sym typeface="Arial"/>
            </a:endParaRPr>
          </a:p>
        </p:txBody>
      </p:sp>
      <p:pic>
        <p:nvPicPr>
          <p:cNvPr id="149" name="Google Shape;149;p2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816764" y="1420624"/>
            <a:ext cx="1429681" cy="1429681"/>
          </a:xfrm>
          <a:prstGeom prst="rect">
            <a:avLst/>
          </a:prstGeom>
          <a:noFill/>
          <a:ln>
            <a:noFill/>
          </a:ln>
        </p:spPr>
      </p:pic>
      <p:sp>
        <p:nvSpPr>
          <p:cNvPr id="151" name="Google Shape;151;p26">
            <a:extLst>
              <a:ext uri="{C183D7F6-B498-43B3-948B-1728B52AA6E4}">
                <adec:decorative xmlns:adec="http://schemas.microsoft.com/office/drawing/2017/decorative" val="1"/>
              </a:ext>
            </a:extLst>
          </p:cNvPr>
          <p:cNvSpPr/>
          <p:nvPr/>
        </p:nvSpPr>
        <p:spPr>
          <a:xfrm>
            <a:off x="7647890" y="4316662"/>
            <a:ext cx="325138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dirty="0">
                <a:solidFill>
                  <a:schemeClr val="dk1"/>
                </a:solidFill>
                <a:latin typeface="Arial"/>
                <a:ea typeface="Arial"/>
                <a:cs typeface="Arial"/>
                <a:sym typeface="Arial"/>
              </a:rPr>
              <a:t>We want this time to be a value add for you</a:t>
            </a:r>
            <a:endParaRPr dirty="0"/>
          </a:p>
        </p:txBody>
      </p:sp>
      <p:pic>
        <p:nvPicPr>
          <p:cNvPr id="7" name="Picture 6" descr="Methodism: Crowdsourcing before it was cool | Hacking Christian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1709738"/>
            <a:ext cx="4337050" cy="24775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B27DB4-40DD-8EC0-278E-B0F80FC1C5D6}"/>
              </a:ext>
            </a:extLst>
          </p:cNvPr>
          <p:cNvSpPr>
            <a:spLocks noGrp="1"/>
          </p:cNvSpPr>
          <p:nvPr>
            <p:ph type="title"/>
          </p:nvPr>
        </p:nvSpPr>
        <p:spPr/>
        <p:txBody>
          <a:bodyPr/>
          <a:lstStyle/>
          <a:p>
            <a:r>
              <a:rPr lang="en-US" dirty="0"/>
              <a:t>Harm Reduction</a:t>
            </a:r>
          </a:p>
        </p:txBody>
      </p:sp>
      <p:sp>
        <p:nvSpPr>
          <p:cNvPr id="5" name="Text Placeholder 4">
            <a:extLst>
              <a:ext uri="{FF2B5EF4-FFF2-40B4-BE49-F238E27FC236}">
                <a16:creationId xmlns:a16="http://schemas.microsoft.com/office/drawing/2014/main" id="{A206C745-5896-F017-0CEF-48A6C2AD7414}"/>
              </a:ext>
            </a:extLst>
          </p:cNvPr>
          <p:cNvSpPr>
            <a:spLocks noGrp="1"/>
          </p:cNvSpPr>
          <p:nvPr>
            <p:ph type="body" idx="1"/>
          </p:nvPr>
        </p:nvSpPr>
        <p:spPr>
          <a:xfrm>
            <a:off x="631825" y="3118644"/>
            <a:ext cx="6397625" cy="1500187"/>
          </a:xfrm>
        </p:spPr>
        <p:txBody>
          <a:bodyPr/>
          <a:lstStyle/>
          <a:p>
            <a:pPr algn="ctr"/>
            <a:r>
              <a:rPr lang="en-US" sz="3200" dirty="0"/>
              <a:t>Helping people where they are, without judgment, stigma, or discrimination.</a:t>
            </a:r>
          </a:p>
        </p:txBody>
      </p:sp>
      <p:pic>
        <p:nvPicPr>
          <p:cNvPr id="7" name="Picture 6" descr="What is Harm Reduction? flyer">
            <a:extLst>
              <a:ext uri="{FF2B5EF4-FFF2-40B4-BE49-F238E27FC236}">
                <a16:creationId xmlns:a16="http://schemas.microsoft.com/office/drawing/2014/main" id="{2A94CBE5-812A-48CC-4FA5-22DE885D91E1}"/>
              </a:ext>
            </a:extLst>
          </p:cNvPr>
          <p:cNvPicPr>
            <a:picLocks noChangeAspect="1"/>
          </p:cNvPicPr>
          <p:nvPr/>
        </p:nvPicPr>
        <p:blipFill>
          <a:blip r:embed="rId2"/>
          <a:stretch>
            <a:fillRect/>
          </a:stretch>
        </p:blipFill>
        <p:spPr>
          <a:xfrm>
            <a:off x="7143751" y="739271"/>
            <a:ext cx="4840354" cy="47587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2297280"/>
      </p:ext>
    </p:extLst>
  </p:cSld>
  <p:clrMapOvr>
    <a:masterClrMapping/>
  </p:clrMapOvr>
</p:sld>
</file>

<file path=ppt/theme/theme1.xml><?xml version="1.0" encoding="utf-8"?>
<a:theme xmlns:a="http://schemas.openxmlformats.org/drawingml/2006/main" name="Office Them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9793</TotalTime>
  <Words>2316</Words>
  <Application>Microsoft Office PowerPoint</Application>
  <PresentationFormat>Widescreen</PresentationFormat>
  <Paragraphs>186</Paragraphs>
  <Slides>22</Slides>
  <Notes>15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Roboto</vt:lpstr>
      <vt:lpstr>Rubik</vt:lpstr>
      <vt:lpstr>Source Sans Pro Web</vt:lpstr>
      <vt:lpstr>Office Theme</vt:lpstr>
      <vt:lpstr>Harm Reduction: Making a Difference through Implementation in Practice  </vt:lpstr>
      <vt:lpstr>  Chat In</vt:lpstr>
      <vt:lpstr>Our Opioid Framework*</vt:lpstr>
      <vt:lpstr>Learning Objectives</vt:lpstr>
      <vt:lpstr>Variation Across New England for Opioid Overdose Deaths</vt:lpstr>
      <vt:lpstr>Percent Change in Deaths in the Past Year</vt:lpstr>
      <vt:lpstr>Most Deaths Now Due to Synthetic Opioids</vt:lpstr>
      <vt:lpstr>  Chat In  </vt:lpstr>
      <vt:lpstr>Harm Reduction</vt:lpstr>
      <vt:lpstr>Harm Reduction Principles</vt:lpstr>
      <vt:lpstr>Harm Reduction Principles, continued</vt:lpstr>
      <vt:lpstr>Evidence-based Harm Reduction Services</vt:lpstr>
      <vt:lpstr>Panel Discussion</vt:lpstr>
      <vt:lpstr>Vermont Cares</vt:lpstr>
      <vt:lpstr>New Hampshire Harm Reduction </vt:lpstr>
      <vt:lpstr>Berkshire Health Harm Reduction </vt:lpstr>
      <vt:lpstr>  Chat In   </vt:lpstr>
      <vt:lpstr>Panel Discussion </vt:lpstr>
      <vt:lpstr>Panel Questions</vt:lpstr>
      <vt:lpstr>Harm Reduction in your State</vt:lpstr>
      <vt:lpstr>Harm Reduction Learning Circle  May 11th 11-11:30am</vt:lpstr>
      <vt:lpstr>Reserve Your Seat  for the Full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 for Community Health Coalition Leader Forum - Staff Wellness -</dc:title>
  <dc:creator>Teresa Lubowski</dc:creator>
  <cp:lastModifiedBy>Sarah Logan</cp:lastModifiedBy>
  <cp:revision>160</cp:revision>
  <dcterms:created xsi:type="dcterms:W3CDTF">2021-07-08T17:32:54Z</dcterms:created>
  <dcterms:modified xsi:type="dcterms:W3CDTF">2023-04-27T12:59:22Z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0x0101007579B5484DC4904890D6EC16C84E3545</vt:lpwstr>
  </property>
  <property fmtid="{D5CDD505-2E9C-101B-9397-08002B2CF9AE}" pid="3" name="Order">
    <vt:r8>121000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