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83"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60D313-ACD1-4929-A22E-93DC53357005}">
  <a:tblStyle styleId="{0460D313-ACD1-4929-A22E-93DC533570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8"/>
    <p:restoredTop sz="86667"/>
  </p:normalViewPr>
  <p:slideViewPr>
    <p:cSldViewPr snapToGrid="0">
      <p:cViewPr varScale="1">
        <p:scale>
          <a:sx n="104" d="100"/>
          <a:sy n="104" d="100"/>
        </p:scale>
        <p:origin x="23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A5BFA-A845-427C-AD1D-F3099121A53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C7177E2-5FFA-490A-93AC-3BC5F5862958}">
      <dgm:prSet/>
      <dgm:spPr/>
      <dgm:t>
        <a:bodyPr/>
        <a:lstStyle/>
        <a:p>
          <a:r>
            <a:rPr lang="en-US" b="0" i="0" dirty="0"/>
            <a:t>To analyze 2021-2022 influenza season epidemiology and composition and its effects on the 2022-2023 influenza season.</a:t>
          </a:r>
          <a:endParaRPr lang="en-US" dirty="0"/>
        </a:p>
      </dgm:t>
    </dgm:pt>
    <dgm:pt modelId="{B8D7B764-6CE1-438A-B79F-0FFB1947E8FD}" type="parTrans" cxnId="{0EAF0687-D82F-4815-B6BD-03935FA01F22}">
      <dgm:prSet/>
      <dgm:spPr/>
      <dgm:t>
        <a:bodyPr/>
        <a:lstStyle/>
        <a:p>
          <a:endParaRPr lang="en-US"/>
        </a:p>
      </dgm:t>
    </dgm:pt>
    <dgm:pt modelId="{8D78B13B-1F05-4CBC-80C9-E6BBD1C84927}" type="sibTrans" cxnId="{0EAF0687-D82F-4815-B6BD-03935FA01F22}">
      <dgm:prSet/>
      <dgm:spPr/>
      <dgm:t>
        <a:bodyPr/>
        <a:lstStyle/>
        <a:p>
          <a:endParaRPr lang="en-US"/>
        </a:p>
      </dgm:t>
    </dgm:pt>
    <dgm:pt modelId="{6803E726-D770-4601-9382-2985FCCC285F}">
      <dgm:prSet/>
      <dgm:spPr/>
      <dgm:t>
        <a:bodyPr/>
        <a:lstStyle/>
        <a:p>
          <a:r>
            <a:rPr lang="en-US" b="0" i="0" dirty="0"/>
            <a:t>To examine new CDC recommendations for influenza vaccine for people 65 years and older. </a:t>
          </a:r>
          <a:endParaRPr lang="en-US" dirty="0"/>
        </a:p>
      </dgm:t>
    </dgm:pt>
    <dgm:pt modelId="{45773A6E-8F12-4B53-A5AC-32EBA6EC79A8}" type="parTrans" cxnId="{B9BCA8B5-340A-48FB-B031-396D7E07A64E}">
      <dgm:prSet/>
      <dgm:spPr/>
      <dgm:t>
        <a:bodyPr/>
        <a:lstStyle/>
        <a:p>
          <a:endParaRPr lang="en-US"/>
        </a:p>
      </dgm:t>
    </dgm:pt>
    <dgm:pt modelId="{D6072CBF-CE07-4A06-A908-1923DA22DF99}" type="sibTrans" cxnId="{B9BCA8B5-340A-48FB-B031-396D7E07A64E}">
      <dgm:prSet/>
      <dgm:spPr/>
      <dgm:t>
        <a:bodyPr/>
        <a:lstStyle/>
        <a:p>
          <a:endParaRPr lang="en-US"/>
        </a:p>
      </dgm:t>
    </dgm:pt>
    <dgm:pt modelId="{515BDE70-086D-481F-AFFA-16B1F69966D0}">
      <dgm:prSet/>
      <dgm:spPr/>
      <dgm:t>
        <a:bodyPr/>
        <a:lstStyle/>
        <a:p>
          <a:r>
            <a:rPr lang="en-US" b="0" i="0" dirty="0"/>
            <a:t>To compare the different influenza vaccinations recommended for that population in terms of dose, type of vaccine, administration, contraindications, adverse effects, and cost. </a:t>
          </a:r>
          <a:endParaRPr lang="en-US" dirty="0"/>
        </a:p>
      </dgm:t>
    </dgm:pt>
    <dgm:pt modelId="{710BCB3A-E533-4290-AB60-3888375C8603}" type="parTrans" cxnId="{A6748443-83C4-46C9-B2DB-D82B3414DC76}">
      <dgm:prSet/>
      <dgm:spPr/>
      <dgm:t>
        <a:bodyPr/>
        <a:lstStyle/>
        <a:p>
          <a:endParaRPr lang="en-US"/>
        </a:p>
      </dgm:t>
    </dgm:pt>
    <dgm:pt modelId="{C361C69E-FA86-4F47-9E5C-96B4207DE5E0}" type="sibTrans" cxnId="{A6748443-83C4-46C9-B2DB-D82B3414DC76}">
      <dgm:prSet/>
      <dgm:spPr/>
      <dgm:t>
        <a:bodyPr/>
        <a:lstStyle/>
        <a:p>
          <a:endParaRPr lang="en-US"/>
        </a:p>
      </dgm:t>
    </dgm:pt>
    <dgm:pt modelId="{ED277E21-5D2B-4AB8-998F-96885BB8BC3A}">
      <dgm:prSet/>
      <dgm:spPr/>
      <dgm:t>
        <a:bodyPr/>
        <a:lstStyle/>
        <a:p>
          <a:r>
            <a:rPr lang="en-US" b="0" i="0" dirty="0"/>
            <a:t>To understand recommendations of coadministration of the influenza vaccine with COVID-19, pneumococcal, and Zoster vaccinations.</a:t>
          </a:r>
          <a:endParaRPr lang="en-US" dirty="0"/>
        </a:p>
      </dgm:t>
    </dgm:pt>
    <dgm:pt modelId="{86BD26E8-4061-4BA0-88FF-36CE79A5D67E}" type="parTrans" cxnId="{6E4F8123-5FBD-473F-BD82-F4470E958D81}">
      <dgm:prSet/>
      <dgm:spPr/>
      <dgm:t>
        <a:bodyPr/>
        <a:lstStyle/>
        <a:p>
          <a:endParaRPr lang="en-US"/>
        </a:p>
      </dgm:t>
    </dgm:pt>
    <dgm:pt modelId="{B8D49E26-0399-47C3-8C84-5868A095AE20}" type="sibTrans" cxnId="{6E4F8123-5FBD-473F-BD82-F4470E958D81}">
      <dgm:prSet/>
      <dgm:spPr/>
      <dgm:t>
        <a:bodyPr/>
        <a:lstStyle/>
        <a:p>
          <a:endParaRPr lang="en-US"/>
        </a:p>
      </dgm:t>
    </dgm:pt>
    <dgm:pt modelId="{129662FA-4D60-2341-97BA-B499B1AC4C9F}" type="pres">
      <dgm:prSet presAssocID="{855A5BFA-A845-427C-AD1D-F3099121A53C}" presName="vert0" presStyleCnt="0">
        <dgm:presLayoutVars>
          <dgm:dir/>
          <dgm:animOne val="branch"/>
          <dgm:animLvl val="lvl"/>
        </dgm:presLayoutVars>
      </dgm:prSet>
      <dgm:spPr/>
    </dgm:pt>
    <dgm:pt modelId="{604D4BCF-A872-184D-83F9-EE531D17634F}" type="pres">
      <dgm:prSet presAssocID="{AC7177E2-5FFA-490A-93AC-3BC5F5862958}" presName="thickLine" presStyleLbl="alignNode1" presStyleIdx="0" presStyleCnt="4"/>
      <dgm:spPr/>
    </dgm:pt>
    <dgm:pt modelId="{6214834B-6F83-EA45-8509-88DCB5658947}" type="pres">
      <dgm:prSet presAssocID="{AC7177E2-5FFA-490A-93AC-3BC5F5862958}" presName="horz1" presStyleCnt="0"/>
      <dgm:spPr/>
    </dgm:pt>
    <dgm:pt modelId="{4CC7EDFB-44F3-454E-9B45-B4D6181820E9}" type="pres">
      <dgm:prSet presAssocID="{AC7177E2-5FFA-490A-93AC-3BC5F5862958}" presName="tx1" presStyleLbl="revTx" presStyleIdx="0" presStyleCnt="4"/>
      <dgm:spPr/>
    </dgm:pt>
    <dgm:pt modelId="{F9708FA9-0BCA-7C49-802A-36D7BE515803}" type="pres">
      <dgm:prSet presAssocID="{AC7177E2-5FFA-490A-93AC-3BC5F5862958}" presName="vert1" presStyleCnt="0"/>
      <dgm:spPr/>
    </dgm:pt>
    <dgm:pt modelId="{5815F8CF-1F67-CF4C-B650-EBF274BDC366}" type="pres">
      <dgm:prSet presAssocID="{6803E726-D770-4601-9382-2985FCCC285F}" presName="thickLine" presStyleLbl="alignNode1" presStyleIdx="1" presStyleCnt="4"/>
      <dgm:spPr/>
    </dgm:pt>
    <dgm:pt modelId="{59185C1D-A1B9-2E4A-958D-6DBEF75B5181}" type="pres">
      <dgm:prSet presAssocID="{6803E726-D770-4601-9382-2985FCCC285F}" presName="horz1" presStyleCnt="0"/>
      <dgm:spPr/>
    </dgm:pt>
    <dgm:pt modelId="{7821E24C-35F7-3F44-AB4A-651EF0E819AE}" type="pres">
      <dgm:prSet presAssocID="{6803E726-D770-4601-9382-2985FCCC285F}" presName="tx1" presStyleLbl="revTx" presStyleIdx="1" presStyleCnt="4"/>
      <dgm:spPr/>
    </dgm:pt>
    <dgm:pt modelId="{04E97042-B83E-D54C-84AE-EEFE984F7BBA}" type="pres">
      <dgm:prSet presAssocID="{6803E726-D770-4601-9382-2985FCCC285F}" presName="vert1" presStyleCnt="0"/>
      <dgm:spPr/>
    </dgm:pt>
    <dgm:pt modelId="{E56F1CEC-7ADB-D246-9B3B-3DC56BA374B4}" type="pres">
      <dgm:prSet presAssocID="{515BDE70-086D-481F-AFFA-16B1F69966D0}" presName="thickLine" presStyleLbl="alignNode1" presStyleIdx="2" presStyleCnt="4"/>
      <dgm:spPr/>
    </dgm:pt>
    <dgm:pt modelId="{60EA0268-B6DE-DD4C-8D6A-7D21BC222B88}" type="pres">
      <dgm:prSet presAssocID="{515BDE70-086D-481F-AFFA-16B1F69966D0}" presName="horz1" presStyleCnt="0"/>
      <dgm:spPr/>
    </dgm:pt>
    <dgm:pt modelId="{582CF1A7-F1E7-274D-9749-D4FC992522C9}" type="pres">
      <dgm:prSet presAssocID="{515BDE70-086D-481F-AFFA-16B1F69966D0}" presName="tx1" presStyleLbl="revTx" presStyleIdx="2" presStyleCnt="4"/>
      <dgm:spPr/>
    </dgm:pt>
    <dgm:pt modelId="{10960F04-4AA0-B749-B4A6-251AE7550433}" type="pres">
      <dgm:prSet presAssocID="{515BDE70-086D-481F-AFFA-16B1F69966D0}" presName="vert1" presStyleCnt="0"/>
      <dgm:spPr/>
    </dgm:pt>
    <dgm:pt modelId="{54D9E029-EC62-DB42-8AB3-30D54406B27B}" type="pres">
      <dgm:prSet presAssocID="{ED277E21-5D2B-4AB8-998F-96885BB8BC3A}" presName="thickLine" presStyleLbl="alignNode1" presStyleIdx="3" presStyleCnt="4"/>
      <dgm:spPr/>
    </dgm:pt>
    <dgm:pt modelId="{BA9B393A-6253-7F42-B2FD-A6A05AC3232F}" type="pres">
      <dgm:prSet presAssocID="{ED277E21-5D2B-4AB8-998F-96885BB8BC3A}" presName="horz1" presStyleCnt="0"/>
      <dgm:spPr/>
    </dgm:pt>
    <dgm:pt modelId="{03E12A52-7322-A943-9C53-A65D13078A34}" type="pres">
      <dgm:prSet presAssocID="{ED277E21-5D2B-4AB8-998F-96885BB8BC3A}" presName="tx1" presStyleLbl="revTx" presStyleIdx="3" presStyleCnt="4"/>
      <dgm:spPr/>
    </dgm:pt>
    <dgm:pt modelId="{D1419616-AD5C-EF4D-9F4D-31CEC0FA178F}" type="pres">
      <dgm:prSet presAssocID="{ED277E21-5D2B-4AB8-998F-96885BB8BC3A}" presName="vert1" presStyleCnt="0"/>
      <dgm:spPr/>
    </dgm:pt>
  </dgm:ptLst>
  <dgm:cxnLst>
    <dgm:cxn modelId="{6E4F8123-5FBD-473F-BD82-F4470E958D81}" srcId="{855A5BFA-A845-427C-AD1D-F3099121A53C}" destId="{ED277E21-5D2B-4AB8-998F-96885BB8BC3A}" srcOrd="3" destOrd="0" parTransId="{86BD26E8-4061-4BA0-88FF-36CE79A5D67E}" sibTransId="{B8D49E26-0399-47C3-8C84-5868A095AE20}"/>
    <dgm:cxn modelId="{A6748443-83C4-46C9-B2DB-D82B3414DC76}" srcId="{855A5BFA-A845-427C-AD1D-F3099121A53C}" destId="{515BDE70-086D-481F-AFFA-16B1F69966D0}" srcOrd="2" destOrd="0" parTransId="{710BCB3A-E533-4290-AB60-3888375C8603}" sibTransId="{C361C69E-FA86-4F47-9E5C-96B4207DE5E0}"/>
    <dgm:cxn modelId="{395B874D-A895-D84D-9322-B9A565C7E9D9}" type="presOf" srcId="{515BDE70-086D-481F-AFFA-16B1F69966D0}" destId="{582CF1A7-F1E7-274D-9749-D4FC992522C9}" srcOrd="0" destOrd="0" presId="urn:microsoft.com/office/officeart/2008/layout/LinedList"/>
    <dgm:cxn modelId="{C46AD880-8840-7042-99E4-7117805E482E}" type="presOf" srcId="{AC7177E2-5FFA-490A-93AC-3BC5F5862958}" destId="{4CC7EDFB-44F3-454E-9B45-B4D6181820E9}" srcOrd="0" destOrd="0" presId="urn:microsoft.com/office/officeart/2008/layout/LinedList"/>
    <dgm:cxn modelId="{0EAF0687-D82F-4815-B6BD-03935FA01F22}" srcId="{855A5BFA-A845-427C-AD1D-F3099121A53C}" destId="{AC7177E2-5FFA-490A-93AC-3BC5F5862958}" srcOrd="0" destOrd="0" parTransId="{B8D7B764-6CE1-438A-B79F-0FFB1947E8FD}" sibTransId="{8D78B13B-1F05-4CBC-80C9-E6BBD1C84927}"/>
    <dgm:cxn modelId="{BC6DC19D-88BD-0E47-8A8B-6D2FCBC5E331}" type="presOf" srcId="{ED277E21-5D2B-4AB8-998F-96885BB8BC3A}" destId="{03E12A52-7322-A943-9C53-A65D13078A34}" srcOrd="0" destOrd="0" presId="urn:microsoft.com/office/officeart/2008/layout/LinedList"/>
    <dgm:cxn modelId="{36BDD6A9-41D6-5848-ACEF-E8431480ECC8}" type="presOf" srcId="{855A5BFA-A845-427C-AD1D-F3099121A53C}" destId="{129662FA-4D60-2341-97BA-B499B1AC4C9F}" srcOrd="0" destOrd="0" presId="urn:microsoft.com/office/officeart/2008/layout/LinedList"/>
    <dgm:cxn modelId="{B9BCA8B5-340A-48FB-B031-396D7E07A64E}" srcId="{855A5BFA-A845-427C-AD1D-F3099121A53C}" destId="{6803E726-D770-4601-9382-2985FCCC285F}" srcOrd="1" destOrd="0" parTransId="{45773A6E-8F12-4B53-A5AC-32EBA6EC79A8}" sibTransId="{D6072CBF-CE07-4A06-A908-1923DA22DF99}"/>
    <dgm:cxn modelId="{F9347ECD-2095-B54B-A7E7-81275A70276D}" type="presOf" srcId="{6803E726-D770-4601-9382-2985FCCC285F}" destId="{7821E24C-35F7-3F44-AB4A-651EF0E819AE}" srcOrd="0" destOrd="0" presId="urn:microsoft.com/office/officeart/2008/layout/LinedList"/>
    <dgm:cxn modelId="{A588FDE4-5301-0A4C-BBCA-0D48A17B924C}" type="presParOf" srcId="{129662FA-4D60-2341-97BA-B499B1AC4C9F}" destId="{604D4BCF-A872-184D-83F9-EE531D17634F}" srcOrd="0" destOrd="0" presId="urn:microsoft.com/office/officeart/2008/layout/LinedList"/>
    <dgm:cxn modelId="{E7DB60DB-FE44-964D-831C-7B37B524482C}" type="presParOf" srcId="{129662FA-4D60-2341-97BA-B499B1AC4C9F}" destId="{6214834B-6F83-EA45-8509-88DCB5658947}" srcOrd="1" destOrd="0" presId="urn:microsoft.com/office/officeart/2008/layout/LinedList"/>
    <dgm:cxn modelId="{69C9BFEB-07E0-F74B-9F8E-77642AC14B6D}" type="presParOf" srcId="{6214834B-6F83-EA45-8509-88DCB5658947}" destId="{4CC7EDFB-44F3-454E-9B45-B4D6181820E9}" srcOrd="0" destOrd="0" presId="urn:microsoft.com/office/officeart/2008/layout/LinedList"/>
    <dgm:cxn modelId="{BF90418D-341F-1B4B-BCD1-4439ACA6180C}" type="presParOf" srcId="{6214834B-6F83-EA45-8509-88DCB5658947}" destId="{F9708FA9-0BCA-7C49-802A-36D7BE515803}" srcOrd="1" destOrd="0" presId="urn:microsoft.com/office/officeart/2008/layout/LinedList"/>
    <dgm:cxn modelId="{C08026C3-90AF-F84A-A712-6A8B39B48E1B}" type="presParOf" srcId="{129662FA-4D60-2341-97BA-B499B1AC4C9F}" destId="{5815F8CF-1F67-CF4C-B650-EBF274BDC366}" srcOrd="2" destOrd="0" presId="urn:microsoft.com/office/officeart/2008/layout/LinedList"/>
    <dgm:cxn modelId="{06CC6172-7AE7-FA45-9055-D495170A395E}" type="presParOf" srcId="{129662FA-4D60-2341-97BA-B499B1AC4C9F}" destId="{59185C1D-A1B9-2E4A-958D-6DBEF75B5181}" srcOrd="3" destOrd="0" presId="urn:microsoft.com/office/officeart/2008/layout/LinedList"/>
    <dgm:cxn modelId="{7405A0D3-D372-3642-AD03-36A5DB090599}" type="presParOf" srcId="{59185C1D-A1B9-2E4A-958D-6DBEF75B5181}" destId="{7821E24C-35F7-3F44-AB4A-651EF0E819AE}" srcOrd="0" destOrd="0" presId="urn:microsoft.com/office/officeart/2008/layout/LinedList"/>
    <dgm:cxn modelId="{687B712F-D8D1-A041-9775-814D80E32661}" type="presParOf" srcId="{59185C1D-A1B9-2E4A-958D-6DBEF75B5181}" destId="{04E97042-B83E-D54C-84AE-EEFE984F7BBA}" srcOrd="1" destOrd="0" presId="urn:microsoft.com/office/officeart/2008/layout/LinedList"/>
    <dgm:cxn modelId="{8A9BEDA5-6802-704F-9067-264963A98D2A}" type="presParOf" srcId="{129662FA-4D60-2341-97BA-B499B1AC4C9F}" destId="{E56F1CEC-7ADB-D246-9B3B-3DC56BA374B4}" srcOrd="4" destOrd="0" presId="urn:microsoft.com/office/officeart/2008/layout/LinedList"/>
    <dgm:cxn modelId="{5A6F9866-8BEE-F447-9056-FCC1F692B176}" type="presParOf" srcId="{129662FA-4D60-2341-97BA-B499B1AC4C9F}" destId="{60EA0268-B6DE-DD4C-8D6A-7D21BC222B88}" srcOrd="5" destOrd="0" presId="urn:microsoft.com/office/officeart/2008/layout/LinedList"/>
    <dgm:cxn modelId="{641AD8FF-49E7-D740-9941-6C363F76A015}" type="presParOf" srcId="{60EA0268-B6DE-DD4C-8D6A-7D21BC222B88}" destId="{582CF1A7-F1E7-274D-9749-D4FC992522C9}" srcOrd="0" destOrd="0" presId="urn:microsoft.com/office/officeart/2008/layout/LinedList"/>
    <dgm:cxn modelId="{91B36DE3-01D0-CB44-8115-42EA96F0C5C5}" type="presParOf" srcId="{60EA0268-B6DE-DD4C-8D6A-7D21BC222B88}" destId="{10960F04-4AA0-B749-B4A6-251AE7550433}" srcOrd="1" destOrd="0" presId="urn:microsoft.com/office/officeart/2008/layout/LinedList"/>
    <dgm:cxn modelId="{12D515D5-C8E2-C947-A7A0-A25D0B424E24}" type="presParOf" srcId="{129662FA-4D60-2341-97BA-B499B1AC4C9F}" destId="{54D9E029-EC62-DB42-8AB3-30D54406B27B}" srcOrd="6" destOrd="0" presId="urn:microsoft.com/office/officeart/2008/layout/LinedList"/>
    <dgm:cxn modelId="{E7E262D5-10B4-0C42-8296-33F0F5E713CE}" type="presParOf" srcId="{129662FA-4D60-2341-97BA-B499B1AC4C9F}" destId="{BA9B393A-6253-7F42-B2FD-A6A05AC3232F}" srcOrd="7" destOrd="0" presId="urn:microsoft.com/office/officeart/2008/layout/LinedList"/>
    <dgm:cxn modelId="{F69E7296-54FB-2641-AA7A-3BF8B3B569AE}" type="presParOf" srcId="{BA9B393A-6253-7F42-B2FD-A6A05AC3232F}" destId="{03E12A52-7322-A943-9C53-A65D13078A34}" srcOrd="0" destOrd="0" presId="urn:microsoft.com/office/officeart/2008/layout/LinedList"/>
    <dgm:cxn modelId="{7050F56E-C7A4-F441-95CC-482BC23F0AB1}" type="presParOf" srcId="{BA9B393A-6253-7F42-B2FD-A6A05AC3232F}" destId="{D1419616-AD5C-EF4D-9F4D-31CEC0FA17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D4BCF-A872-184D-83F9-EE531D17634F}">
      <dsp:nvSpPr>
        <dsp:cNvPr id="0" name=""/>
        <dsp:cNvSpPr/>
      </dsp:nvSpPr>
      <dsp:spPr>
        <a:xfrm>
          <a:off x="0" y="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7EDFB-44F3-454E-9B45-B4D6181820E9}">
      <dsp:nvSpPr>
        <dsp:cNvPr id="0" name=""/>
        <dsp:cNvSpPr/>
      </dsp:nvSpPr>
      <dsp:spPr>
        <a:xfrm>
          <a:off x="0" y="0"/>
          <a:ext cx="10515600"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To analyze 2021-2022 influenza season epidemiology and composition and its effects on the 2022-2023 influenza season.</a:t>
          </a:r>
          <a:endParaRPr lang="en-US" sz="2200" kern="1200" dirty="0"/>
        </a:p>
      </dsp:txBody>
      <dsp:txXfrm>
        <a:off x="0" y="0"/>
        <a:ext cx="10515600" cy="1045822"/>
      </dsp:txXfrm>
    </dsp:sp>
    <dsp:sp modelId="{5815F8CF-1F67-CF4C-B650-EBF274BDC366}">
      <dsp:nvSpPr>
        <dsp:cNvPr id="0" name=""/>
        <dsp:cNvSpPr/>
      </dsp:nvSpPr>
      <dsp:spPr>
        <a:xfrm>
          <a:off x="0" y="104582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1E24C-35F7-3F44-AB4A-651EF0E819AE}">
      <dsp:nvSpPr>
        <dsp:cNvPr id="0" name=""/>
        <dsp:cNvSpPr/>
      </dsp:nvSpPr>
      <dsp:spPr>
        <a:xfrm>
          <a:off x="0" y="1045822"/>
          <a:ext cx="10515600"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To examine new CDC recommendations for influenza vaccine for people 65 years and older. </a:t>
          </a:r>
          <a:endParaRPr lang="en-US" sz="2200" kern="1200" dirty="0"/>
        </a:p>
      </dsp:txBody>
      <dsp:txXfrm>
        <a:off x="0" y="1045822"/>
        <a:ext cx="10515600" cy="1045822"/>
      </dsp:txXfrm>
    </dsp:sp>
    <dsp:sp modelId="{E56F1CEC-7ADB-D246-9B3B-3DC56BA374B4}">
      <dsp:nvSpPr>
        <dsp:cNvPr id="0" name=""/>
        <dsp:cNvSpPr/>
      </dsp:nvSpPr>
      <dsp:spPr>
        <a:xfrm>
          <a:off x="0" y="2091644"/>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CF1A7-F1E7-274D-9749-D4FC992522C9}">
      <dsp:nvSpPr>
        <dsp:cNvPr id="0" name=""/>
        <dsp:cNvSpPr/>
      </dsp:nvSpPr>
      <dsp:spPr>
        <a:xfrm>
          <a:off x="0" y="2091644"/>
          <a:ext cx="10515600"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To compare the different influenza vaccinations recommended for that population in terms of dose, type of vaccine, administration, contraindications, adverse effects, and cost. </a:t>
          </a:r>
          <a:endParaRPr lang="en-US" sz="2200" kern="1200" dirty="0"/>
        </a:p>
      </dsp:txBody>
      <dsp:txXfrm>
        <a:off x="0" y="2091644"/>
        <a:ext cx="10515600" cy="1045822"/>
      </dsp:txXfrm>
    </dsp:sp>
    <dsp:sp modelId="{54D9E029-EC62-DB42-8AB3-30D54406B27B}">
      <dsp:nvSpPr>
        <dsp:cNvPr id="0" name=""/>
        <dsp:cNvSpPr/>
      </dsp:nvSpPr>
      <dsp:spPr>
        <a:xfrm>
          <a:off x="0" y="3137466"/>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E12A52-7322-A943-9C53-A65D13078A34}">
      <dsp:nvSpPr>
        <dsp:cNvPr id="0" name=""/>
        <dsp:cNvSpPr/>
      </dsp:nvSpPr>
      <dsp:spPr>
        <a:xfrm>
          <a:off x="0" y="3137466"/>
          <a:ext cx="10515600"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To understand recommendations of coadministration of the influenza vaccine with COVID-19, pneumococcal, and Zoster vaccinations.</a:t>
          </a:r>
          <a:endParaRPr lang="en-US" sz="2200" kern="1200" dirty="0"/>
        </a:p>
      </dsp:txBody>
      <dsp:txXfrm>
        <a:off x="0" y="3137466"/>
        <a:ext cx="10515600" cy="10458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681743a44d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681743a44d_0_1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90000"/>
              </a:lnSpc>
              <a:spcBef>
                <a:spcPts val="1000"/>
              </a:spcBef>
              <a:spcAft>
                <a:spcPts val="0"/>
              </a:spcAft>
              <a:buNone/>
            </a:pPr>
            <a:endParaRPr dirty="0"/>
          </a:p>
        </p:txBody>
      </p:sp>
      <p:sp>
        <p:nvSpPr>
          <p:cNvPr id="134" name="Google Shape;134;g1681743a44d_0_1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634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681743a44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681743a44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1" name="Google Shape;151;g1681743a44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681743a44d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681743a44d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9" name="Google Shape;159;g1681743a44d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681743a44d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681743a44d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90000"/>
              </a:lnSpc>
              <a:spcBef>
                <a:spcPts val="1000"/>
              </a:spcBef>
              <a:spcAft>
                <a:spcPts val="0"/>
              </a:spcAft>
              <a:buClr>
                <a:schemeClr val="dk1"/>
              </a:buClr>
              <a:buSzPts val="1100"/>
              <a:buFont typeface="Arial"/>
              <a:buNone/>
            </a:pPr>
            <a:endParaRPr dirty="0"/>
          </a:p>
        </p:txBody>
      </p:sp>
      <p:sp>
        <p:nvSpPr>
          <p:cNvPr id="167" name="Google Shape;167;g1681743a44d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681743a44d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681743a44d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dirty="0"/>
              <a:t> </a:t>
            </a:r>
            <a:endParaRPr dirty="0"/>
          </a:p>
        </p:txBody>
      </p:sp>
      <p:sp>
        <p:nvSpPr>
          <p:cNvPr id="176" name="Google Shape;176;g1681743a44d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681743a44d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681743a44d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g1681743a44d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681743a44d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681743a44d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g1681743a44d_0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81743a44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681743a44d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203" name="Google Shape;203;g1681743a44d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681743a44d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681743a44d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g1681743a44d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 name="Google Shape;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681743a44d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681743a44d_0_1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g1681743a44d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681743a44d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681743a44d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31" name="Google Shape;231;g1681743a44d_0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681743a44d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681743a44d_0_1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endParaRPr dirty="0"/>
          </a:p>
        </p:txBody>
      </p:sp>
      <p:sp>
        <p:nvSpPr>
          <p:cNvPr id="239" name="Google Shape;239;g1681743a44d_0_1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69391d72af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69391d72af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53" name="Google Shape;253;g169391d72af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681743a44d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681743a44d_0_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g1681743a44d_0_1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681743a44d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681743a44d_0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2" name="Google Shape;262;g1681743a44d_0_1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6d0c43fec1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6d0c43fec1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9" name="Google Shape;269;g16d0c43fec1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681743a4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681743a44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 name="Google Shape;72;g1681743a44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681743a44d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681743a44d_0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endParaRPr dirty="0"/>
          </a:p>
        </p:txBody>
      </p:sp>
      <p:sp>
        <p:nvSpPr>
          <p:cNvPr id="80" name="Google Shape;80;g1681743a44d_0_1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681743a44d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681743a44d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endParaRPr dirty="0"/>
          </a:p>
        </p:txBody>
      </p:sp>
      <p:sp>
        <p:nvSpPr>
          <p:cNvPr id="89" name="Google Shape;89;g1681743a44d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9391d72a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9391d72af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g169391d72af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9391d72af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69391d72af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g169391d72af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69391d72af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69391d72af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g169391d72af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69391d72af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69391d72af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g169391d72af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838200" y="1122363"/>
            <a:ext cx="105156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0539B"/>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838200" y="3602038"/>
            <a:ext cx="105156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22" name="Google Shape;22;p2"/>
          <p:cNvSpPr/>
          <p:nvPr/>
        </p:nvSpPr>
        <p:spPr>
          <a:xfrm>
            <a:off x="748684" y="6249154"/>
            <a:ext cx="6096000" cy="487441"/>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898989"/>
              </a:buClr>
              <a:buSzPts val="800"/>
              <a:buFont typeface="Calibri"/>
              <a:buNone/>
            </a:pPr>
            <a:r>
              <a:rPr lang="en-US" sz="800" b="0" i="1" u="none" strike="noStrike" cap="none" dirty="0">
                <a:solidFill>
                  <a:srgbClr val="898989"/>
                </a:solidFill>
                <a:latin typeface="Calibri"/>
                <a:ea typeface="Calibri"/>
                <a:cs typeface="Calibri"/>
                <a:sym typeface="Calibri"/>
              </a:rPr>
              <a:t>This material was prepared by IPRO, a Quality Innovation Network-Quality Improvement Organization under contract with the Centers for Medicare &amp; Medicaid Services (CMS), an agency of the U.S. Department of Health and Human Services. The content presented does not necessarily reflect CMS policy.</a:t>
            </a:r>
            <a:endParaRPr sz="1200" b="0" i="0" u="none" strike="noStrike" cap="none" dirty="0">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10515600" cy="412730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27" name="Google Shape;27;p3"/>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831850" y="311864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31" name="Google Shape;31;p4"/>
          <p:cNvCxnSpPr/>
          <p:nvPr/>
        </p:nvCxnSpPr>
        <p:spPr>
          <a:xfrm>
            <a:off x="831852" y="2989261"/>
            <a:ext cx="9708329" cy="0"/>
          </a:xfrm>
          <a:prstGeom prst="straightConnector1">
            <a:avLst/>
          </a:prstGeom>
          <a:noFill/>
          <a:ln w="12700" cap="flat" cmpd="sng">
            <a:solidFill>
              <a:srgbClr val="F1CB03"/>
            </a:solidFill>
            <a:prstDash val="solid"/>
            <a:miter lim="800000"/>
            <a:headEnd type="none" w="sm" len="sm"/>
            <a:tailEnd type="none" w="sm" len="sm"/>
          </a:ln>
        </p:spPr>
      </p:cxnSp>
      <p:sp>
        <p:nvSpPr>
          <p:cNvPr id="32" name="Google Shape;32;p4"/>
          <p:cNvSpPr txBox="1">
            <a:spLocks noGrp="1"/>
          </p:cNvSpPr>
          <p:nvPr>
            <p:ph type="title"/>
          </p:nvPr>
        </p:nvSpPr>
        <p:spPr>
          <a:xfrm>
            <a:off x="831850" y="1709739"/>
            <a:ext cx="10515600" cy="127952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539B"/>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
        <p:cNvGrpSpPr/>
        <p:nvPr/>
      </p:nvGrpSpPr>
      <p:grpSpPr>
        <a:xfrm>
          <a:off x="0" y="0"/>
          <a:ext cx="0" cy="0"/>
          <a:chOff x="0" y="0"/>
          <a:chExt cx="0" cy="0"/>
        </a:xfrm>
      </p:grpSpPr>
      <p:sp>
        <p:nvSpPr>
          <p:cNvPr id="34" name="Google Shape;34;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
          <p:cNvSpPr txBox="1">
            <a:spLocks noGrp="1"/>
          </p:cNvSpPr>
          <p:nvPr>
            <p:ph type="body" idx="2"/>
          </p:nvPr>
        </p:nvSpPr>
        <p:spPr>
          <a:xfrm>
            <a:off x="839788" y="2505075"/>
            <a:ext cx="5157787" cy="34385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
          <p:cNvSpPr txBox="1">
            <a:spLocks noGrp="1"/>
          </p:cNvSpPr>
          <p:nvPr>
            <p:ph type="body" idx="4"/>
          </p:nvPr>
        </p:nvSpPr>
        <p:spPr>
          <a:xfrm>
            <a:off x="6172200" y="2505075"/>
            <a:ext cx="5183188" cy="34385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39" name="Google Shape;39;p5"/>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40" name="Google Shape;40;p5"/>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1"/>
        <p:cNvGrpSpPr/>
        <p:nvPr/>
      </p:nvGrpSpPr>
      <p:grpSpPr>
        <a:xfrm>
          <a:off x="0" y="0"/>
          <a:ext cx="0" cy="0"/>
          <a:chOff x="0" y="0"/>
          <a:chExt cx="0" cy="0"/>
        </a:xfrm>
      </p:grpSpPr>
      <p:sp>
        <p:nvSpPr>
          <p:cNvPr id="42" name="Google Shape;42;p6"/>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43" name="Google Shape;43;p6"/>
          <p:cNvSpPr/>
          <p:nvPr/>
        </p:nvSpPr>
        <p:spPr>
          <a:xfrm>
            <a:off x="7756634" y="5644055"/>
            <a:ext cx="3736428" cy="10878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44" name="Google Shape;44;p6"/>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45" name="Google Shape;45;p6"/>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6"/>
        <p:cNvGrpSpPr/>
        <p:nvPr/>
      </p:nvGrpSpPr>
      <p:grpSpPr>
        <a:xfrm>
          <a:off x="0" y="0"/>
          <a:ext cx="0" cy="0"/>
          <a:chOff x="0" y="0"/>
          <a:chExt cx="0" cy="0"/>
        </a:xfrm>
      </p:grpSpPr>
      <p:sp>
        <p:nvSpPr>
          <p:cNvPr id="47" name="Google Shape;47;p7"/>
          <p:cNvSpPr txBox="1">
            <a:spLocks noGrp="1"/>
          </p:cNvSpPr>
          <p:nvPr>
            <p:ph type="body" idx="1"/>
          </p:nvPr>
        </p:nvSpPr>
        <p:spPr>
          <a:xfrm>
            <a:off x="838200" y="1825625"/>
            <a:ext cx="5181600" cy="41179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6172200" y="1825625"/>
            <a:ext cx="5181600" cy="41179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50" name="Google Shape;50;p7"/>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51" name="Google Shape;51;p7"/>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2"/>
        <p:cNvGrpSpPr/>
        <p:nvPr/>
      </p:nvGrpSpPr>
      <p:grpSpPr>
        <a:xfrm>
          <a:off x="0" y="0"/>
          <a:ext cx="0" cy="0"/>
          <a:chOff x="0" y="0"/>
          <a:chExt cx="0" cy="0"/>
        </a:xfrm>
      </p:grpSpPr>
      <p:sp>
        <p:nvSpPr>
          <p:cNvPr id="53" name="Google Shape;53;p8"/>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54" name="Google Shape;54;p8"/>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55" name="Google Shape;55;p8"/>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539B"/>
              </a:buClr>
              <a:buSzPts val="3600"/>
              <a:buFont typeface="Calibri"/>
              <a:buNone/>
              <a:defRPr sz="3600" b="1" i="0" u="none" strike="noStrike" cap="none">
                <a:solidFill>
                  <a:srgbClr val="00539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12730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0" marR="0" lvl="1" indent="0" algn="l" rtl="0">
              <a:spcBef>
                <a:spcPts val="0"/>
              </a:spcBef>
              <a:buNone/>
              <a:defRPr sz="1200" b="0" i="0" u="none" strike="noStrike" cap="none">
                <a:solidFill>
                  <a:srgbClr val="888888"/>
                </a:solidFill>
                <a:latin typeface="Calibri"/>
                <a:ea typeface="Calibri"/>
                <a:cs typeface="Calibri"/>
                <a:sym typeface="Calibri"/>
              </a:defRPr>
            </a:lvl2pPr>
            <a:lvl3pPr marL="0" marR="0" lvl="2" indent="0" algn="l" rtl="0">
              <a:spcBef>
                <a:spcPts val="0"/>
              </a:spcBef>
              <a:buNone/>
              <a:defRPr sz="1200" b="0" i="0" u="none" strike="noStrike" cap="none">
                <a:solidFill>
                  <a:srgbClr val="888888"/>
                </a:solidFill>
                <a:latin typeface="Calibri"/>
                <a:ea typeface="Calibri"/>
                <a:cs typeface="Calibri"/>
                <a:sym typeface="Calibri"/>
              </a:defRPr>
            </a:lvl3pPr>
            <a:lvl4pPr marL="0" marR="0" lvl="3" indent="0" algn="l" rtl="0">
              <a:spcBef>
                <a:spcPts val="0"/>
              </a:spcBef>
              <a:buNone/>
              <a:defRPr sz="1200" b="0" i="0" u="none" strike="noStrike" cap="none">
                <a:solidFill>
                  <a:srgbClr val="888888"/>
                </a:solidFill>
                <a:latin typeface="Calibri"/>
                <a:ea typeface="Calibri"/>
                <a:cs typeface="Calibri"/>
                <a:sym typeface="Calibri"/>
              </a:defRPr>
            </a:lvl4pPr>
            <a:lvl5pPr marL="0" marR="0" lvl="4" indent="0" algn="l" rtl="0">
              <a:spcBef>
                <a:spcPts val="0"/>
              </a:spcBef>
              <a:buNone/>
              <a:defRPr sz="1200" b="0" i="0" u="none" strike="noStrike" cap="none">
                <a:solidFill>
                  <a:srgbClr val="888888"/>
                </a:solidFill>
                <a:latin typeface="Calibri"/>
                <a:ea typeface="Calibri"/>
                <a:cs typeface="Calibri"/>
                <a:sym typeface="Calibri"/>
              </a:defRPr>
            </a:lvl5pPr>
            <a:lvl6pPr marL="0" marR="0" lvl="5" indent="0" algn="l" rtl="0">
              <a:spcBef>
                <a:spcPts val="0"/>
              </a:spcBef>
              <a:buNone/>
              <a:defRPr sz="1200" b="0" i="0" u="none" strike="noStrike" cap="none">
                <a:solidFill>
                  <a:srgbClr val="888888"/>
                </a:solidFill>
                <a:latin typeface="Calibri"/>
                <a:ea typeface="Calibri"/>
                <a:cs typeface="Calibri"/>
                <a:sym typeface="Calibri"/>
              </a:defRPr>
            </a:lvl6pPr>
            <a:lvl7pPr marL="0" marR="0" lvl="6" indent="0" algn="l" rtl="0">
              <a:spcBef>
                <a:spcPts val="0"/>
              </a:spcBef>
              <a:buNone/>
              <a:defRPr sz="1200" b="0" i="0" u="none" strike="noStrike" cap="none">
                <a:solidFill>
                  <a:srgbClr val="888888"/>
                </a:solidFill>
                <a:latin typeface="Calibri"/>
                <a:ea typeface="Calibri"/>
                <a:cs typeface="Calibri"/>
                <a:sym typeface="Calibri"/>
              </a:defRPr>
            </a:lvl7pPr>
            <a:lvl8pPr marL="0" marR="0" lvl="7" indent="0" algn="l" rtl="0">
              <a:spcBef>
                <a:spcPts val="0"/>
              </a:spcBef>
              <a:buNone/>
              <a:defRPr sz="1200" b="0" i="0" u="none" strike="noStrike" cap="none">
                <a:solidFill>
                  <a:srgbClr val="888888"/>
                </a:solidFill>
                <a:latin typeface="Calibri"/>
                <a:ea typeface="Calibri"/>
                <a:cs typeface="Calibri"/>
                <a:sym typeface="Calibri"/>
              </a:defRPr>
            </a:lvl8pPr>
            <a:lvl9pPr marL="0" marR="0" lvl="8" indent="0" algn="l"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13" name="Google Shape;13;p1"/>
          <p:cNvSpPr/>
          <p:nvPr/>
        </p:nvSpPr>
        <p:spPr>
          <a:xfrm>
            <a:off x="0" y="0"/>
            <a:ext cx="405704" cy="1663078"/>
          </a:xfrm>
          <a:prstGeom prst="rect">
            <a:avLst/>
          </a:prstGeom>
          <a:solidFill>
            <a:srgbClr val="F1CB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14;p1"/>
          <p:cNvSpPr/>
          <p:nvPr/>
        </p:nvSpPr>
        <p:spPr>
          <a:xfrm>
            <a:off x="629" y="1749288"/>
            <a:ext cx="405704" cy="1630017"/>
          </a:xfrm>
          <a:prstGeom prst="rect">
            <a:avLst/>
          </a:prstGeom>
          <a:solidFill>
            <a:srgbClr val="2CC5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15;p1"/>
          <p:cNvSpPr/>
          <p:nvPr/>
        </p:nvSpPr>
        <p:spPr>
          <a:xfrm>
            <a:off x="3457" y="3472106"/>
            <a:ext cx="405704" cy="1630017"/>
          </a:xfrm>
          <a:prstGeom prst="rect">
            <a:avLst/>
          </a:prstGeom>
          <a:solidFill>
            <a:srgbClr val="63D6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16;p1"/>
          <p:cNvSpPr/>
          <p:nvPr/>
        </p:nvSpPr>
        <p:spPr>
          <a:xfrm>
            <a:off x="-271" y="5194924"/>
            <a:ext cx="405704" cy="1663077"/>
          </a:xfrm>
          <a:prstGeom prst="rect">
            <a:avLst/>
          </a:prstGeom>
          <a:solidFill>
            <a:srgbClr val="FB7A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7" name="Google Shape;17;p1"/>
          <p:cNvPicPr preferRelativeResize="0"/>
          <p:nvPr/>
        </p:nvPicPr>
        <p:blipFill rotWithShape="1">
          <a:blip r:embed="rId9">
            <a:alphaModFix/>
          </a:blip>
          <a:srcRect/>
          <a:stretch/>
        </p:blipFill>
        <p:spPr>
          <a:xfrm>
            <a:off x="8263128" y="6100436"/>
            <a:ext cx="3090672" cy="5851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
          <p15:clr>
            <a:srgbClr val="F26B43"/>
          </p15:clr>
        </p15:guide>
        <p15:guide id="2" pos="528">
          <p15:clr>
            <a:srgbClr val="F26B43"/>
          </p15:clr>
        </p15:guide>
        <p15:guide id="3" pos="7152">
          <p15:clr>
            <a:srgbClr val="F26B43"/>
          </p15:clr>
        </p15:guide>
        <p15:guide id="4" orient="horz" pos="3744">
          <p15:clr>
            <a:srgbClr val="F26B43"/>
          </p15:clr>
        </p15:guide>
        <p15:guide id="5" orient="horz" pos="4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flu/prevent/coadministration.ht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flu/treat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flu/treatm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Rectangle 1">
            <a:extLst>
              <a:ext uri="{FF2B5EF4-FFF2-40B4-BE49-F238E27FC236}">
                <a16:creationId xmlns:a16="http://schemas.microsoft.com/office/drawing/2014/main" id="{1CFD7779-022E-2ABF-CEA2-119D1E66D204}"/>
              </a:ext>
              <a:ext uri="{C183D7F6-B498-43B3-948B-1728B52AA6E4}">
                <adec:decorative xmlns:adec="http://schemas.microsoft.com/office/drawing/2017/decorative" val="1"/>
              </a:ext>
            </a:extLst>
          </p:cNvPr>
          <p:cNvSpPr/>
          <p:nvPr/>
        </p:nvSpPr>
        <p:spPr>
          <a:xfrm>
            <a:off x="838200" y="6267635"/>
            <a:ext cx="5775664" cy="487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60;p9"/>
          <p:cNvSpPr txBox="1">
            <a:spLocks noGrp="1"/>
          </p:cNvSpPr>
          <p:nvPr>
            <p:ph type="ctrTitle"/>
          </p:nvPr>
        </p:nvSpPr>
        <p:spPr>
          <a:xfrm>
            <a:off x="838200" y="1122363"/>
            <a:ext cx="105156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539B"/>
              </a:buClr>
              <a:buSzPts val="6000"/>
              <a:buFont typeface="Calibri"/>
              <a:buNone/>
            </a:pPr>
            <a:r>
              <a:rPr lang="en-US" dirty="0"/>
              <a:t>2022-2023 Influenza Season: </a:t>
            </a:r>
            <a:r>
              <a:rPr lang="en-US" sz="4500" dirty="0"/>
              <a:t>What’s new? Who’s involved? And Why?  </a:t>
            </a:r>
            <a:endParaRPr sz="4500" dirty="0"/>
          </a:p>
        </p:txBody>
      </p:sp>
      <p:sp>
        <p:nvSpPr>
          <p:cNvPr id="61" name="Google Shape;61;p9"/>
          <p:cNvSpPr txBox="1">
            <a:spLocks noGrp="1"/>
          </p:cNvSpPr>
          <p:nvPr>
            <p:ph type="subTitle" idx="1"/>
          </p:nvPr>
        </p:nvSpPr>
        <p:spPr>
          <a:xfrm>
            <a:off x="838200" y="3602038"/>
            <a:ext cx="105156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a:t>Nina Bagtas</a:t>
            </a:r>
            <a:endParaRPr dirty="0"/>
          </a:p>
          <a:p>
            <a:pPr marL="0" lvl="0" indent="0" algn="ctr" rtl="0">
              <a:lnSpc>
                <a:spcPct val="90000"/>
              </a:lnSpc>
              <a:spcBef>
                <a:spcPts val="0"/>
              </a:spcBef>
              <a:spcAft>
                <a:spcPts val="0"/>
              </a:spcAft>
              <a:buClr>
                <a:schemeClr val="dk1"/>
              </a:buClr>
              <a:buSzPts val="2400"/>
              <a:buNone/>
            </a:pPr>
            <a:r>
              <a:rPr lang="en-US" dirty="0"/>
              <a:t>PharmD 2023 Candidate</a:t>
            </a:r>
            <a:endParaRPr dirty="0"/>
          </a:p>
          <a:p>
            <a:pPr marL="0" lvl="0" indent="0" algn="ctr" rtl="0">
              <a:lnSpc>
                <a:spcPct val="90000"/>
              </a:lnSpc>
              <a:spcBef>
                <a:spcPts val="0"/>
              </a:spcBef>
              <a:spcAft>
                <a:spcPts val="0"/>
              </a:spcAft>
              <a:buClr>
                <a:schemeClr val="dk1"/>
              </a:buClr>
              <a:buSzPts val="2400"/>
              <a:buNone/>
            </a:pPr>
            <a:r>
              <a:rPr lang="en-US" dirty="0"/>
              <a:t>Binghamton School of Pharmacy and Pharmaceutical Sciences</a:t>
            </a:r>
            <a:endParaRPr dirty="0"/>
          </a:p>
          <a:p>
            <a:pPr marL="0" lvl="0" indent="0" algn="ctr" rtl="0">
              <a:lnSpc>
                <a:spcPct val="90000"/>
              </a:lnSpc>
              <a:spcBef>
                <a:spcPts val="0"/>
              </a:spcBef>
              <a:spcAft>
                <a:spcPts val="0"/>
              </a:spcAft>
              <a:buClr>
                <a:schemeClr val="dk1"/>
              </a:buClr>
              <a:buSzPts val="2400"/>
              <a:buNone/>
            </a:pPr>
            <a:r>
              <a:rPr lang="en-US" dirty="0"/>
              <a:t>IPRO Presentation – 12/13/22</a:t>
            </a:r>
            <a:endParaRPr dirty="0"/>
          </a:p>
        </p:txBody>
      </p:sp>
      <p:sp>
        <p:nvSpPr>
          <p:cNvPr id="62" name="Google Shape;62;p9"/>
          <p:cNvSpPr/>
          <p:nvPr/>
        </p:nvSpPr>
        <p:spPr>
          <a:xfrm>
            <a:off x="943992" y="6267634"/>
            <a:ext cx="6096000" cy="487441"/>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898989"/>
              </a:buClr>
              <a:buSzPts val="800"/>
              <a:buFont typeface="Calibri"/>
              <a:buNone/>
            </a:pPr>
            <a:r>
              <a:rPr lang="en-US" sz="800" b="0" i="1" u="none" strike="noStrike" cap="none" dirty="0">
                <a:solidFill>
                  <a:srgbClr val="898989"/>
                </a:solidFill>
                <a:latin typeface="Calibri"/>
                <a:ea typeface="Calibri"/>
                <a:cs typeface="Calibri"/>
                <a:sym typeface="Calibri"/>
              </a:rPr>
              <a:t>This material was prepared by IPRO</a:t>
            </a:r>
            <a:r>
              <a:rPr lang="en-US" sz="800" i="1" dirty="0">
                <a:solidFill>
                  <a:srgbClr val="898989"/>
                </a:solidFill>
                <a:latin typeface="Calibri"/>
                <a:cs typeface="Calibri"/>
                <a:sym typeface="Calibri"/>
              </a:rPr>
              <a:t>, a Quality Innovation Network-Quality Improvement Organization under contract with the Centers for Medicare &amp; Medicaid Services (CMS), an agency of the U.S. Department of Health and Human Services. The content presented does not necessarily reflect CMS policy. Publication </a:t>
            </a:r>
            <a:r>
              <a:rPr lang="en-US" sz="800" i="1" dirty="0">
                <a:solidFill>
                  <a:srgbClr val="898989"/>
                </a:solidFill>
                <a:latin typeface="Calibri"/>
                <a:cs typeface="Calibri"/>
              </a:rPr>
              <a:t>12SOW-IPRO-QIN-TA-A5-22-843</a:t>
            </a:r>
            <a:endParaRPr sz="800" i="1" dirty="0">
              <a:solidFill>
                <a:srgbClr val="898989"/>
              </a:solidFill>
              <a:latin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Composition of 2022-2023 Influenza Vaccine</a:t>
            </a:r>
            <a:endParaRPr dirty="0"/>
          </a:p>
        </p:txBody>
      </p:sp>
      <p:sp>
        <p:nvSpPr>
          <p:cNvPr id="137" name="Google Shape;137;p18"/>
          <p:cNvSpPr txBox="1">
            <a:spLocks noGrp="1"/>
          </p:cNvSpPr>
          <p:nvPr>
            <p:ph type="body" idx="1"/>
          </p:nvPr>
        </p:nvSpPr>
        <p:spPr>
          <a:xfrm>
            <a:off x="992348" y="1342758"/>
            <a:ext cx="10515600" cy="487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b="1" dirty="0"/>
              <a:t>FDA Vaccines and Related Biological Products Advisory Committee (VRBPAC) selected influenza virus strains for the 2022-2023 influenza season.</a:t>
            </a:r>
            <a:endParaRPr sz="1800" b="1" dirty="0"/>
          </a:p>
          <a:p>
            <a:r>
              <a:rPr lang="en-US" sz="1800" dirty="0"/>
              <a:t>For quadrivalent, egg-based influenza vaccines:</a:t>
            </a:r>
          </a:p>
          <a:p>
            <a:pPr lvl="1"/>
            <a:r>
              <a:rPr lang="en-US" sz="1600" dirty="0"/>
              <a:t>A/Victoria/2570/2019 (H1N1)pdm09-like virus</a:t>
            </a:r>
          </a:p>
          <a:p>
            <a:pPr lvl="1"/>
            <a:r>
              <a:rPr lang="en-US" sz="1600" dirty="0"/>
              <a:t>A/Darwin/9/2021 (H3N2)-like virus</a:t>
            </a:r>
          </a:p>
          <a:p>
            <a:pPr lvl="1"/>
            <a:r>
              <a:rPr lang="en-US" sz="1600" dirty="0"/>
              <a:t>B/Austria/1359417/2021-like virus (B/Victoria lineage)</a:t>
            </a:r>
          </a:p>
          <a:p>
            <a:pPr lvl="1"/>
            <a:r>
              <a:rPr lang="en-US" sz="1600" dirty="0"/>
              <a:t>B/Phuket/3073/2013-like virus (B/Yamagata lineage)</a:t>
            </a:r>
          </a:p>
          <a:p>
            <a:pPr marL="571500" lvl="1" indent="0">
              <a:buNone/>
            </a:pPr>
            <a:endParaRPr sz="1600" dirty="0"/>
          </a:p>
          <a:p>
            <a:r>
              <a:rPr lang="en-US" sz="1800" dirty="0"/>
              <a:t>For quadrivalent formulation of cell or recombinant based influenza vaccines:</a:t>
            </a:r>
          </a:p>
          <a:p>
            <a:pPr lvl="1"/>
            <a:r>
              <a:rPr lang="en-US" sz="1600" dirty="0"/>
              <a:t>A/Wisconsin/588/2019 (H1N1)pdm09-like virus</a:t>
            </a:r>
          </a:p>
          <a:p>
            <a:pPr lvl="1"/>
            <a:r>
              <a:rPr lang="en-US" sz="1600" dirty="0"/>
              <a:t>A/Darwin/6/2021 (H3N2)-like virus</a:t>
            </a:r>
          </a:p>
          <a:p>
            <a:pPr lvl="1"/>
            <a:r>
              <a:rPr lang="en-US" sz="1600" dirty="0"/>
              <a:t>B/Austria/1359417/2021-like virus (B/Victoria lineage)</a:t>
            </a:r>
          </a:p>
          <a:p>
            <a:pPr lvl="1"/>
            <a:r>
              <a:rPr lang="en-US" sz="1600" dirty="0"/>
              <a:t>B/Phuket/3073/2013-like virus (B/Yamagata lineage)</a:t>
            </a:r>
          </a:p>
          <a:p>
            <a:pPr marL="571500" lvl="1" indent="0">
              <a:buNone/>
            </a:pPr>
            <a:endParaRPr sz="1600" dirty="0"/>
          </a:p>
          <a:p>
            <a:r>
              <a:rPr lang="en-US" sz="1800" dirty="0"/>
              <a:t>No changes were made to the A(H1N1)pdm09 or the B/Yamagata egg-based, cell-based, or recombinant vaccine recommended components from the 2021/2022 season.</a:t>
            </a:r>
            <a:endParaRPr sz="1800" dirty="0"/>
          </a:p>
          <a:p>
            <a:pPr marL="457200" lvl="0" indent="0" algn="l" rtl="0">
              <a:spcBef>
                <a:spcPts val="1000"/>
              </a:spcBef>
              <a:spcAft>
                <a:spcPts val="0"/>
              </a:spcAft>
              <a:buNone/>
            </a:pPr>
            <a:endParaRPr sz="2000" dirty="0">
              <a:highlight>
                <a:srgbClr val="FFFFFF"/>
              </a:highlight>
              <a:latin typeface="Open Sans"/>
              <a:ea typeface="Open Sans"/>
              <a:cs typeface="Open Sans"/>
              <a:sym typeface="Open Sans"/>
            </a:endParaRPr>
          </a:p>
        </p:txBody>
      </p:sp>
      <p:sp>
        <p:nvSpPr>
          <p:cNvPr id="138" name="Google Shape;138;p18"/>
          <p:cNvSpPr txBox="1"/>
          <p:nvPr/>
        </p:nvSpPr>
        <p:spPr>
          <a:xfrm>
            <a:off x="358608" y="6215058"/>
            <a:ext cx="7977000" cy="110642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800" dirty="0">
                <a:latin typeface="Times New Roman" panose="02020603050405020304" pitchFamily="18" charset="0"/>
                <a:cs typeface="Times New Roman" panose="02020603050405020304" pitchFamily="18" charset="0"/>
              </a:rPr>
              <a:t>Center for Biologics Evaluation and Research. Influenza vaccine for the 2022-2023 season [Internet]. U.S. Food and Drug Administration. FDA; 2022 [cited 2022Oct8]. Available from: https://www.fda.gov/vaccines-blood-biologics/lot-release/influenza-vaccine-2022-2023-season </a:t>
            </a:r>
            <a:endParaRPr sz="800" dirty="0">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1200"/>
              </a:spcAft>
              <a:buNone/>
            </a:pPr>
            <a:endParaRPr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7B1293-9886-0FE5-650D-6262E9804CBB}"/>
              </a:ext>
            </a:extLst>
          </p:cNvPr>
          <p:cNvSpPr>
            <a:spLocks noGrp="1"/>
          </p:cNvSpPr>
          <p:nvPr>
            <p:ph type="title"/>
          </p:nvPr>
        </p:nvSpPr>
        <p:spPr/>
        <p:txBody>
          <a:bodyPr/>
          <a:lstStyle/>
          <a:p>
            <a:r>
              <a:rPr lang="en-US" dirty="0"/>
              <a:t>Symptoms of Influenza and COVID-19</a:t>
            </a:r>
          </a:p>
        </p:txBody>
      </p:sp>
      <p:sp>
        <p:nvSpPr>
          <p:cNvPr id="2" name="Text Placeholder 1">
            <a:extLst>
              <a:ext uri="{FF2B5EF4-FFF2-40B4-BE49-F238E27FC236}">
                <a16:creationId xmlns:a16="http://schemas.microsoft.com/office/drawing/2014/main" id="{664EC0C8-7760-0E20-DA5E-B18115BEB554}"/>
              </a:ext>
            </a:extLst>
          </p:cNvPr>
          <p:cNvSpPr>
            <a:spLocks noGrp="1"/>
          </p:cNvSpPr>
          <p:nvPr>
            <p:ph type="body" idx="1"/>
          </p:nvPr>
        </p:nvSpPr>
        <p:spPr/>
        <p:txBody>
          <a:bodyPr/>
          <a:lstStyle/>
          <a:p>
            <a:r>
              <a:rPr lang="en-US" sz="2800" dirty="0"/>
              <a:t>Influenza Symptoms</a:t>
            </a:r>
          </a:p>
        </p:txBody>
      </p:sp>
      <p:sp>
        <p:nvSpPr>
          <p:cNvPr id="3" name="Text Placeholder 2">
            <a:extLst>
              <a:ext uri="{FF2B5EF4-FFF2-40B4-BE49-F238E27FC236}">
                <a16:creationId xmlns:a16="http://schemas.microsoft.com/office/drawing/2014/main" id="{C2819FE6-A8A8-5893-84E5-4AC78312E5BD}"/>
              </a:ext>
            </a:extLst>
          </p:cNvPr>
          <p:cNvSpPr>
            <a:spLocks noGrp="1"/>
          </p:cNvSpPr>
          <p:nvPr>
            <p:ph type="body" idx="2"/>
          </p:nvPr>
        </p:nvSpPr>
        <p:spPr/>
        <p:txBody>
          <a:bodyPr/>
          <a:lstStyle/>
          <a:p>
            <a:pPr>
              <a:lnSpc>
                <a:spcPts val="1680"/>
              </a:lnSpc>
            </a:pPr>
            <a:r>
              <a:rPr lang="en-US" sz="2400" dirty="0"/>
              <a:t>Fever or chills</a:t>
            </a:r>
          </a:p>
          <a:p>
            <a:pPr>
              <a:lnSpc>
                <a:spcPts val="1680"/>
              </a:lnSpc>
            </a:pPr>
            <a:r>
              <a:rPr lang="en-US" sz="2400" dirty="0"/>
              <a:t>Cough</a:t>
            </a:r>
          </a:p>
          <a:p>
            <a:pPr>
              <a:lnSpc>
                <a:spcPts val="1680"/>
              </a:lnSpc>
            </a:pPr>
            <a:r>
              <a:rPr lang="en-US" sz="2400" dirty="0"/>
              <a:t>Sore throat</a:t>
            </a:r>
          </a:p>
          <a:p>
            <a:pPr>
              <a:lnSpc>
                <a:spcPts val="1680"/>
              </a:lnSpc>
            </a:pPr>
            <a:r>
              <a:rPr lang="en-US" sz="2400" dirty="0"/>
              <a:t>Runny or stuffy nose</a:t>
            </a:r>
          </a:p>
          <a:p>
            <a:pPr>
              <a:lnSpc>
                <a:spcPts val="1680"/>
              </a:lnSpc>
            </a:pPr>
            <a:r>
              <a:rPr lang="en-US" sz="2400" dirty="0"/>
              <a:t>Muscle or body aches</a:t>
            </a:r>
          </a:p>
          <a:p>
            <a:pPr>
              <a:lnSpc>
                <a:spcPts val="1680"/>
              </a:lnSpc>
            </a:pPr>
            <a:r>
              <a:rPr lang="en-US" sz="2400" dirty="0"/>
              <a:t>Fatigue</a:t>
            </a:r>
          </a:p>
          <a:p>
            <a:pPr>
              <a:lnSpc>
                <a:spcPts val="1680"/>
              </a:lnSpc>
            </a:pPr>
            <a:r>
              <a:rPr lang="en-US" sz="2400" dirty="0"/>
              <a:t>Vomiting</a:t>
            </a:r>
          </a:p>
          <a:p>
            <a:pPr>
              <a:lnSpc>
                <a:spcPts val="1680"/>
              </a:lnSpc>
            </a:pPr>
            <a:r>
              <a:rPr lang="en-US" sz="2400" dirty="0"/>
              <a:t>Diarrhea</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C868CC3D-DDF6-982C-9E6C-EF92614CD98F}"/>
              </a:ext>
            </a:extLst>
          </p:cNvPr>
          <p:cNvSpPr>
            <a:spLocks noGrp="1"/>
          </p:cNvSpPr>
          <p:nvPr>
            <p:ph type="body" idx="3"/>
          </p:nvPr>
        </p:nvSpPr>
        <p:spPr/>
        <p:txBody>
          <a:bodyPr/>
          <a:lstStyle/>
          <a:p>
            <a:r>
              <a:rPr lang="en-US" sz="2800" dirty="0"/>
              <a:t>COVID-19 Symptoms</a:t>
            </a:r>
          </a:p>
        </p:txBody>
      </p:sp>
      <p:sp>
        <p:nvSpPr>
          <p:cNvPr id="5" name="Text Placeholder 4">
            <a:extLst>
              <a:ext uri="{FF2B5EF4-FFF2-40B4-BE49-F238E27FC236}">
                <a16:creationId xmlns:a16="http://schemas.microsoft.com/office/drawing/2014/main" id="{213B0B2F-B842-4B78-90F0-D1E8D67D5BD7}"/>
              </a:ext>
            </a:extLst>
          </p:cNvPr>
          <p:cNvSpPr>
            <a:spLocks noGrp="1"/>
          </p:cNvSpPr>
          <p:nvPr>
            <p:ph type="body" idx="4"/>
          </p:nvPr>
        </p:nvSpPr>
        <p:spPr/>
        <p:txBody>
          <a:bodyPr/>
          <a:lstStyle/>
          <a:p>
            <a:pPr>
              <a:lnSpc>
                <a:spcPts val="1360"/>
              </a:lnSpc>
            </a:pPr>
            <a:r>
              <a:rPr lang="en-US" sz="2400" dirty="0"/>
              <a:t>Fever or chills</a:t>
            </a:r>
          </a:p>
          <a:p>
            <a:pPr>
              <a:lnSpc>
                <a:spcPts val="1360"/>
              </a:lnSpc>
            </a:pPr>
            <a:r>
              <a:rPr lang="en-US" sz="2400" dirty="0"/>
              <a:t>Cough</a:t>
            </a:r>
          </a:p>
          <a:p>
            <a:pPr>
              <a:lnSpc>
                <a:spcPts val="1360"/>
              </a:lnSpc>
            </a:pPr>
            <a:r>
              <a:rPr lang="en-US" sz="2400" dirty="0"/>
              <a:t>Sore throat</a:t>
            </a:r>
          </a:p>
          <a:p>
            <a:pPr>
              <a:lnSpc>
                <a:spcPts val="1360"/>
              </a:lnSpc>
            </a:pPr>
            <a:r>
              <a:rPr lang="en-US" sz="2400" dirty="0"/>
              <a:t>Runny or stuffy nose</a:t>
            </a:r>
          </a:p>
          <a:p>
            <a:pPr>
              <a:lnSpc>
                <a:spcPts val="1360"/>
              </a:lnSpc>
            </a:pPr>
            <a:r>
              <a:rPr lang="en-US" sz="2400" dirty="0"/>
              <a:t>Muscle or body aches</a:t>
            </a:r>
          </a:p>
          <a:p>
            <a:pPr>
              <a:lnSpc>
                <a:spcPts val="1360"/>
              </a:lnSpc>
            </a:pPr>
            <a:r>
              <a:rPr lang="en-US" sz="2400" dirty="0"/>
              <a:t>SOB or difficulty breathing</a:t>
            </a:r>
          </a:p>
          <a:p>
            <a:pPr>
              <a:lnSpc>
                <a:spcPts val="1360"/>
              </a:lnSpc>
            </a:pPr>
            <a:r>
              <a:rPr lang="en-US" sz="2400" dirty="0"/>
              <a:t>Fatigue</a:t>
            </a:r>
          </a:p>
          <a:p>
            <a:pPr>
              <a:lnSpc>
                <a:spcPts val="1360"/>
              </a:lnSpc>
            </a:pPr>
            <a:r>
              <a:rPr lang="en-US" sz="2400" dirty="0"/>
              <a:t>Headache</a:t>
            </a:r>
          </a:p>
          <a:p>
            <a:pPr>
              <a:lnSpc>
                <a:spcPts val="1360"/>
              </a:lnSpc>
            </a:pPr>
            <a:r>
              <a:rPr lang="en-US" sz="2400" dirty="0"/>
              <a:t>Loss of smell and/or taste</a:t>
            </a:r>
          </a:p>
          <a:p>
            <a:pPr>
              <a:lnSpc>
                <a:spcPts val="1360"/>
              </a:lnSpc>
            </a:pPr>
            <a:r>
              <a:rPr lang="en-US" sz="2400" dirty="0"/>
              <a:t>Nausea/Vomiting</a:t>
            </a:r>
          </a:p>
          <a:p>
            <a:pPr>
              <a:lnSpc>
                <a:spcPts val="1360"/>
              </a:lnSpc>
            </a:pPr>
            <a:r>
              <a:rPr lang="en-US" sz="2400" dirty="0"/>
              <a:t>Diarrhea </a:t>
            </a:r>
          </a:p>
          <a:p>
            <a:pPr>
              <a:lnSpc>
                <a:spcPts val="1360"/>
              </a:lnSpc>
            </a:pPr>
            <a:endParaRPr lang="en-US" dirty="0"/>
          </a:p>
        </p:txBody>
      </p:sp>
      <p:sp>
        <p:nvSpPr>
          <p:cNvPr id="7" name="Google Shape;147;p19">
            <a:extLst>
              <a:ext uri="{FF2B5EF4-FFF2-40B4-BE49-F238E27FC236}">
                <a16:creationId xmlns:a16="http://schemas.microsoft.com/office/drawing/2014/main" id="{41D16784-B7B4-35AB-94D5-3364157B6B5B}"/>
              </a:ext>
            </a:extLst>
          </p:cNvPr>
          <p:cNvSpPr txBox="1"/>
          <p:nvPr/>
        </p:nvSpPr>
        <p:spPr>
          <a:xfrm>
            <a:off x="454317" y="6082433"/>
            <a:ext cx="7620300" cy="7755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800" dirty="0">
                <a:latin typeface="Times New Roman" panose="02020603050405020304" pitchFamily="18" charset="0"/>
                <a:cs typeface="Times New Roman" panose="02020603050405020304" pitchFamily="18" charset="0"/>
              </a:rPr>
              <a:t>Similarities and differences between flu and covid-19​ [Internet]. Centers for Disease Control and Prevention. Centers for Disease Control and Prevention; 2022 [cited 2022Oct8]. Available from: https://www.cdc.gov/flu/symptoms/flu-vs-covid19.htm </a:t>
            </a:r>
            <a:endParaRPr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5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Who is most at-risk for complications?</a:t>
            </a:r>
            <a:endParaRPr dirty="0"/>
          </a:p>
        </p:txBody>
      </p:sp>
      <p:sp>
        <p:nvSpPr>
          <p:cNvPr id="154" name="Google Shape;154;p20"/>
          <p:cNvSpPr txBox="1">
            <a:spLocks noGrp="1"/>
          </p:cNvSpPr>
          <p:nvPr>
            <p:ph type="body" idx="1"/>
          </p:nvPr>
        </p:nvSpPr>
        <p:spPr>
          <a:xfrm>
            <a:off x="838200" y="1825625"/>
            <a:ext cx="10515600" cy="4127400"/>
          </a:xfrm>
          <a:prstGeom prst="rect">
            <a:avLst/>
          </a:prstGeom>
        </p:spPr>
        <p:txBody>
          <a:bodyPr spcFirstLastPara="1" wrap="square" lIns="91425" tIns="45700" rIns="91425" bIns="45700" anchor="t" anchorCtr="0">
            <a:noAutofit/>
          </a:bodyPr>
          <a:lstStyle/>
          <a:p>
            <a:pPr marL="431800">
              <a:buSzPts val="2200"/>
            </a:pPr>
            <a:r>
              <a:rPr lang="en-US" sz="2200" b="1" dirty="0"/>
              <a:t>Children </a:t>
            </a:r>
            <a:r>
              <a:rPr lang="en-US" sz="2200" dirty="0"/>
              <a:t>younger than 5 years, especially children younger than 2 years of age</a:t>
            </a:r>
            <a:endParaRPr sz="2200" dirty="0"/>
          </a:p>
          <a:p>
            <a:pPr marL="431800">
              <a:spcBef>
                <a:spcPts val="0"/>
              </a:spcBef>
              <a:buSzPts val="2200"/>
            </a:pPr>
            <a:r>
              <a:rPr lang="en-US" sz="2200" dirty="0"/>
              <a:t>Adults aged</a:t>
            </a:r>
            <a:r>
              <a:rPr lang="en-US" sz="2200" b="1" dirty="0"/>
              <a:t> </a:t>
            </a:r>
            <a:r>
              <a:rPr lang="en-US" sz="2200" b="1" dirty="0">
                <a:highlight>
                  <a:srgbClr val="FFFF00"/>
                </a:highlight>
              </a:rPr>
              <a:t>65 years and older</a:t>
            </a:r>
            <a:endParaRPr sz="2200" b="1" dirty="0">
              <a:highlight>
                <a:srgbClr val="FFFF00"/>
              </a:highlight>
            </a:endParaRPr>
          </a:p>
          <a:p>
            <a:pPr marL="431800">
              <a:spcBef>
                <a:spcPts val="0"/>
              </a:spcBef>
              <a:buSzPts val="2200"/>
            </a:pPr>
            <a:r>
              <a:rPr lang="en-US" sz="2200" dirty="0"/>
              <a:t>People with</a:t>
            </a:r>
            <a:r>
              <a:rPr lang="en-US" sz="2200" b="1" dirty="0"/>
              <a:t> </a:t>
            </a:r>
            <a:r>
              <a:rPr lang="en-US" sz="2200" b="1" dirty="0">
                <a:highlight>
                  <a:srgbClr val="FFFF00"/>
                </a:highlight>
              </a:rPr>
              <a:t>chronic medical conditions</a:t>
            </a:r>
            <a:r>
              <a:rPr lang="en-US" sz="2200" dirty="0"/>
              <a:t> (such as asthma, COPD, heart disease or diabetes) </a:t>
            </a:r>
            <a:endParaRPr sz="2200" dirty="0"/>
          </a:p>
          <a:p>
            <a:pPr marL="431800">
              <a:spcBef>
                <a:spcPts val="0"/>
              </a:spcBef>
              <a:buSzPts val="2200"/>
            </a:pPr>
            <a:r>
              <a:rPr lang="en-US" sz="2200" dirty="0"/>
              <a:t>People with a </a:t>
            </a:r>
            <a:r>
              <a:rPr lang="en-US" sz="2200" b="1" dirty="0">
                <a:highlight>
                  <a:srgbClr val="FFFF00"/>
                </a:highlight>
              </a:rPr>
              <a:t>weakened immune system</a:t>
            </a:r>
            <a:r>
              <a:rPr lang="en-US" sz="2200" dirty="0"/>
              <a:t> due to disease (HIV or cancer) or due to medications (long-term corticosteroid, immune-system suppressing drugs, radiation, or chemotherapy) </a:t>
            </a:r>
            <a:endParaRPr sz="2200" dirty="0"/>
          </a:p>
          <a:p>
            <a:pPr marL="431800">
              <a:spcBef>
                <a:spcPts val="0"/>
              </a:spcBef>
              <a:buSzPts val="2200"/>
            </a:pPr>
            <a:r>
              <a:rPr lang="en-US" sz="2200" b="1" dirty="0"/>
              <a:t>Pregnant women and postpartum women</a:t>
            </a:r>
            <a:r>
              <a:rPr lang="en-US" sz="2200" dirty="0"/>
              <a:t> up to 2 weeks after delivery</a:t>
            </a:r>
            <a:endParaRPr sz="2200" dirty="0"/>
          </a:p>
          <a:p>
            <a:pPr marL="431800">
              <a:spcBef>
                <a:spcPts val="0"/>
              </a:spcBef>
              <a:buSzPts val="2200"/>
            </a:pPr>
            <a:r>
              <a:rPr lang="en-US" sz="2200" dirty="0"/>
              <a:t>People who live in </a:t>
            </a:r>
            <a:r>
              <a:rPr lang="en-US" sz="2200" b="1" dirty="0">
                <a:highlight>
                  <a:srgbClr val="FFFF00"/>
                </a:highlight>
              </a:rPr>
              <a:t>nursing homes or other long-term care facilities</a:t>
            </a:r>
            <a:endParaRPr sz="2200" b="1" dirty="0">
              <a:highlight>
                <a:srgbClr val="FFFF00"/>
              </a:highlight>
            </a:endParaRPr>
          </a:p>
          <a:p>
            <a:pPr marL="431800">
              <a:spcBef>
                <a:spcPts val="0"/>
              </a:spcBef>
              <a:buSzPts val="2200"/>
            </a:pPr>
            <a:r>
              <a:rPr lang="en-US" sz="2200" dirty="0"/>
              <a:t>People from </a:t>
            </a:r>
            <a:r>
              <a:rPr lang="en-US" sz="2200" b="1" dirty="0"/>
              <a:t>certain racial or ethnic minority groups</a:t>
            </a:r>
            <a:r>
              <a:rPr lang="en-US" sz="2200" dirty="0"/>
              <a:t> at increased risk for hospitalizations including non-Hispanic blacks, Hispanic or Latinos, and American Indian/Alaskan natives </a:t>
            </a:r>
            <a:endParaRPr sz="2200" dirty="0"/>
          </a:p>
        </p:txBody>
      </p:sp>
      <p:sp>
        <p:nvSpPr>
          <p:cNvPr id="155" name="Google Shape;155;p20"/>
          <p:cNvSpPr txBox="1"/>
          <p:nvPr/>
        </p:nvSpPr>
        <p:spPr>
          <a:xfrm>
            <a:off x="565825" y="6236400"/>
            <a:ext cx="72069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dirty="0">
                <a:latin typeface="Times New Roman" panose="02020603050405020304" pitchFamily="18" charset="0"/>
                <a:cs typeface="Times New Roman" panose="02020603050405020304" pitchFamily="18" charset="0"/>
              </a:rPr>
              <a:t>People at higher risk of flu complications [Internet]. Centers for Disease Control and Prevention. Centers for Disease Control and Prevention; 2022 [cited 2022Oct5]. Available from: https://www.cdc.gov/flu/highrisk/index.htm </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CDC Recommendations for People 65 years and Older</a:t>
            </a:r>
            <a:endParaRPr dirty="0"/>
          </a:p>
        </p:txBody>
      </p:sp>
      <p:sp>
        <p:nvSpPr>
          <p:cNvPr id="162" name="Google Shape;162;p21"/>
          <p:cNvSpPr txBox="1">
            <a:spLocks noGrp="1"/>
          </p:cNvSpPr>
          <p:nvPr>
            <p:ph type="body" idx="1"/>
          </p:nvPr>
        </p:nvSpPr>
        <p:spPr>
          <a:xfrm>
            <a:off x="838200" y="1825625"/>
            <a:ext cx="10515600" cy="4127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b="1" dirty="0"/>
              <a:t>Advisory Committee on Immunization Practices (ACIP)</a:t>
            </a:r>
            <a:r>
              <a:rPr lang="en-US" sz="2600" dirty="0"/>
              <a:t> recommends that adults aged 65 and older receive one of the following influenza vaccines:</a:t>
            </a:r>
            <a:endParaRPr sz="2600" dirty="0"/>
          </a:p>
          <a:p>
            <a:pPr marL="914400" lvl="1" indent="-393700" algn="l" rtl="0">
              <a:lnSpc>
                <a:spcPct val="150000"/>
              </a:lnSpc>
              <a:spcBef>
                <a:spcPts val="1000"/>
              </a:spcBef>
              <a:spcAft>
                <a:spcPts val="0"/>
              </a:spcAft>
              <a:buSzPts val="2600"/>
              <a:buChar char="○"/>
            </a:pPr>
            <a:r>
              <a:rPr lang="en-US" sz="2600" dirty="0"/>
              <a:t>Quadrivalent high dose inactivated influenza vaccine (HD-IIV4)</a:t>
            </a:r>
            <a:endParaRPr sz="2600" dirty="0"/>
          </a:p>
          <a:p>
            <a:pPr marL="914400" lvl="1" indent="-393700" algn="l" rtl="0">
              <a:lnSpc>
                <a:spcPct val="150000"/>
              </a:lnSpc>
              <a:spcBef>
                <a:spcPts val="0"/>
              </a:spcBef>
              <a:spcAft>
                <a:spcPts val="0"/>
              </a:spcAft>
              <a:buSzPts val="2600"/>
              <a:buChar char="○"/>
            </a:pPr>
            <a:r>
              <a:rPr lang="en-US" sz="2600" dirty="0"/>
              <a:t>Quadrivalent recombinant influenza vaccine (RIV4)</a:t>
            </a:r>
            <a:endParaRPr sz="2600" dirty="0"/>
          </a:p>
          <a:p>
            <a:pPr marL="914400" lvl="1" indent="-393700" algn="l" rtl="0">
              <a:lnSpc>
                <a:spcPct val="150000"/>
              </a:lnSpc>
              <a:spcBef>
                <a:spcPts val="0"/>
              </a:spcBef>
              <a:spcAft>
                <a:spcPts val="0"/>
              </a:spcAft>
              <a:buSzPts val="2600"/>
              <a:buChar char="○"/>
            </a:pPr>
            <a:r>
              <a:rPr lang="en-US" sz="2600" dirty="0"/>
              <a:t>Quadrivalent adjuvanted inactivated influenza vaccine (aIIV4)</a:t>
            </a:r>
            <a:endParaRPr sz="2600" dirty="0"/>
          </a:p>
          <a:p>
            <a:pPr marL="1828800" lvl="0" indent="0" algn="l" rtl="0">
              <a:spcBef>
                <a:spcPts val="1000"/>
              </a:spcBef>
              <a:spcAft>
                <a:spcPts val="0"/>
              </a:spcAft>
              <a:buNone/>
            </a:pPr>
            <a:endParaRPr sz="2600" dirty="0"/>
          </a:p>
          <a:p>
            <a:pPr marL="0" lvl="0" indent="0" algn="l" rtl="0">
              <a:spcBef>
                <a:spcPts val="1000"/>
              </a:spcBef>
              <a:spcAft>
                <a:spcPts val="0"/>
              </a:spcAft>
              <a:buNone/>
            </a:pPr>
            <a:endParaRPr dirty="0"/>
          </a:p>
        </p:txBody>
      </p:sp>
      <p:sp>
        <p:nvSpPr>
          <p:cNvPr id="163" name="Google Shape;163;p21"/>
          <p:cNvSpPr txBox="1"/>
          <p:nvPr/>
        </p:nvSpPr>
        <p:spPr>
          <a:xfrm>
            <a:off x="436359" y="6031137"/>
            <a:ext cx="7656000" cy="82686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1400"/>
              </a:spcAft>
              <a:buNone/>
            </a:pPr>
            <a:r>
              <a:rPr lang="en-US" sz="800" dirty="0">
                <a:solidFill>
                  <a:schemeClr val="dk1"/>
                </a:solidFill>
                <a:latin typeface="Times New Roman" panose="02020603050405020304" pitchFamily="18" charset="0"/>
                <a:cs typeface="Times New Roman" panose="02020603050405020304" pitchFamily="18" charset="0"/>
              </a:rPr>
              <a:t>Summary of recommendations [Internet]. Centers for Disease Control and Prevention. Centers for Disease Control and Prevention; 2022 [cited 2022Oct5]. Available from: https://www.cdc.gov/flu/professionals/acip/summary/summary-recommendations.htm#65years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HD-IIV4</a:t>
            </a:r>
            <a:endParaRPr dirty="0"/>
          </a:p>
        </p:txBody>
      </p:sp>
      <p:sp>
        <p:nvSpPr>
          <p:cNvPr id="170" name="Google Shape;170;p22"/>
          <p:cNvSpPr txBox="1">
            <a:spLocks noGrp="1"/>
          </p:cNvSpPr>
          <p:nvPr>
            <p:ph type="body" idx="1"/>
          </p:nvPr>
        </p:nvSpPr>
        <p:spPr>
          <a:xfrm>
            <a:off x="838200" y="1825625"/>
            <a:ext cx="6545400" cy="4324800"/>
          </a:xfrm>
          <a:prstGeom prst="rect">
            <a:avLst/>
          </a:prstGeom>
        </p:spPr>
        <p:txBody>
          <a:bodyPr spcFirstLastPara="1" wrap="square" lIns="91425" tIns="45700" rIns="91425" bIns="45700" anchor="t" anchorCtr="0">
            <a:noAutofit/>
          </a:bodyPr>
          <a:lstStyle/>
          <a:p>
            <a:pPr marL="114300" indent="0">
              <a:spcBef>
                <a:spcPts val="0"/>
              </a:spcBef>
              <a:buNone/>
            </a:pPr>
            <a:r>
              <a:rPr lang="en-US" b="1" dirty="0"/>
              <a:t>Fluzone High-Dose Quadrivalent</a:t>
            </a:r>
          </a:p>
          <a:p>
            <a:pPr>
              <a:spcBef>
                <a:spcPts val="0"/>
              </a:spcBef>
            </a:pPr>
            <a:r>
              <a:rPr lang="en-US" dirty="0"/>
              <a:t>0.7mL dose for intramuscular injection</a:t>
            </a:r>
          </a:p>
          <a:p>
            <a:pPr>
              <a:spcBef>
                <a:spcPts val="0"/>
              </a:spcBef>
            </a:pPr>
            <a:r>
              <a:rPr lang="en-US" dirty="0"/>
              <a:t>Approved for use in people ≥ 65 years </a:t>
            </a:r>
            <a:endParaRPr dirty="0"/>
          </a:p>
          <a:p>
            <a:r>
              <a:rPr lang="en-US" dirty="0"/>
              <a:t>Contains four times the antigen than other standard dose vaccines to create a stronger immune response</a:t>
            </a:r>
            <a:endParaRPr dirty="0"/>
          </a:p>
          <a:p>
            <a:pPr>
              <a:spcBef>
                <a:spcPts val="0"/>
              </a:spcBef>
            </a:pPr>
            <a:r>
              <a:rPr lang="en-US" dirty="0"/>
              <a:t>Contains 60 micrograms (mcg) hemagglutinin (HA) per strain compared to 15 mcg HA standard dose vaccine</a:t>
            </a:r>
            <a:endParaRPr dirty="0"/>
          </a:p>
          <a:p>
            <a:pPr marL="457200" lvl="0" indent="0" algn="l" rtl="0">
              <a:spcBef>
                <a:spcPts val="1000"/>
              </a:spcBef>
              <a:spcAft>
                <a:spcPts val="0"/>
              </a:spcAft>
              <a:buNone/>
            </a:pPr>
            <a:endParaRPr dirty="0"/>
          </a:p>
        </p:txBody>
      </p:sp>
      <p:pic>
        <p:nvPicPr>
          <p:cNvPr id="171" name="Google Shape;171;p22" descr="Picture of Fluzone influenza vaccine. "/>
          <p:cNvPicPr preferRelativeResize="0"/>
          <p:nvPr/>
        </p:nvPicPr>
        <p:blipFill>
          <a:blip r:embed="rId3">
            <a:alphaModFix/>
          </a:blip>
          <a:stretch>
            <a:fillRect/>
          </a:stretch>
        </p:blipFill>
        <p:spPr>
          <a:xfrm>
            <a:off x="7557575" y="1825625"/>
            <a:ext cx="3886200" cy="3905250"/>
          </a:xfrm>
          <a:prstGeom prst="rect">
            <a:avLst/>
          </a:prstGeom>
          <a:noFill/>
          <a:ln>
            <a:noFill/>
          </a:ln>
        </p:spPr>
      </p:pic>
      <p:sp>
        <p:nvSpPr>
          <p:cNvPr id="172" name="Google Shape;172;p22"/>
          <p:cNvSpPr txBox="1"/>
          <p:nvPr/>
        </p:nvSpPr>
        <p:spPr>
          <a:xfrm>
            <a:off x="470200" y="6153503"/>
            <a:ext cx="7685100" cy="724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1000"/>
              </a:spcAft>
              <a:buNone/>
            </a:pPr>
            <a:r>
              <a:rPr lang="en-US" sz="800" dirty="0">
                <a:solidFill>
                  <a:schemeClr val="dk1"/>
                </a:solidFill>
                <a:latin typeface="Times New Roman" panose="02020603050405020304" pitchFamily="18" charset="0"/>
                <a:cs typeface="Times New Roman" panose="02020603050405020304" pitchFamily="18" charset="0"/>
              </a:rPr>
              <a:t>Fluzone high-dose quadrivalent (influenza vaccine) for 65 and older [Internet]. Fluzone High-Dose Quadrivalent (Influenza Vaccine) for 65 and Older | Sanofiflu.com. [cited 2022Oct8]. Available from: https://www.sanofiflu.com/fluzone-high-dose-influenza-vaccine/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RIV4</a:t>
            </a:r>
            <a:endParaRPr dirty="0"/>
          </a:p>
        </p:txBody>
      </p:sp>
      <p:sp>
        <p:nvSpPr>
          <p:cNvPr id="179" name="Google Shape;179;p23"/>
          <p:cNvSpPr txBox="1">
            <a:spLocks noGrp="1"/>
          </p:cNvSpPr>
          <p:nvPr>
            <p:ph type="body" idx="1"/>
          </p:nvPr>
        </p:nvSpPr>
        <p:spPr>
          <a:xfrm>
            <a:off x="838200" y="1605225"/>
            <a:ext cx="6443700" cy="4127400"/>
          </a:xfrm>
          <a:prstGeom prst="rect">
            <a:avLst/>
          </a:prstGeom>
        </p:spPr>
        <p:txBody>
          <a:bodyPr spcFirstLastPara="1" wrap="square" lIns="91425" tIns="45700" rIns="91425" bIns="45700" anchor="t" anchorCtr="0">
            <a:noAutofit/>
          </a:bodyPr>
          <a:lstStyle/>
          <a:p>
            <a:pPr marL="114300" lvl="0" indent="0" algn="l" rtl="0">
              <a:spcBef>
                <a:spcPts val="0"/>
              </a:spcBef>
              <a:spcAft>
                <a:spcPts val="0"/>
              </a:spcAft>
              <a:buSzPts val="1800"/>
              <a:buNone/>
            </a:pPr>
            <a:r>
              <a:rPr lang="en-US" b="1" dirty="0"/>
              <a:t>Flublok Quadrivalent</a:t>
            </a:r>
            <a:endParaRPr b="1" dirty="0"/>
          </a:p>
          <a:p>
            <a:pPr>
              <a:spcBef>
                <a:spcPts val="0"/>
              </a:spcBef>
            </a:pPr>
            <a:r>
              <a:rPr lang="en-US" dirty="0"/>
              <a:t>0.5mL dose for intramuscular injection </a:t>
            </a:r>
            <a:endParaRPr dirty="0"/>
          </a:p>
          <a:p>
            <a:pPr>
              <a:spcBef>
                <a:spcPts val="0"/>
              </a:spcBef>
            </a:pPr>
            <a:r>
              <a:rPr lang="en-US" dirty="0"/>
              <a:t>Approved for use in people ≥ 18 years</a:t>
            </a:r>
            <a:endParaRPr dirty="0"/>
          </a:p>
          <a:p>
            <a:pPr>
              <a:spcBef>
                <a:spcPts val="0"/>
              </a:spcBef>
            </a:pPr>
            <a:r>
              <a:rPr lang="en-US" dirty="0"/>
              <a:t>Provided 30% better protection in adults ≥ 50 compared to standard dose quadrivalent vaccine</a:t>
            </a:r>
            <a:endParaRPr dirty="0"/>
          </a:p>
          <a:p>
            <a:pPr>
              <a:spcBef>
                <a:spcPts val="0"/>
              </a:spcBef>
            </a:pPr>
            <a:r>
              <a:rPr lang="en-US" dirty="0"/>
              <a:t>A completely egg-free vaccination made using recombinant technology</a:t>
            </a:r>
            <a:endParaRPr dirty="0"/>
          </a:p>
          <a:p>
            <a:pPr>
              <a:spcBef>
                <a:spcPts val="0"/>
              </a:spcBef>
            </a:pPr>
            <a:r>
              <a:rPr lang="en-US" dirty="0"/>
              <a:t>Contains three times more antigen than standard-dose influenza vaccine</a:t>
            </a:r>
            <a:endParaRPr dirty="0"/>
          </a:p>
          <a:p>
            <a:pPr marL="45720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180" name="Google Shape;180;p23" descr="Picture of Flublok influenza vaccine. "/>
          <p:cNvPicPr preferRelativeResize="0"/>
          <p:nvPr/>
        </p:nvPicPr>
        <p:blipFill>
          <a:blip r:embed="rId3">
            <a:alphaModFix/>
          </a:blip>
          <a:stretch>
            <a:fillRect/>
          </a:stretch>
        </p:blipFill>
        <p:spPr>
          <a:xfrm>
            <a:off x="7281950" y="1716300"/>
            <a:ext cx="3886200" cy="3905250"/>
          </a:xfrm>
          <a:prstGeom prst="rect">
            <a:avLst/>
          </a:prstGeom>
          <a:noFill/>
          <a:ln>
            <a:noFill/>
          </a:ln>
        </p:spPr>
      </p:pic>
      <p:sp>
        <p:nvSpPr>
          <p:cNvPr id="181" name="Google Shape;181;p23"/>
          <p:cNvSpPr txBox="1"/>
          <p:nvPr/>
        </p:nvSpPr>
        <p:spPr>
          <a:xfrm>
            <a:off x="486375" y="6194451"/>
            <a:ext cx="7653000" cy="724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1000"/>
              </a:spcAft>
              <a:buNone/>
            </a:pPr>
            <a:r>
              <a:rPr lang="en-US" sz="800" dirty="0">
                <a:solidFill>
                  <a:schemeClr val="dk1"/>
                </a:solidFill>
                <a:latin typeface="Times New Roman" panose="02020603050405020304" pitchFamily="18" charset="0"/>
                <a:cs typeface="Times New Roman" panose="02020603050405020304" pitchFamily="18" charset="0"/>
              </a:rPr>
              <a:t>Flublok quadrivalent (influenza vaccine) for adults 18+ [Internet]. Flublok Quadrivalent (Influenza Vaccine) for Adults 18+ | Sanofiflu.com. [cited 2022Oct10]. Available from: https://www.sanofiflu.com/flublok-quadrivalent-influenza-vaccine/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aIIV4</a:t>
            </a:r>
            <a:endParaRPr dirty="0"/>
          </a:p>
        </p:txBody>
      </p:sp>
      <p:sp>
        <p:nvSpPr>
          <p:cNvPr id="188" name="Google Shape;188;p24"/>
          <p:cNvSpPr txBox="1">
            <a:spLocks noGrp="1"/>
          </p:cNvSpPr>
          <p:nvPr>
            <p:ph type="body" idx="1"/>
          </p:nvPr>
        </p:nvSpPr>
        <p:spPr>
          <a:xfrm>
            <a:off x="838200" y="1825625"/>
            <a:ext cx="6448200" cy="41274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b="1" dirty="0"/>
              <a:t>Fluad Quadrivalent</a:t>
            </a:r>
            <a:endParaRPr b="1" dirty="0"/>
          </a:p>
          <a:p>
            <a:pPr>
              <a:spcBef>
                <a:spcPts val="0"/>
              </a:spcBef>
            </a:pPr>
            <a:r>
              <a:rPr lang="en-US" dirty="0"/>
              <a:t>0.5mL dose for intramuscular injection</a:t>
            </a:r>
            <a:endParaRPr dirty="0"/>
          </a:p>
          <a:p>
            <a:pPr>
              <a:spcBef>
                <a:spcPts val="0"/>
              </a:spcBef>
            </a:pPr>
            <a:r>
              <a:rPr lang="en-US" dirty="0"/>
              <a:t>Approved for use in people ≥ 65 years</a:t>
            </a:r>
            <a:endParaRPr dirty="0"/>
          </a:p>
          <a:p>
            <a:r>
              <a:rPr lang="en-US" dirty="0"/>
              <a:t>Contains an adjuvant, MF59 which is an oil-in-water emulsion of squalene oil, that promotes a stronger immune response </a:t>
            </a:r>
            <a:endParaRPr dirty="0"/>
          </a:p>
          <a:p>
            <a:pPr indent="-457200"/>
            <a:endParaRPr dirty="0"/>
          </a:p>
          <a:p>
            <a:pPr marL="0" lvl="0" indent="0" algn="l" rtl="0">
              <a:spcBef>
                <a:spcPts val="1000"/>
              </a:spcBef>
              <a:spcAft>
                <a:spcPts val="0"/>
              </a:spcAft>
              <a:buNone/>
            </a:pPr>
            <a:endParaRPr dirty="0"/>
          </a:p>
        </p:txBody>
      </p:sp>
      <p:pic>
        <p:nvPicPr>
          <p:cNvPr id="189" name="Google Shape;189;p24" descr="Picture of Fluad influenza vaccine. "/>
          <p:cNvPicPr preferRelativeResize="0"/>
          <p:nvPr/>
        </p:nvPicPr>
        <p:blipFill>
          <a:blip r:embed="rId3">
            <a:alphaModFix/>
          </a:blip>
          <a:stretch>
            <a:fillRect/>
          </a:stretch>
        </p:blipFill>
        <p:spPr>
          <a:xfrm>
            <a:off x="7171450" y="1690347"/>
            <a:ext cx="4600800" cy="3993699"/>
          </a:xfrm>
          <a:prstGeom prst="rect">
            <a:avLst/>
          </a:prstGeom>
          <a:noFill/>
          <a:ln>
            <a:noFill/>
          </a:ln>
        </p:spPr>
      </p:pic>
      <p:sp>
        <p:nvSpPr>
          <p:cNvPr id="190" name="Google Shape;190;p24"/>
          <p:cNvSpPr txBox="1"/>
          <p:nvPr/>
        </p:nvSpPr>
        <p:spPr>
          <a:xfrm>
            <a:off x="430201" y="6213953"/>
            <a:ext cx="7636500" cy="724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1000"/>
              </a:spcAft>
              <a:buNone/>
            </a:pPr>
            <a:r>
              <a:rPr lang="en-US" sz="800" dirty="0">
                <a:solidFill>
                  <a:schemeClr val="dk1"/>
                </a:solidFill>
                <a:latin typeface="Times New Roman" panose="02020603050405020304" pitchFamily="18" charset="0"/>
                <a:cs typeface="Times New Roman" panose="02020603050405020304" pitchFamily="18" charset="0"/>
              </a:rPr>
              <a:t>Choose an adjuvanted vaccine to help prevent seasonal influenza [Internet]. FLUAD® QUADRIVALENT | CSL Seqirus flu360. [cited 2022Oct10]. Available from: https://www.flu360.com/products/fluad?seasonCategoryCode=Seqirus_InSeason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Side-by-Side Comparison</a:t>
            </a:r>
            <a:endParaRPr dirty="0"/>
          </a:p>
        </p:txBody>
      </p:sp>
      <p:graphicFrame>
        <p:nvGraphicFramePr>
          <p:cNvPr id="198" name="Google Shape;198;p25"/>
          <p:cNvGraphicFramePr/>
          <p:nvPr>
            <p:extLst>
              <p:ext uri="{D42A27DB-BD31-4B8C-83A1-F6EECF244321}">
                <p14:modId xmlns:p14="http://schemas.microsoft.com/office/powerpoint/2010/main" val="1132970639"/>
              </p:ext>
            </p:extLst>
          </p:nvPr>
        </p:nvGraphicFramePr>
        <p:xfrm>
          <a:off x="1052213" y="1777725"/>
          <a:ext cx="10391575" cy="3413640"/>
        </p:xfrm>
        <a:graphic>
          <a:graphicData uri="http://schemas.openxmlformats.org/drawingml/2006/table">
            <a:tbl>
              <a:tblPr firstRow="1">
                <a:noFill/>
                <a:tableStyleId>{0460D313-ACD1-4929-A22E-93DC53357005}</a:tableStyleId>
              </a:tblPr>
              <a:tblGrid>
                <a:gridCol w="1293375">
                  <a:extLst>
                    <a:ext uri="{9D8B030D-6E8A-4147-A177-3AD203B41FA5}">
                      <a16:colId xmlns:a16="http://schemas.microsoft.com/office/drawing/2014/main" val="20000"/>
                    </a:ext>
                  </a:extLst>
                </a:gridCol>
                <a:gridCol w="1843900">
                  <a:extLst>
                    <a:ext uri="{9D8B030D-6E8A-4147-A177-3AD203B41FA5}">
                      <a16:colId xmlns:a16="http://schemas.microsoft.com/office/drawing/2014/main" val="20001"/>
                    </a:ext>
                  </a:extLst>
                </a:gridCol>
                <a:gridCol w="1376000">
                  <a:extLst>
                    <a:ext uri="{9D8B030D-6E8A-4147-A177-3AD203B41FA5}">
                      <a16:colId xmlns:a16="http://schemas.microsoft.com/office/drawing/2014/main" val="20002"/>
                    </a:ext>
                  </a:extLst>
                </a:gridCol>
                <a:gridCol w="1313925">
                  <a:extLst>
                    <a:ext uri="{9D8B030D-6E8A-4147-A177-3AD203B41FA5}">
                      <a16:colId xmlns:a16="http://schemas.microsoft.com/office/drawing/2014/main" val="20003"/>
                    </a:ext>
                  </a:extLst>
                </a:gridCol>
                <a:gridCol w="1634975">
                  <a:extLst>
                    <a:ext uri="{9D8B030D-6E8A-4147-A177-3AD203B41FA5}">
                      <a16:colId xmlns:a16="http://schemas.microsoft.com/office/drawing/2014/main" val="20004"/>
                    </a:ext>
                  </a:extLst>
                </a:gridCol>
                <a:gridCol w="1459825">
                  <a:extLst>
                    <a:ext uri="{9D8B030D-6E8A-4147-A177-3AD203B41FA5}">
                      <a16:colId xmlns:a16="http://schemas.microsoft.com/office/drawing/2014/main" val="20005"/>
                    </a:ext>
                  </a:extLst>
                </a:gridCol>
                <a:gridCol w="1469575">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en-US" sz="1600" b="1" dirty="0">
                          <a:latin typeface="Calibri"/>
                          <a:ea typeface="Calibri"/>
                          <a:cs typeface="Calibri"/>
                          <a:sym typeface="Calibri"/>
                        </a:rPr>
                        <a:t>Vaccine type</a:t>
                      </a:r>
                      <a:endParaRPr sz="1600" b="1"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b="1" dirty="0">
                          <a:latin typeface="Calibri"/>
                          <a:ea typeface="Calibri"/>
                          <a:cs typeface="Calibri"/>
                          <a:sym typeface="Calibri"/>
                        </a:rPr>
                        <a:t>Trade Name</a:t>
                      </a:r>
                      <a:endParaRPr sz="1600" b="1"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b="1" dirty="0">
                          <a:latin typeface="Calibri"/>
                          <a:ea typeface="Calibri"/>
                          <a:cs typeface="Calibri"/>
                          <a:sym typeface="Calibri"/>
                        </a:rPr>
                        <a:t>Presentation</a:t>
                      </a:r>
                      <a:endParaRPr sz="1600" b="1"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b="1" dirty="0">
                          <a:latin typeface="Calibri"/>
                          <a:ea typeface="Calibri"/>
                          <a:cs typeface="Calibri"/>
                          <a:sym typeface="Calibri"/>
                        </a:rPr>
                        <a:t>Age indication</a:t>
                      </a:r>
                      <a:endParaRPr sz="1600" b="1"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b="1" dirty="0">
                          <a:latin typeface="Calibri"/>
                          <a:ea typeface="Calibri"/>
                          <a:cs typeface="Calibri"/>
                          <a:sym typeface="Calibri"/>
                        </a:rPr>
                        <a:t>μg of  hemagglutinin (HA)</a:t>
                      </a:r>
                      <a:endParaRPr sz="1600" b="1"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b="1" dirty="0">
                          <a:latin typeface="Calibri"/>
                          <a:ea typeface="Calibri"/>
                          <a:cs typeface="Calibri"/>
                          <a:sym typeface="Calibri"/>
                        </a:rPr>
                        <a:t>Route of Administration</a:t>
                      </a:r>
                      <a:endParaRPr sz="1600" b="1"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b="1" dirty="0">
                          <a:latin typeface="Calibri"/>
                          <a:ea typeface="Calibri"/>
                          <a:cs typeface="Calibri"/>
                          <a:sym typeface="Calibri"/>
                        </a:rPr>
                        <a:t>Egg based?</a:t>
                      </a:r>
                      <a:endParaRPr sz="1600" b="1"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600" dirty="0">
                          <a:latin typeface="Calibri"/>
                          <a:ea typeface="Calibri"/>
                          <a:cs typeface="Calibri"/>
                          <a:sym typeface="Calibri"/>
                        </a:rPr>
                        <a:t>HD-IIV4</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Fluzone High-Dose Quadrivalent (Sanofi Pasteur)</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0.7mL PFS</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 65 years</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60</a:t>
                      </a:r>
                      <a:r>
                        <a:rPr lang="en-US" sz="1600" dirty="0">
                          <a:solidFill>
                            <a:schemeClr val="dk1"/>
                          </a:solidFill>
                          <a:latin typeface="Calibri"/>
                          <a:ea typeface="Calibri"/>
                          <a:cs typeface="Calibri"/>
                          <a:sym typeface="Calibri"/>
                        </a:rPr>
                        <a:t>μg/0.7mL</a:t>
                      </a:r>
                      <a:r>
                        <a:rPr lang="en-US" sz="1600" dirty="0">
                          <a:latin typeface="Calibri"/>
                          <a:ea typeface="Calibri"/>
                          <a:cs typeface="Calibri"/>
                          <a:sym typeface="Calibri"/>
                        </a:rPr>
                        <a:t> </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IM</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Yes</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600" dirty="0">
                          <a:latin typeface="Calibri"/>
                          <a:ea typeface="Calibri"/>
                          <a:cs typeface="Calibri"/>
                          <a:sym typeface="Calibri"/>
                        </a:rPr>
                        <a:t>RIV4</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Flublok Quadrivalent </a:t>
                      </a:r>
                      <a:r>
                        <a:rPr lang="en-US" sz="1600" dirty="0">
                          <a:solidFill>
                            <a:schemeClr val="dk1"/>
                          </a:solidFill>
                          <a:latin typeface="Calibri"/>
                          <a:ea typeface="Calibri"/>
                          <a:cs typeface="Calibri"/>
                          <a:sym typeface="Calibri"/>
                        </a:rPr>
                        <a:t>(Sanofi Pasteur)</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600" dirty="0">
                          <a:solidFill>
                            <a:schemeClr val="dk1"/>
                          </a:solidFill>
                          <a:latin typeface="Calibri"/>
                          <a:ea typeface="Calibri"/>
                          <a:cs typeface="Calibri"/>
                          <a:sym typeface="Calibri"/>
                        </a:rPr>
                        <a:t>0.5mL PFS</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600" dirty="0">
                          <a:solidFill>
                            <a:schemeClr val="dk1"/>
                          </a:solidFill>
                          <a:latin typeface="Calibri"/>
                          <a:ea typeface="Calibri"/>
                          <a:cs typeface="Calibri"/>
                          <a:sym typeface="Calibri"/>
                        </a:rPr>
                        <a:t>≥ 18 years</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600" dirty="0">
                          <a:solidFill>
                            <a:schemeClr val="dk1"/>
                          </a:solidFill>
                          <a:latin typeface="Calibri"/>
                          <a:ea typeface="Calibri"/>
                          <a:cs typeface="Calibri"/>
                          <a:sym typeface="Calibri"/>
                        </a:rPr>
                        <a:t>45μg/0.5mL </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IM</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No</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600" dirty="0">
                          <a:latin typeface="Calibri"/>
                          <a:ea typeface="Calibri"/>
                          <a:cs typeface="Calibri"/>
                          <a:sym typeface="Calibri"/>
                        </a:rPr>
                        <a:t>aIIV4</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Fluad Quadrivalent (Seqirus)</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600" dirty="0">
                          <a:solidFill>
                            <a:schemeClr val="dk1"/>
                          </a:solidFill>
                          <a:latin typeface="Calibri"/>
                          <a:ea typeface="Calibri"/>
                          <a:cs typeface="Calibri"/>
                          <a:sym typeface="Calibri"/>
                        </a:rPr>
                        <a:t>0.5mL PFS</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600" dirty="0">
                          <a:solidFill>
                            <a:schemeClr val="dk1"/>
                          </a:solidFill>
                          <a:latin typeface="Calibri"/>
                          <a:ea typeface="Calibri"/>
                          <a:cs typeface="Calibri"/>
                          <a:sym typeface="Calibri"/>
                        </a:rPr>
                        <a:t>≥ 65 years</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600" dirty="0">
                          <a:solidFill>
                            <a:schemeClr val="dk1"/>
                          </a:solidFill>
                          <a:latin typeface="Calibri"/>
                          <a:ea typeface="Calibri"/>
                          <a:cs typeface="Calibri"/>
                          <a:sym typeface="Calibri"/>
                        </a:rPr>
                        <a:t>15μg/0.5mL </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IM</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Calibri"/>
                          <a:ea typeface="Calibri"/>
                          <a:cs typeface="Calibri"/>
                          <a:sym typeface="Calibri"/>
                        </a:rPr>
                        <a:t>Yes</a:t>
                      </a:r>
                      <a:endParaRPr sz="1600" dirty="0">
                        <a:latin typeface="Calibri"/>
                        <a:ea typeface="Calibri"/>
                        <a:cs typeface="Calibri"/>
                        <a:sym typeface="Calibr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7" name="Google Shape;197;p25"/>
          <p:cNvSpPr txBox="1">
            <a:spLocks noGrp="1"/>
          </p:cNvSpPr>
          <p:nvPr>
            <p:ph type="body" idx="1"/>
          </p:nvPr>
        </p:nvSpPr>
        <p:spPr>
          <a:xfrm>
            <a:off x="1052225" y="5282800"/>
            <a:ext cx="5037600" cy="768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600" dirty="0"/>
              <a:t>HA = hemagglutinin, a major protein of influenza virus</a:t>
            </a:r>
            <a:endParaRPr sz="1600" dirty="0"/>
          </a:p>
          <a:p>
            <a:pPr marL="0" lvl="0" indent="0" algn="l" rtl="0">
              <a:lnSpc>
                <a:spcPct val="115000"/>
              </a:lnSpc>
              <a:spcBef>
                <a:spcPts val="0"/>
              </a:spcBef>
              <a:spcAft>
                <a:spcPts val="0"/>
              </a:spcAft>
              <a:buNone/>
            </a:pPr>
            <a:r>
              <a:rPr lang="en-US" sz="1600" dirty="0"/>
              <a:t>PFS = Prefilled syringe</a:t>
            </a:r>
            <a:endParaRPr sz="1600" dirty="0"/>
          </a:p>
        </p:txBody>
      </p:sp>
      <p:sp>
        <p:nvSpPr>
          <p:cNvPr id="199" name="Google Shape;199;p25"/>
          <p:cNvSpPr txBox="1"/>
          <p:nvPr/>
        </p:nvSpPr>
        <p:spPr>
          <a:xfrm>
            <a:off x="440175" y="6262175"/>
            <a:ext cx="7547378" cy="724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1000"/>
              </a:spcAft>
              <a:buNone/>
            </a:pPr>
            <a:r>
              <a:rPr lang="en-US" sz="800" dirty="0">
                <a:solidFill>
                  <a:schemeClr val="dk1"/>
                </a:solidFill>
                <a:latin typeface="Times New Roman" panose="02020603050405020304" pitchFamily="18" charset="0"/>
                <a:cs typeface="Times New Roman" panose="02020603050405020304" pitchFamily="18" charset="0"/>
              </a:rPr>
              <a:t>Table. influenza vaccines - united states, 2021–22 influenza season* [Internet]. Centers for Disease Control and Prevention. Centers for Disease Control and Prevention; 2021 [cited 2022Oct10]. Available from: https://www.cdc.gov/flu/professionals/acip/2021-2022/acip-table.htm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Contraindications and Precautions</a:t>
            </a:r>
            <a:endParaRPr dirty="0"/>
          </a:p>
        </p:txBody>
      </p:sp>
      <p:sp>
        <p:nvSpPr>
          <p:cNvPr id="206" name="Google Shape;206;p26"/>
          <p:cNvSpPr txBox="1">
            <a:spLocks noGrp="1"/>
          </p:cNvSpPr>
          <p:nvPr>
            <p:ph type="body" idx="1"/>
          </p:nvPr>
        </p:nvSpPr>
        <p:spPr>
          <a:xfrm>
            <a:off x="838200" y="1825625"/>
            <a:ext cx="10515600" cy="2217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u="sng" dirty="0"/>
              <a:t>Contraindication:</a:t>
            </a:r>
            <a:endParaRPr sz="2200" u="sng" dirty="0"/>
          </a:p>
          <a:p>
            <a:pPr marL="431800">
              <a:buSzPts val="2200"/>
            </a:pPr>
            <a:r>
              <a:rPr lang="en-US" sz="2200" dirty="0"/>
              <a:t>History of severe allergic reaction (anaphylaxis) to any component of the vaccine or to a previous dose of any influenza vaccine (other than egg)</a:t>
            </a:r>
            <a:endParaRPr sz="2200" dirty="0"/>
          </a:p>
          <a:p>
            <a:pPr marL="0" lvl="0" indent="0" algn="l" rtl="0">
              <a:spcBef>
                <a:spcPts val="1000"/>
              </a:spcBef>
              <a:spcAft>
                <a:spcPts val="0"/>
              </a:spcAft>
              <a:buClr>
                <a:schemeClr val="dk1"/>
              </a:buClr>
              <a:buSzPts val="1100"/>
              <a:buFont typeface="Arial"/>
              <a:buNone/>
            </a:pPr>
            <a:r>
              <a:rPr lang="en-US" sz="2200" u="sng" dirty="0"/>
              <a:t>Precautions: </a:t>
            </a:r>
            <a:endParaRPr sz="2200" u="sng" dirty="0"/>
          </a:p>
          <a:p>
            <a:pPr marL="431800">
              <a:spcBef>
                <a:spcPts val="0"/>
              </a:spcBef>
              <a:buSzPts val="2200"/>
            </a:pPr>
            <a:r>
              <a:rPr lang="en-US" sz="2200" dirty="0"/>
              <a:t>Moderate or severe acute illness with or without fever </a:t>
            </a:r>
            <a:endParaRPr sz="2200" dirty="0"/>
          </a:p>
          <a:p>
            <a:pPr marL="431800">
              <a:spcBef>
                <a:spcPts val="0"/>
              </a:spcBef>
              <a:buSzPts val="2200"/>
            </a:pPr>
            <a:r>
              <a:rPr lang="en-US" sz="2200" dirty="0"/>
              <a:t>History of Guillain-Barre Syndrome within 6 weeks of receiving influenza vaccine</a:t>
            </a:r>
            <a:endParaRPr sz="2200" dirty="0"/>
          </a:p>
          <a:p>
            <a:pPr marL="457200" lvl="0" indent="0" algn="l" rtl="0">
              <a:spcBef>
                <a:spcPts val="0"/>
              </a:spcBef>
              <a:spcAft>
                <a:spcPts val="0"/>
              </a:spcAft>
              <a:buNone/>
            </a:pPr>
            <a:endParaRPr sz="2200" dirty="0"/>
          </a:p>
          <a:p>
            <a:pPr marL="0" lvl="0" indent="0" algn="l" rtl="0">
              <a:spcBef>
                <a:spcPts val="1000"/>
              </a:spcBef>
              <a:spcAft>
                <a:spcPts val="0"/>
              </a:spcAft>
              <a:buNone/>
            </a:pPr>
            <a:endParaRPr sz="1600" dirty="0"/>
          </a:p>
          <a:p>
            <a:pPr marL="0" lvl="0" indent="0" algn="l" rtl="0">
              <a:spcBef>
                <a:spcPts val="1000"/>
              </a:spcBef>
              <a:spcAft>
                <a:spcPts val="0"/>
              </a:spcAft>
              <a:buNone/>
            </a:pPr>
            <a:endParaRPr sz="2200" dirty="0"/>
          </a:p>
          <a:p>
            <a:pPr marL="0" lvl="0" indent="0" algn="l" rtl="0">
              <a:spcBef>
                <a:spcPts val="1000"/>
              </a:spcBef>
              <a:spcAft>
                <a:spcPts val="0"/>
              </a:spcAft>
              <a:buNone/>
            </a:pPr>
            <a:endParaRPr sz="2200" dirty="0"/>
          </a:p>
        </p:txBody>
      </p:sp>
      <p:sp>
        <p:nvSpPr>
          <p:cNvPr id="208" name="Google Shape;208;p26"/>
          <p:cNvSpPr txBox="1"/>
          <p:nvPr/>
        </p:nvSpPr>
        <p:spPr>
          <a:xfrm>
            <a:off x="838200" y="4293175"/>
            <a:ext cx="10250010" cy="1808670"/>
          </a:xfrm>
          <a:prstGeom prst="rect">
            <a:avLst/>
          </a:prstGeom>
          <a:noFill/>
          <a:ln w="28575" cap="flat" cmpd="sng">
            <a:solidFill>
              <a:schemeClr val="accent5"/>
            </a:solidFill>
            <a:prstDash val="dash"/>
            <a:round/>
            <a:headEnd type="none" w="sm" len="sm"/>
            <a:tailEnd type="none" w="sm" len="sm"/>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1800" u="sng" dirty="0">
                <a:solidFill>
                  <a:schemeClr val="dk1"/>
                </a:solidFill>
                <a:latin typeface="Calibri"/>
                <a:ea typeface="Calibri"/>
                <a:cs typeface="Calibri"/>
                <a:sym typeface="Calibri"/>
              </a:rPr>
              <a:t>Note on egg allergies:</a:t>
            </a:r>
            <a:r>
              <a:rPr lang="en-US" sz="1800" dirty="0">
                <a:solidFill>
                  <a:schemeClr val="dk1"/>
                </a:solidFill>
                <a:latin typeface="Calibri"/>
                <a:ea typeface="Calibri"/>
                <a:cs typeface="Calibri"/>
                <a:sym typeface="Calibri"/>
              </a:rPr>
              <a:t> Persons with egg allergies may receive any licensed recommended influenza vaccine appropriate for age and health status. Persons reporting symptoms other than hives (such as angioedema, respiratory distress, lightheadedness, or recurrent emesis) or who required epinephrine may also receive any licensed recommended influenza vaccine. If a vaccine other than RIV4 or ccIIV4 is given, it must be given in an inpatient or outpatient medical center supervised by a health care provider who can recognize and manage severe allergic reactions.</a:t>
            </a:r>
            <a:endParaRPr sz="1800" dirty="0">
              <a:latin typeface="Calibri"/>
              <a:ea typeface="Calibri"/>
              <a:cs typeface="Calibri"/>
              <a:sym typeface="Calibri"/>
            </a:endParaRPr>
          </a:p>
        </p:txBody>
      </p:sp>
      <p:sp>
        <p:nvSpPr>
          <p:cNvPr id="207" name="Google Shape;207;p26"/>
          <p:cNvSpPr txBox="1"/>
          <p:nvPr/>
        </p:nvSpPr>
        <p:spPr>
          <a:xfrm>
            <a:off x="434665" y="6183001"/>
            <a:ext cx="8096776" cy="80121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300"/>
              </a:spcBef>
              <a:spcAft>
                <a:spcPts val="1300"/>
              </a:spcAft>
              <a:buNone/>
            </a:pPr>
            <a:r>
              <a:rPr lang="en-US" sz="800" dirty="0">
                <a:solidFill>
                  <a:schemeClr val="dk1"/>
                </a:solidFill>
                <a:latin typeface="Times New Roman" panose="02020603050405020304" pitchFamily="18" charset="0"/>
                <a:cs typeface="Times New Roman" panose="02020603050405020304" pitchFamily="18" charset="0"/>
              </a:rPr>
              <a:t>Summary of recommendations [Internet]. Centers for Disease Control and Prevention. Centers for Disease Control and Prevention; 2022 [cited 2022Oct10]. Available from: https://www.cdc.gov/flu/professionals/acip/summary/summary-recommendations.htm#65years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Adverse Drug Events (ADE)</a:t>
            </a:r>
            <a:endParaRPr dirty="0"/>
          </a:p>
        </p:txBody>
      </p:sp>
      <p:sp>
        <p:nvSpPr>
          <p:cNvPr id="218" name="Google Shape;218;p27"/>
          <p:cNvSpPr txBox="1"/>
          <p:nvPr/>
        </p:nvSpPr>
        <p:spPr>
          <a:xfrm>
            <a:off x="838200" y="1377375"/>
            <a:ext cx="9212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dirty="0">
                <a:latin typeface="Calibri"/>
                <a:ea typeface="Calibri"/>
                <a:cs typeface="Calibri"/>
                <a:sym typeface="Calibri"/>
              </a:rPr>
              <a:t>Adverse drug events occurring within 1 week of vaccination in adults </a:t>
            </a:r>
            <a:r>
              <a:rPr lang="en-US" sz="1900" b="1" dirty="0">
                <a:solidFill>
                  <a:schemeClr val="dk1"/>
                </a:solidFill>
                <a:latin typeface="Calibri"/>
                <a:ea typeface="Calibri"/>
                <a:cs typeface="Calibri"/>
                <a:sym typeface="Calibri"/>
              </a:rPr>
              <a:t>≥ 65 years old</a:t>
            </a:r>
            <a:endParaRPr sz="1900" b="1" dirty="0">
              <a:latin typeface="Calibri"/>
              <a:ea typeface="Calibri"/>
              <a:cs typeface="Calibri"/>
              <a:sym typeface="Calibri"/>
            </a:endParaRPr>
          </a:p>
        </p:txBody>
      </p:sp>
      <p:graphicFrame>
        <p:nvGraphicFramePr>
          <p:cNvPr id="215" name="Google Shape;215;p27"/>
          <p:cNvGraphicFramePr/>
          <p:nvPr>
            <p:extLst>
              <p:ext uri="{D42A27DB-BD31-4B8C-83A1-F6EECF244321}">
                <p14:modId xmlns:p14="http://schemas.microsoft.com/office/powerpoint/2010/main" val="3086369695"/>
              </p:ext>
            </p:extLst>
          </p:nvPr>
        </p:nvGraphicFramePr>
        <p:xfrm>
          <a:off x="838200" y="1854363"/>
          <a:ext cx="10124850" cy="2853385"/>
        </p:xfrm>
        <a:graphic>
          <a:graphicData uri="http://schemas.openxmlformats.org/drawingml/2006/table">
            <a:tbl>
              <a:tblPr firstRow="1">
                <a:noFill/>
                <a:tableStyleId>{0460D313-ACD1-4929-A22E-93DC53357005}</a:tableStyleId>
              </a:tblPr>
              <a:tblGrid>
                <a:gridCol w="3274475">
                  <a:extLst>
                    <a:ext uri="{9D8B030D-6E8A-4147-A177-3AD203B41FA5}">
                      <a16:colId xmlns:a16="http://schemas.microsoft.com/office/drawing/2014/main" val="20000"/>
                    </a:ext>
                  </a:extLst>
                </a:gridCol>
                <a:gridCol w="3955975">
                  <a:extLst>
                    <a:ext uri="{9D8B030D-6E8A-4147-A177-3AD203B41FA5}">
                      <a16:colId xmlns:a16="http://schemas.microsoft.com/office/drawing/2014/main" val="20001"/>
                    </a:ext>
                  </a:extLst>
                </a:gridCol>
                <a:gridCol w="2894400">
                  <a:extLst>
                    <a:ext uri="{9D8B030D-6E8A-4147-A177-3AD203B41FA5}">
                      <a16:colId xmlns:a16="http://schemas.microsoft.com/office/drawing/2014/main" val="20002"/>
                    </a:ext>
                  </a:extLst>
                </a:gridCol>
              </a:tblGrid>
              <a:tr h="475975">
                <a:tc>
                  <a:txBody>
                    <a:bodyPr/>
                    <a:lstStyle/>
                    <a:p>
                      <a:pPr marL="0" lvl="0" indent="0" algn="l" rtl="0">
                        <a:spcBef>
                          <a:spcPts val="0"/>
                        </a:spcBef>
                        <a:spcAft>
                          <a:spcPts val="0"/>
                        </a:spcAft>
                        <a:buNone/>
                      </a:pPr>
                      <a:r>
                        <a:rPr lang="en-US" sz="1800" dirty="0">
                          <a:latin typeface="Calibri"/>
                          <a:ea typeface="Calibri"/>
                          <a:cs typeface="Calibri"/>
                          <a:sym typeface="Calibri"/>
                        </a:rPr>
                        <a:t>Fluzone High-Dose Quadrivalent</a:t>
                      </a:r>
                      <a:r>
                        <a:rPr lang="en-US" sz="1800" baseline="30000" dirty="0">
                          <a:latin typeface="Calibri"/>
                          <a:ea typeface="Calibri"/>
                          <a:cs typeface="Calibri"/>
                          <a:sym typeface="Calibri"/>
                        </a:rPr>
                        <a:t>1</a:t>
                      </a:r>
                      <a:endParaRPr sz="1800" baseline="300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dirty="0">
                          <a:latin typeface="Calibri"/>
                          <a:ea typeface="Calibri"/>
                          <a:cs typeface="Calibri"/>
                          <a:sym typeface="Calibri"/>
                        </a:rPr>
                        <a:t>Flublok Quadrivalent*</a:t>
                      </a:r>
                      <a:r>
                        <a:rPr lang="en-US" sz="1800" baseline="30000" dirty="0">
                          <a:solidFill>
                            <a:schemeClr val="dk1"/>
                          </a:solidFill>
                          <a:latin typeface="Calibri"/>
                          <a:ea typeface="Calibri"/>
                          <a:cs typeface="Calibri"/>
                          <a:sym typeface="Calibri"/>
                        </a:rPr>
                        <a:t>2</a:t>
                      </a:r>
                      <a:endParaRPr sz="18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dirty="0">
                          <a:latin typeface="Calibri"/>
                          <a:ea typeface="Calibri"/>
                          <a:cs typeface="Calibri"/>
                          <a:sym typeface="Calibri"/>
                        </a:rPr>
                        <a:t>Fluad Quadrivalent</a:t>
                      </a:r>
                      <a:r>
                        <a:rPr lang="en-US" sz="1800" baseline="30000" dirty="0">
                          <a:solidFill>
                            <a:schemeClr val="dk1"/>
                          </a:solidFill>
                          <a:latin typeface="Calibri"/>
                          <a:ea typeface="Calibri"/>
                          <a:cs typeface="Calibri"/>
                          <a:sym typeface="Calibri"/>
                        </a:rPr>
                        <a:t>3</a:t>
                      </a:r>
                      <a:endParaRPr sz="18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108025">
                <a:tc>
                  <a:txBody>
                    <a:bodyPr/>
                    <a:lstStyle/>
                    <a:p>
                      <a:pPr marL="0" lvl="0" indent="0" algn="l" rtl="0">
                        <a:spcBef>
                          <a:spcPts val="0"/>
                        </a:spcBef>
                        <a:spcAft>
                          <a:spcPts val="0"/>
                        </a:spcAft>
                        <a:buNone/>
                      </a:pPr>
                      <a:r>
                        <a:rPr lang="en-US" sz="1800" dirty="0">
                          <a:latin typeface="Calibri"/>
                          <a:ea typeface="Calibri"/>
                          <a:cs typeface="Calibri"/>
                          <a:sym typeface="Calibri"/>
                        </a:rPr>
                        <a:t>Injection-site pain (35.6%), myalgia (21.4%), injection-site erythema (14.9%), malaise (18%), headache (16.8%), injection-site swelling (8.9%), fever </a:t>
                      </a:r>
                      <a:r>
                        <a:rPr lang="en-US" sz="1800" dirty="0">
                          <a:solidFill>
                            <a:schemeClr val="dk1"/>
                          </a:solidFill>
                          <a:latin typeface="Calibri"/>
                          <a:ea typeface="Calibri"/>
                          <a:cs typeface="Calibri"/>
                          <a:sym typeface="Calibri"/>
                        </a:rPr>
                        <a:t>≥ 99.5°F </a:t>
                      </a:r>
                      <a:r>
                        <a:rPr lang="en-US" sz="1800" dirty="0">
                          <a:latin typeface="Calibri"/>
                          <a:ea typeface="Calibri"/>
                          <a:cs typeface="Calibri"/>
                          <a:sym typeface="Calibri"/>
                        </a:rPr>
                        <a:t>(3.6%)</a:t>
                      </a:r>
                      <a:endParaRPr sz="18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dirty="0">
                          <a:latin typeface="Calibri"/>
                          <a:ea typeface="Calibri"/>
                          <a:cs typeface="Calibri"/>
                          <a:sym typeface="Calibri"/>
                        </a:rPr>
                        <a:t>Injection site tenderness (34%), injection-site pain (19%), headache (13%), fatigue (12%), myalgia (9%), arthralgia (8%), nausea (5%), chills (5%), injection-site swelling (3%), injection-site erythema (3%), fever </a:t>
                      </a:r>
                      <a:r>
                        <a:rPr lang="en-US" sz="1800" dirty="0">
                          <a:solidFill>
                            <a:schemeClr val="dk1"/>
                          </a:solidFill>
                          <a:latin typeface="Calibri"/>
                          <a:ea typeface="Calibri"/>
                          <a:cs typeface="Calibri"/>
                          <a:sym typeface="Calibri"/>
                        </a:rPr>
                        <a:t>≥ 100.4°F </a:t>
                      </a:r>
                      <a:r>
                        <a:rPr lang="en-US" sz="1800" dirty="0">
                          <a:latin typeface="Calibri"/>
                          <a:ea typeface="Calibri"/>
                          <a:cs typeface="Calibri"/>
                          <a:sym typeface="Calibri"/>
                        </a:rPr>
                        <a:t>(&lt;1%)</a:t>
                      </a:r>
                      <a:endParaRPr sz="18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dirty="0">
                          <a:latin typeface="Calibri"/>
                          <a:ea typeface="Calibri"/>
                          <a:cs typeface="Calibri"/>
                          <a:sym typeface="Calibri"/>
                        </a:rPr>
                        <a:t>Injection-site pain (16.3%), headache (10.8%), fatigue (10.5%), myalgia (7.7%), arthralgia (7.3), chills (5.0%), diarrhea (4.1%), nausea (3.8%), loss of appetite (3.6%), fever ≥ 100.4°F (1.7%)</a:t>
                      </a:r>
                      <a:endParaRPr sz="18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6" name="Google Shape;216;p27"/>
          <p:cNvSpPr txBox="1"/>
          <p:nvPr/>
        </p:nvSpPr>
        <p:spPr>
          <a:xfrm>
            <a:off x="804975" y="4327850"/>
            <a:ext cx="101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*ADE in adults </a:t>
            </a:r>
            <a:r>
              <a:rPr lang="en-US" dirty="0">
                <a:solidFill>
                  <a:schemeClr val="dk1"/>
                </a:solidFill>
                <a:latin typeface="Calibri"/>
                <a:ea typeface="Calibri"/>
                <a:cs typeface="Calibri"/>
                <a:sym typeface="Calibri"/>
              </a:rPr>
              <a:t>≥ </a:t>
            </a:r>
            <a:r>
              <a:rPr lang="en-US" dirty="0">
                <a:latin typeface="Calibri"/>
                <a:ea typeface="Calibri"/>
                <a:cs typeface="Calibri"/>
                <a:sym typeface="Calibri"/>
              </a:rPr>
              <a:t>50 years old</a:t>
            </a:r>
            <a:endParaRPr dirty="0">
              <a:latin typeface="Calibri"/>
              <a:ea typeface="Calibri"/>
              <a:cs typeface="Calibri"/>
              <a:sym typeface="Calibri"/>
            </a:endParaRPr>
          </a:p>
        </p:txBody>
      </p:sp>
      <p:sp>
        <p:nvSpPr>
          <p:cNvPr id="217" name="Google Shape;217;p27"/>
          <p:cNvSpPr txBox="1"/>
          <p:nvPr/>
        </p:nvSpPr>
        <p:spPr>
          <a:xfrm>
            <a:off x="788175" y="4728050"/>
            <a:ext cx="106746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latin typeface="Calibri"/>
                <a:ea typeface="Calibri"/>
                <a:cs typeface="Calibri"/>
                <a:sym typeface="Calibri"/>
              </a:rPr>
              <a:t>Post-marketing Experiences:</a:t>
            </a:r>
            <a:endParaRPr sz="1600" b="1"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dirty="0">
                <a:solidFill>
                  <a:schemeClr val="dk1"/>
                </a:solidFill>
                <a:latin typeface="Calibri"/>
                <a:ea typeface="Calibri"/>
                <a:cs typeface="Calibri"/>
                <a:sym typeface="Calibri"/>
              </a:rPr>
              <a:t>Thrombocytopenia, lymphadenopathy, allergic reactions (anaphylaxis, angioedema), Extensive swelling lasting &gt;7 days, muscular weakness, encephalomyelitis, </a:t>
            </a:r>
            <a:r>
              <a:rPr lang="en-US" sz="1600" dirty="0">
                <a:solidFill>
                  <a:srgbClr val="FB7A2D"/>
                </a:solidFill>
                <a:latin typeface="Calibri"/>
                <a:ea typeface="Calibri"/>
                <a:cs typeface="Calibri"/>
                <a:sym typeface="Calibri"/>
              </a:rPr>
              <a:t>Guillain-Barré Syndrome (GBS),</a:t>
            </a:r>
            <a:r>
              <a:rPr lang="en-US" sz="1600" dirty="0">
                <a:solidFill>
                  <a:schemeClr val="dk1"/>
                </a:solidFill>
                <a:latin typeface="Calibri"/>
                <a:ea typeface="Calibri"/>
                <a:cs typeface="Calibri"/>
                <a:sym typeface="Calibri"/>
              </a:rPr>
              <a:t> convulsions, myelitis, </a:t>
            </a:r>
            <a:r>
              <a:rPr lang="en-US" sz="1600" dirty="0">
                <a:solidFill>
                  <a:srgbClr val="FB7A2D"/>
                </a:solidFill>
                <a:latin typeface="Calibri"/>
                <a:ea typeface="Calibri"/>
                <a:cs typeface="Calibri"/>
                <a:sym typeface="Calibri"/>
              </a:rPr>
              <a:t>facial palsy (Bell’s Palsy)</a:t>
            </a:r>
            <a:r>
              <a:rPr lang="en-US" sz="1600" dirty="0">
                <a:solidFill>
                  <a:schemeClr val="dk1"/>
                </a:solidFill>
                <a:latin typeface="Calibri"/>
                <a:ea typeface="Calibri"/>
                <a:cs typeface="Calibri"/>
                <a:sym typeface="Calibri"/>
              </a:rPr>
              <a:t>, neuritis, neuralgia, syncope, paresthesia, generalized skin reactions, SJS, vasculitis, dyspnea, rhinitis, cough, wheezing, throat tightness</a:t>
            </a:r>
            <a:endParaRPr sz="1600" dirty="0">
              <a:latin typeface="Calibri"/>
              <a:ea typeface="Calibri"/>
              <a:cs typeface="Calibri"/>
              <a:sym typeface="Calibri"/>
            </a:endParaRPr>
          </a:p>
        </p:txBody>
      </p:sp>
      <p:sp>
        <p:nvSpPr>
          <p:cNvPr id="219" name="Google Shape;219;p27"/>
          <p:cNvSpPr txBox="1"/>
          <p:nvPr/>
        </p:nvSpPr>
        <p:spPr>
          <a:xfrm>
            <a:off x="259400" y="5679537"/>
            <a:ext cx="7755047" cy="1187987"/>
          </a:xfrm>
          <a:prstGeom prst="rect">
            <a:avLst/>
          </a:prstGeom>
          <a:noFill/>
          <a:ln>
            <a:noFill/>
          </a:ln>
        </p:spPr>
        <p:txBody>
          <a:bodyPr spcFirstLastPara="1" wrap="square" lIns="91425" tIns="91425" rIns="91425" bIns="91425" anchor="t" anchorCtr="0">
            <a:spAutoFit/>
          </a:bodyPr>
          <a:lstStyle/>
          <a:p>
            <a:pPr marL="457200" lvl="0" indent="-279400" algn="l" rtl="0">
              <a:lnSpc>
                <a:spcPct val="115000"/>
              </a:lnSpc>
              <a:spcBef>
                <a:spcPts val="1200"/>
              </a:spcBef>
              <a:spcAft>
                <a:spcPts val="0"/>
              </a:spcAft>
              <a:buClr>
                <a:schemeClr val="dk1"/>
              </a:buClr>
              <a:buSzPts val="800"/>
              <a:buAutoNum type="arabicPeriod"/>
            </a:pPr>
            <a:r>
              <a:rPr lang="en-US" sz="800" dirty="0">
                <a:solidFill>
                  <a:schemeClr val="dk1"/>
                </a:solidFill>
                <a:latin typeface="Times New Roman" panose="02020603050405020304" pitchFamily="18" charset="0"/>
                <a:cs typeface="Times New Roman" panose="02020603050405020304" pitchFamily="18" charset="0"/>
              </a:rPr>
              <a:t>Center for Biologics Evaluation and Research. Fluzone quadrivalent, fluzone high-dose quadrivalent [Internet]. U.S. Food and Drug Administration. FDA; [cited 2022Oct10]. Available from: https://www.fda.gov/vaccines-blood-biologics/vaccines/fluzone-quadrivalent-fluzone-high-dose-quadrivalent-fluzone-intradermal-quadrivalent-fluzone </a:t>
            </a:r>
            <a:endParaRPr sz="800" dirty="0">
              <a:solidFill>
                <a:schemeClr val="dk1"/>
              </a:solidFill>
              <a:latin typeface="Times New Roman" panose="02020603050405020304" pitchFamily="18" charset="0"/>
              <a:cs typeface="Times New Roman" panose="02020603050405020304" pitchFamily="18" charset="0"/>
            </a:endParaRPr>
          </a:p>
          <a:p>
            <a:pPr marL="457200" lvl="0" indent="-279400" algn="l" rtl="0">
              <a:lnSpc>
                <a:spcPct val="115000"/>
              </a:lnSpc>
              <a:spcBef>
                <a:spcPts val="0"/>
              </a:spcBef>
              <a:spcAft>
                <a:spcPts val="0"/>
              </a:spcAft>
              <a:buClr>
                <a:schemeClr val="dk1"/>
              </a:buClr>
              <a:buSzPts val="800"/>
              <a:buAutoNum type="arabicPeriod"/>
            </a:pPr>
            <a:r>
              <a:rPr lang="en-US" sz="800" dirty="0">
                <a:solidFill>
                  <a:schemeClr val="dk1"/>
                </a:solidFill>
                <a:latin typeface="Times New Roman" panose="02020603050405020304" pitchFamily="18" charset="0"/>
                <a:cs typeface="Times New Roman" panose="02020603050405020304" pitchFamily="18" charset="0"/>
              </a:rPr>
              <a:t>Center for Biologics Evaluation and Research. Flublok quadrivalent [Internet]. U.S. Food and Drug Administration. FDA; [cited 2022Oct11]. Available from: https://www.fda.gov/vaccines-blood-biologics/vaccines/flublok-quadrivalent </a:t>
            </a:r>
            <a:endParaRPr sz="800" dirty="0">
              <a:solidFill>
                <a:schemeClr val="dk1"/>
              </a:solidFill>
              <a:latin typeface="Times New Roman" panose="02020603050405020304" pitchFamily="18" charset="0"/>
              <a:cs typeface="Times New Roman" panose="02020603050405020304" pitchFamily="18" charset="0"/>
            </a:endParaRPr>
          </a:p>
          <a:p>
            <a:pPr marL="457200" lvl="0" indent="-279400" algn="l" rtl="0">
              <a:lnSpc>
                <a:spcPct val="115000"/>
              </a:lnSpc>
              <a:spcBef>
                <a:spcPts val="0"/>
              </a:spcBef>
              <a:spcAft>
                <a:spcPts val="0"/>
              </a:spcAft>
              <a:buClr>
                <a:schemeClr val="dk1"/>
              </a:buClr>
              <a:buSzPts val="800"/>
              <a:buAutoNum type="arabicPeriod"/>
            </a:pPr>
            <a:r>
              <a:rPr lang="en-US" sz="800" dirty="0">
                <a:solidFill>
                  <a:schemeClr val="dk1"/>
                </a:solidFill>
                <a:latin typeface="Times New Roman" panose="02020603050405020304" pitchFamily="18" charset="0"/>
                <a:cs typeface="Times New Roman" panose="02020603050405020304" pitchFamily="18" charset="0"/>
              </a:rPr>
              <a:t>Center for Biologics Evaluation and Research. Fluad quadrivalent [Internet]. U.S. Food and Drug Administration. FDA; [cited 2022Oct11]. Available from: https://www.fda.gov/vaccines-blood-biologics/fluad-quadrivalent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539B"/>
              </a:buClr>
              <a:buSzPts val="3600"/>
              <a:buFont typeface="Calibri"/>
              <a:buNone/>
            </a:pPr>
            <a:r>
              <a:rPr lang="en-US" dirty="0"/>
              <a:t>Objectives </a:t>
            </a:r>
          </a:p>
        </p:txBody>
      </p:sp>
      <p:graphicFrame>
        <p:nvGraphicFramePr>
          <p:cNvPr id="70" name="Google Shape;68;p10">
            <a:extLst>
              <a:ext uri="{FF2B5EF4-FFF2-40B4-BE49-F238E27FC236}">
                <a16:creationId xmlns:a16="http://schemas.microsoft.com/office/drawing/2014/main" id="{2E9DA83E-F14F-B343-7AB1-5EE75EA4E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7608457"/>
              </p:ext>
            </p:extLst>
          </p:nvPr>
        </p:nvGraphicFramePr>
        <p:xfrm>
          <a:off x="838200" y="1825625"/>
          <a:ext cx="10515600" cy="4183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Cost Comparison</a:t>
            </a:r>
            <a:endParaRPr dirty="0"/>
          </a:p>
        </p:txBody>
      </p:sp>
      <p:graphicFrame>
        <p:nvGraphicFramePr>
          <p:cNvPr id="226" name="Google Shape;226;p28"/>
          <p:cNvGraphicFramePr/>
          <p:nvPr>
            <p:extLst>
              <p:ext uri="{D42A27DB-BD31-4B8C-83A1-F6EECF244321}">
                <p14:modId xmlns:p14="http://schemas.microsoft.com/office/powerpoint/2010/main" val="669582618"/>
              </p:ext>
            </p:extLst>
          </p:nvPr>
        </p:nvGraphicFramePr>
        <p:xfrm>
          <a:off x="838200" y="2306050"/>
          <a:ext cx="10401300" cy="2255400"/>
        </p:xfrm>
        <a:graphic>
          <a:graphicData uri="http://schemas.openxmlformats.org/drawingml/2006/table">
            <a:tbl>
              <a:tblPr firstRow="1">
                <a:noFill/>
                <a:tableStyleId>{0460D313-ACD1-4929-A22E-93DC53357005}</a:tableStyleId>
              </a:tblPr>
              <a:tblGrid>
                <a:gridCol w="52578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500" b="1" dirty="0">
                          <a:latin typeface="Calibri"/>
                          <a:ea typeface="Calibri"/>
                          <a:cs typeface="Calibri"/>
                          <a:sym typeface="Calibri"/>
                        </a:rPr>
                        <a:t>Vaccine</a:t>
                      </a:r>
                      <a:endParaRPr sz="2500" b="1"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b="1" dirty="0">
                          <a:latin typeface="Calibri"/>
                          <a:ea typeface="Calibri"/>
                          <a:cs typeface="Calibri"/>
                          <a:sym typeface="Calibri"/>
                        </a:rPr>
                        <a:t>Cost</a:t>
                      </a:r>
                      <a:endParaRPr sz="2500" b="1"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2500" dirty="0">
                          <a:latin typeface="Calibri"/>
                          <a:ea typeface="Calibri"/>
                          <a:cs typeface="Calibri"/>
                          <a:sym typeface="Calibri"/>
                        </a:rPr>
                        <a:t>Fluzone High-Dose Quadrivalent </a:t>
                      </a:r>
                      <a:endParaRPr sz="25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latin typeface="Calibri"/>
                          <a:ea typeface="Calibri"/>
                          <a:cs typeface="Calibri"/>
                          <a:sym typeface="Calibri"/>
                        </a:rPr>
                        <a:t>$67-$80</a:t>
                      </a:r>
                      <a:endParaRPr sz="25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2500" dirty="0">
                          <a:latin typeface="Calibri"/>
                          <a:ea typeface="Calibri"/>
                          <a:cs typeface="Calibri"/>
                          <a:sym typeface="Calibri"/>
                        </a:rPr>
                        <a:t>Flublok Quadrivalent </a:t>
                      </a:r>
                      <a:endParaRPr sz="25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latin typeface="Calibri"/>
                          <a:ea typeface="Calibri"/>
                          <a:cs typeface="Calibri"/>
                          <a:sym typeface="Calibri"/>
                        </a:rPr>
                        <a:t>$74-$91</a:t>
                      </a:r>
                      <a:endParaRPr sz="25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2500" dirty="0">
                          <a:latin typeface="Calibri"/>
                          <a:ea typeface="Calibri"/>
                          <a:cs typeface="Calibri"/>
                          <a:sym typeface="Calibri"/>
                        </a:rPr>
                        <a:t>Fluad Quadrivalent </a:t>
                      </a:r>
                      <a:endParaRPr sz="25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latin typeface="Calibri"/>
                          <a:ea typeface="Calibri"/>
                          <a:cs typeface="Calibri"/>
                          <a:sym typeface="Calibri"/>
                        </a:rPr>
                        <a:t>$67-$78</a:t>
                      </a:r>
                      <a:endParaRPr sz="2500"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27" name="Google Shape;227;p28"/>
          <p:cNvSpPr txBox="1"/>
          <p:nvPr/>
        </p:nvSpPr>
        <p:spPr>
          <a:xfrm>
            <a:off x="460098" y="5983353"/>
            <a:ext cx="7604100" cy="100280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500"/>
              </a:spcBef>
              <a:spcAft>
                <a:spcPts val="2500"/>
              </a:spcAft>
              <a:buNone/>
            </a:pPr>
            <a:r>
              <a:rPr lang="en-US" sz="800" dirty="0">
                <a:solidFill>
                  <a:schemeClr val="dk1"/>
                </a:solidFill>
                <a:latin typeface="Times New Roman" panose="02020603050405020304" pitchFamily="18" charset="0"/>
                <a:cs typeface="Times New Roman" panose="02020603050405020304" pitchFamily="18" charset="0"/>
              </a:rPr>
              <a:t>Prescription prices, Coupons &amp; pharmacy information [Internet]. GoodRx. [cited 2022Nov21]. Available from: https://www.goodrx.com/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Coadministration with COVID-19</a:t>
            </a:r>
            <a:endParaRPr dirty="0"/>
          </a:p>
        </p:txBody>
      </p:sp>
      <p:sp>
        <p:nvSpPr>
          <p:cNvPr id="234" name="Google Shape;234;p29"/>
          <p:cNvSpPr txBox="1">
            <a:spLocks noGrp="1"/>
          </p:cNvSpPr>
          <p:nvPr>
            <p:ph type="body" idx="1"/>
          </p:nvPr>
        </p:nvSpPr>
        <p:spPr>
          <a:prstGeom prst="rect">
            <a:avLst/>
          </a:prstGeom>
        </p:spPr>
        <p:txBody>
          <a:bodyPr spcFirstLastPara="1" wrap="square" lIns="91425" tIns="45700" rIns="91425" bIns="45700" anchor="t" anchorCtr="0">
            <a:noAutofit/>
          </a:bodyPr>
          <a:lstStyle/>
          <a:p>
            <a:r>
              <a:rPr lang="en-US" sz="2000" dirty="0"/>
              <a:t>COVID-19 vaccines may be administered without regard to other vaccines, and this includes simultaneous administration of COVID-19 and influenza vaccines. </a:t>
            </a:r>
            <a:endParaRPr sz="2000" dirty="0"/>
          </a:p>
          <a:p>
            <a:pPr>
              <a:spcAft>
                <a:spcPts val="1000"/>
              </a:spcAft>
            </a:pPr>
            <a:r>
              <a:rPr lang="en-US" sz="2000" dirty="0"/>
              <a:t>Studies comparing separate administration with coadministration of both vaccines reported similar levels of immunogenicity or slightly higher reactogenicity.</a:t>
            </a:r>
          </a:p>
          <a:p>
            <a:pPr lvl="1">
              <a:spcAft>
                <a:spcPts val="1000"/>
              </a:spcAft>
            </a:pPr>
            <a:r>
              <a:rPr lang="en-US" sz="1800" dirty="0"/>
              <a:t>No safety concerns were identified.</a:t>
            </a:r>
          </a:p>
          <a:p>
            <a:pPr lvl="1">
              <a:spcAft>
                <a:spcPts val="1000"/>
              </a:spcAft>
            </a:pPr>
            <a:r>
              <a:rPr lang="en-US" sz="1800" dirty="0"/>
              <a:t>8-11% likely to experience systemic reactions </a:t>
            </a:r>
            <a:r>
              <a:rPr lang="en-US" sz="1800" dirty="0">
                <a:sym typeface="Wingdings" pitchFamily="2" charset="2"/>
              </a:rPr>
              <a:t>when coadministration is done</a:t>
            </a:r>
            <a:endParaRPr sz="1800" dirty="0"/>
          </a:p>
        </p:txBody>
      </p:sp>
      <p:sp>
        <p:nvSpPr>
          <p:cNvPr id="2" name="Text Placeholder 1">
            <a:extLst>
              <a:ext uri="{FF2B5EF4-FFF2-40B4-BE49-F238E27FC236}">
                <a16:creationId xmlns:a16="http://schemas.microsoft.com/office/drawing/2014/main" id="{1BEF597B-A3CD-278C-3D1B-1638A11E0077}"/>
              </a:ext>
            </a:extLst>
          </p:cNvPr>
          <p:cNvSpPr>
            <a:spLocks noGrp="1"/>
          </p:cNvSpPr>
          <p:nvPr>
            <p:ph type="body" idx="2"/>
          </p:nvPr>
        </p:nvSpPr>
        <p:spPr/>
        <p:txBody>
          <a:bodyPr/>
          <a:lstStyle/>
          <a:p>
            <a:pPr marL="114300" indent="0">
              <a:buNone/>
            </a:pPr>
            <a:endParaRPr lang="en-US" dirty="0"/>
          </a:p>
        </p:txBody>
      </p:sp>
      <p:sp>
        <p:nvSpPr>
          <p:cNvPr id="235" name="Google Shape;235;p29"/>
          <p:cNvSpPr txBox="1"/>
          <p:nvPr/>
        </p:nvSpPr>
        <p:spPr>
          <a:xfrm>
            <a:off x="389846" y="6044842"/>
            <a:ext cx="6784677" cy="851485"/>
          </a:xfrm>
          <a:prstGeom prst="rect">
            <a:avLst/>
          </a:prstGeom>
          <a:noFill/>
          <a:ln>
            <a:noFill/>
          </a:ln>
        </p:spPr>
        <p:txBody>
          <a:bodyPr spcFirstLastPara="1" wrap="square" lIns="91425" tIns="91425" rIns="91425" bIns="91425" anchor="t" anchorCtr="0">
            <a:spAutoFit/>
          </a:bodyPr>
          <a:lstStyle/>
          <a:p>
            <a:pPr marL="0" lvl="0" indent="0" algn="l" rtl="0">
              <a:lnSpc>
                <a:spcPts val="760"/>
              </a:lnSpc>
              <a:spcBef>
                <a:spcPts val="400"/>
              </a:spcBef>
              <a:buNone/>
            </a:pPr>
            <a:r>
              <a:rPr lang="en-US" sz="800" dirty="0">
                <a:solidFill>
                  <a:schemeClr val="dk1"/>
                </a:solidFill>
                <a:latin typeface="Times New Roman" panose="02020603050405020304" pitchFamily="18" charset="0"/>
                <a:cs typeface="Times New Roman" panose="02020603050405020304" pitchFamily="18" charset="0"/>
              </a:rPr>
              <a:t>Clinical guidance for covid-19 vaccination [Internet]. Centers for Disease Control and Prevention. Centers for Disease Control and Prevention; 2022 [cited 2022Oct12]. Available from: https://www.cdc.gov/vaccines/covid-19/clinical-considerations/interim-considerations-us.html#timing-spacing-interchangeability </a:t>
            </a:r>
          </a:p>
          <a:p>
            <a:pPr marL="0" lvl="0" indent="0" algn="l" rtl="0">
              <a:lnSpc>
                <a:spcPts val="760"/>
              </a:lnSpc>
              <a:spcBef>
                <a:spcPts val="400"/>
              </a:spcBef>
              <a:buNone/>
            </a:pPr>
            <a:r>
              <a:rPr lang="en-US" sz="800" b="0" i="0" dirty="0">
                <a:solidFill>
                  <a:srgbClr val="333333"/>
                </a:solidFill>
                <a:effectLst/>
                <a:latin typeface="Times New Roman" panose="02020603050405020304" pitchFamily="18" charset="0"/>
                <a:cs typeface="Times New Roman" panose="02020603050405020304" pitchFamily="18" charset="0"/>
              </a:rPr>
              <a:t>Hause AM, Zhang B, Yue X, et al. Reactogenicity of Simultaneous COVID-19 mRNA Booster and Influenza Vaccination in the US. </a:t>
            </a:r>
            <a:r>
              <a:rPr lang="en-US" sz="800" b="0" i="1" dirty="0">
                <a:solidFill>
                  <a:srgbClr val="333333"/>
                </a:solidFill>
                <a:effectLst/>
                <a:latin typeface="Times New Roman" panose="02020603050405020304" pitchFamily="18" charset="0"/>
                <a:cs typeface="Times New Roman" panose="02020603050405020304" pitchFamily="18" charset="0"/>
              </a:rPr>
              <a:t>JAMA Netw Open.</a:t>
            </a:r>
            <a:r>
              <a:rPr lang="en-US" sz="800" b="0" i="0" dirty="0">
                <a:solidFill>
                  <a:srgbClr val="333333"/>
                </a:solidFill>
                <a:effectLst/>
                <a:latin typeface="Times New Roman" panose="02020603050405020304" pitchFamily="18" charset="0"/>
                <a:cs typeface="Times New Roman" panose="02020603050405020304" pitchFamily="18" charset="0"/>
              </a:rPr>
              <a:t> 2022;5(7):e2222241. doi:10.1001/jamanetworkopen.2022.22241</a:t>
            </a:r>
            <a:endParaRPr lang="en-US" sz="800" dirty="0">
              <a:solidFill>
                <a:schemeClr val="dk1"/>
              </a:solidFill>
              <a:latin typeface="Times New Roman" panose="02020603050405020304" pitchFamily="18" charset="0"/>
              <a:cs typeface="Times New Roman" panose="02020603050405020304" pitchFamily="18" charset="0"/>
            </a:endParaRPr>
          </a:p>
          <a:p>
            <a:pPr marL="0" lvl="0" indent="0" algn="l" rtl="0">
              <a:lnSpc>
                <a:spcPts val="760"/>
              </a:lnSpc>
              <a:spcBef>
                <a:spcPts val="400"/>
              </a:spcBef>
              <a:buNone/>
            </a:pPr>
            <a:r>
              <a:rPr lang="en-US" sz="800" dirty="0">
                <a:solidFill>
                  <a:schemeClr val="dk1"/>
                </a:solidFill>
                <a:latin typeface="Times New Roman" panose="02020603050405020304" pitchFamily="18" charset="0"/>
                <a:cs typeface="Times New Roman" panose="02020603050405020304" pitchFamily="18" charset="0"/>
              </a:rPr>
              <a:t>Photo Source: </a:t>
            </a:r>
            <a:r>
              <a:rPr lang="en-US" sz="800" dirty="0">
                <a:solidFill>
                  <a:schemeClr val="dk1"/>
                </a:solidFill>
                <a:latin typeface="Times New Roman" panose="02020603050405020304" pitchFamily="18" charset="0"/>
                <a:cs typeface="Times New Roman" panose="02020603050405020304" pitchFamily="18" charset="0"/>
                <a:hlinkClick r:id="rId3"/>
              </a:rPr>
              <a:t>https://www.cdc.gov/flu/prevent/coadministration.htm</a:t>
            </a:r>
            <a:endParaRPr lang="en-US" sz="800" dirty="0">
              <a:solidFill>
                <a:schemeClr val="dk1"/>
              </a:solidFill>
              <a:latin typeface="Times New Roman" panose="02020603050405020304" pitchFamily="18" charset="0"/>
              <a:cs typeface="Times New Roman" panose="02020603050405020304" pitchFamily="18" charset="0"/>
            </a:endParaRPr>
          </a:p>
        </p:txBody>
      </p:sp>
      <p:pic>
        <p:nvPicPr>
          <p:cNvPr id="4" name="Picture 6" descr="Fight the Flu and Covid 19 cdc promotion doodle">
            <a:extLst>
              <a:ext uri="{FF2B5EF4-FFF2-40B4-BE49-F238E27FC236}">
                <a16:creationId xmlns:a16="http://schemas.microsoft.com/office/drawing/2014/main" id="{69C40C74-83F5-CAB0-121D-15371DBA3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482169"/>
            <a:ext cx="4366419" cy="44614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838200" y="141722"/>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Coadministration with Other Vaccines</a:t>
            </a:r>
            <a:endParaRPr dirty="0"/>
          </a:p>
        </p:txBody>
      </p:sp>
      <p:sp>
        <p:nvSpPr>
          <p:cNvPr id="242" name="Google Shape;242;p30"/>
          <p:cNvSpPr txBox="1">
            <a:spLocks noGrp="1"/>
          </p:cNvSpPr>
          <p:nvPr>
            <p:ph type="body" idx="1"/>
          </p:nvPr>
        </p:nvSpPr>
        <p:spPr>
          <a:xfrm>
            <a:off x="838200" y="1386350"/>
            <a:ext cx="10515600" cy="478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b="1" dirty="0"/>
              <a:t>Pneumococcal (PCV13, PCV15, PCV20, PPSV23)</a:t>
            </a:r>
            <a:r>
              <a:rPr lang="en-US" sz="2200" b="1" baseline="30000" dirty="0"/>
              <a:t>1</a:t>
            </a:r>
          </a:p>
          <a:p>
            <a:pPr marL="495300">
              <a:spcBef>
                <a:spcPts val="0"/>
              </a:spcBef>
              <a:buSzPts val="1200"/>
            </a:pPr>
            <a:r>
              <a:rPr lang="en-US" sz="2200" dirty="0"/>
              <a:t>For those who have never received pneumococcal vaccination, CDC recommends PCV15 or PCV20 for those 65 years and older. PCV15 should be followed by a dose of PPSV23 at least one year later. </a:t>
            </a:r>
          </a:p>
          <a:p>
            <a:pPr marL="495300">
              <a:spcBef>
                <a:spcPts val="0"/>
              </a:spcBef>
              <a:buSzPts val="1200"/>
            </a:pPr>
            <a:r>
              <a:rPr lang="en-US" sz="2200" dirty="0"/>
              <a:t>Any pneumococcal vaccination (PCV13, PCV15, PCV20, PPSV23) can be administered </a:t>
            </a:r>
            <a:r>
              <a:rPr lang="en-US" sz="2200" dirty="0">
                <a:solidFill>
                  <a:srgbClr val="FB7A2D"/>
                </a:solidFill>
              </a:rPr>
              <a:t>concomitantly, at different anatomical sites</a:t>
            </a:r>
            <a:r>
              <a:rPr lang="en-US" sz="2200" dirty="0"/>
              <a:t> as the influenza vaccine. </a:t>
            </a:r>
            <a:endParaRPr sz="2200" dirty="0"/>
          </a:p>
          <a:p>
            <a:pPr marL="457200" lvl="0" indent="0" algn="l" rtl="0">
              <a:spcBef>
                <a:spcPts val="1000"/>
              </a:spcBef>
              <a:spcAft>
                <a:spcPts val="0"/>
              </a:spcAft>
              <a:buNone/>
            </a:pPr>
            <a:endParaRPr sz="2200" dirty="0"/>
          </a:p>
          <a:p>
            <a:pPr marL="0" lvl="0" indent="0" algn="l" rtl="0">
              <a:spcBef>
                <a:spcPts val="1000"/>
              </a:spcBef>
              <a:spcAft>
                <a:spcPts val="0"/>
              </a:spcAft>
              <a:buNone/>
            </a:pPr>
            <a:r>
              <a:rPr lang="en-US" sz="2200" b="1" dirty="0"/>
              <a:t>Shingrix (Recombinant Zoster Vaccine - RZV)</a:t>
            </a:r>
            <a:r>
              <a:rPr lang="en-US" sz="2200" b="1" baseline="30000" dirty="0"/>
              <a:t>2</a:t>
            </a:r>
            <a:endParaRPr sz="2200" b="1" dirty="0"/>
          </a:p>
          <a:p>
            <a:pPr marL="495300">
              <a:spcBef>
                <a:spcPts val="0"/>
              </a:spcBef>
              <a:buSzPts val="1200"/>
            </a:pPr>
            <a:r>
              <a:rPr lang="en-US" sz="2200" dirty="0"/>
              <a:t>CDC recommends two doses of Shingrix separated by 2-6 months for adults aged 50 years and older. </a:t>
            </a:r>
            <a:endParaRPr sz="2200" dirty="0"/>
          </a:p>
          <a:p>
            <a:pPr marL="495300">
              <a:spcBef>
                <a:spcPts val="0"/>
              </a:spcBef>
              <a:buSzPts val="1200"/>
            </a:pPr>
            <a:r>
              <a:rPr lang="en-US" sz="2200" dirty="0"/>
              <a:t>Shingrix can be administered </a:t>
            </a:r>
            <a:r>
              <a:rPr lang="en-US" sz="2200" dirty="0">
                <a:solidFill>
                  <a:srgbClr val="FF9900"/>
                </a:solidFill>
              </a:rPr>
              <a:t>concomitantly, at different anatomical sites with other vaccinations</a:t>
            </a:r>
            <a:r>
              <a:rPr lang="en-US" sz="2200" dirty="0"/>
              <a:t>, including influenza.</a:t>
            </a:r>
            <a:endParaRPr sz="2200" dirty="0"/>
          </a:p>
          <a:p>
            <a:pPr marL="495300">
              <a:spcBef>
                <a:spcPts val="0"/>
              </a:spcBef>
              <a:buSzPts val="1200"/>
            </a:pPr>
            <a:r>
              <a:rPr lang="en-US" sz="2200" dirty="0"/>
              <a:t>Coadministration of Shingrix with adjuvanted influenza vaccine (Fluad) and COVID-19 vaccinations are still being studied. </a:t>
            </a:r>
            <a:endParaRPr sz="2200" dirty="0"/>
          </a:p>
        </p:txBody>
      </p:sp>
      <p:sp>
        <p:nvSpPr>
          <p:cNvPr id="243" name="Google Shape;243;p30"/>
          <p:cNvSpPr txBox="1"/>
          <p:nvPr/>
        </p:nvSpPr>
        <p:spPr>
          <a:xfrm>
            <a:off x="372900" y="6034500"/>
            <a:ext cx="7641547" cy="714011"/>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dk1"/>
              </a:buClr>
              <a:buSzPts val="1000"/>
              <a:buAutoNum type="arabicPeriod"/>
            </a:pPr>
            <a:r>
              <a:rPr lang="en-US" sz="800" dirty="0">
                <a:solidFill>
                  <a:schemeClr val="dk1"/>
                </a:solidFill>
                <a:latin typeface="Times New Roman" panose="02020603050405020304" pitchFamily="18" charset="0"/>
                <a:cs typeface="Times New Roman" panose="02020603050405020304" pitchFamily="18" charset="0"/>
              </a:rPr>
              <a:t>Pneumococcal vaccination: For Providers [Internet]. Centers for Disease Control and Prevention. Centers for Disease Control and Prevention; 2022 [cited 2022Oct17]. Available from: https://www.cdc.gov/vaccines/vpd/pneumo/hcp/index.html </a:t>
            </a:r>
            <a:endParaRPr sz="800" dirty="0">
              <a:solidFill>
                <a:schemeClr val="dk1"/>
              </a:solidFill>
              <a:latin typeface="Times New Roman" panose="02020603050405020304" pitchFamily="18" charset="0"/>
              <a:cs typeface="Times New Roman" panose="02020603050405020304" pitchFamily="18" charset="0"/>
            </a:endParaRPr>
          </a:p>
          <a:p>
            <a:pPr marL="457200" lvl="0" indent="-292100" algn="l" rtl="0">
              <a:lnSpc>
                <a:spcPct val="115000"/>
              </a:lnSpc>
              <a:spcBef>
                <a:spcPts val="0"/>
              </a:spcBef>
              <a:spcAft>
                <a:spcPts val="0"/>
              </a:spcAft>
              <a:buClr>
                <a:schemeClr val="dk1"/>
              </a:buClr>
              <a:buSzPts val="1000"/>
              <a:buAutoNum type="arabicPeriod"/>
            </a:pPr>
            <a:r>
              <a:rPr lang="en-US" sz="800" dirty="0">
                <a:solidFill>
                  <a:schemeClr val="dk1"/>
                </a:solidFill>
                <a:latin typeface="Times New Roman" panose="02020603050405020304" pitchFamily="18" charset="0"/>
                <a:cs typeface="Times New Roman" panose="02020603050405020304" pitchFamily="18" charset="0"/>
              </a:rPr>
              <a:t>Herpes zoster Shingrix vaccine recommendations [Internet]. Centers for Disease Control and Prevention. Centers for Disease Control and Prevention; 2022 [cited 2022Oct17]. Available from: https://www.cdc.gov/vaccines/vpd/shingles/hcp/shingrix/recommendations.html </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a:spLocks noGrp="1"/>
          </p:cNvSpPr>
          <p:nvPr>
            <p:ph type="title"/>
          </p:nvPr>
        </p:nvSpPr>
        <p:spPr>
          <a:xfrm>
            <a:off x="838200" y="239000"/>
            <a:ext cx="10932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900" dirty="0"/>
              <a:t>FDA Approved Antiviral Drugs Recommended by CDC to Treat Influenza</a:t>
            </a:r>
            <a:r>
              <a:rPr lang="en-US" sz="2800" dirty="0"/>
              <a:t> </a:t>
            </a:r>
            <a:endParaRPr sz="2800" dirty="0"/>
          </a:p>
        </p:txBody>
      </p:sp>
      <p:graphicFrame>
        <p:nvGraphicFramePr>
          <p:cNvPr id="256" name="Google Shape;256;p32"/>
          <p:cNvGraphicFramePr/>
          <p:nvPr>
            <p:extLst>
              <p:ext uri="{D42A27DB-BD31-4B8C-83A1-F6EECF244321}">
                <p14:modId xmlns:p14="http://schemas.microsoft.com/office/powerpoint/2010/main" val="3793612778"/>
              </p:ext>
            </p:extLst>
          </p:nvPr>
        </p:nvGraphicFramePr>
        <p:xfrm>
          <a:off x="557676" y="1362966"/>
          <a:ext cx="11409425" cy="4769617"/>
        </p:xfrm>
        <a:graphic>
          <a:graphicData uri="http://schemas.openxmlformats.org/drawingml/2006/table">
            <a:tbl>
              <a:tblPr firstRow="1">
                <a:noFill/>
                <a:tableStyleId>{0460D313-ACD1-4929-A22E-93DC53357005}</a:tableStyleId>
              </a:tblPr>
              <a:tblGrid>
                <a:gridCol w="1181850">
                  <a:extLst>
                    <a:ext uri="{9D8B030D-6E8A-4147-A177-3AD203B41FA5}">
                      <a16:colId xmlns:a16="http://schemas.microsoft.com/office/drawing/2014/main" val="20000"/>
                    </a:ext>
                  </a:extLst>
                </a:gridCol>
                <a:gridCol w="959120">
                  <a:extLst>
                    <a:ext uri="{9D8B030D-6E8A-4147-A177-3AD203B41FA5}">
                      <a16:colId xmlns:a16="http://schemas.microsoft.com/office/drawing/2014/main" val="20001"/>
                    </a:ext>
                  </a:extLst>
                </a:gridCol>
                <a:gridCol w="863898">
                  <a:extLst>
                    <a:ext uri="{9D8B030D-6E8A-4147-A177-3AD203B41FA5}">
                      <a16:colId xmlns:a16="http://schemas.microsoft.com/office/drawing/2014/main" val="20002"/>
                    </a:ext>
                  </a:extLst>
                </a:gridCol>
                <a:gridCol w="3237103">
                  <a:extLst>
                    <a:ext uri="{9D8B030D-6E8A-4147-A177-3AD203B41FA5}">
                      <a16:colId xmlns:a16="http://schemas.microsoft.com/office/drawing/2014/main" val="20003"/>
                    </a:ext>
                  </a:extLst>
                </a:gridCol>
                <a:gridCol w="1128867">
                  <a:extLst>
                    <a:ext uri="{9D8B030D-6E8A-4147-A177-3AD203B41FA5}">
                      <a16:colId xmlns:a16="http://schemas.microsoft.com/office/drawing/2014/main" val="20004"/>
                    </a:ext>
                  </a:extLst>
                </a:gridCol>
                <a:gridCol w="1550901">
                  <a:extLst>
                    <a:ext uri="{9D8B030D-6E8A-4147-A177-3AD203B41FA5}">
                      <a16:colId xmlns:a16="http://schemas.microsoft.com/office/drawing/2014/main" val="20005"/>
                    </a:ext>
                  </a:extLst>
                </a:gridCol>
                <a:gridCol w="2487686">
                  <a:extLst>
                    <a:ext uri="{9D8B030D-6E8A-4147-A177-3AD203B41FA5}">
                      <a16:colId xmlns:a16="http://schemas.microsoft.com/office/drawing/2014/main" val="20006"/>
                    </a:ext>
                  </a:extLst>
                </a:gridCol>
              </a:tblGrid>
              <a:tr h="599524">
                <a:tc>
                  <a:txBody>
                    <a:bodyPr/>
                    <a:lstStyle/>
                    <a:p>
                      <a:pPr marL="0" lvl="0" indent="0" algn="l" rtl="0">
                        <a:spcBef>
                          <a:spcPts val="0"/>
                        </a:spcBef>
                        <a:spcAft>
                          <a:spcPts val="0"/>
                        </a:spcAft>
                        <a:buNone/>
                      </a:pPr>
                      <a:r>
                        <a:rPr lang="en-US" sz="1400" b="1" dirty="0">
                          <a:latin typeface="+mj-lt"/>
                        </a:rPr>
                        <a:t>Generic</a:t>
                      </a:r>
                      <a:endParaRPr sz="1400" b="1" dirty="0">
                        <a:latin typeface="+mj-lt"/>
                      </a:endParaRPr>
                    </a:p>
                  </a:txBody>
                  <a:tcPr marL="91425" marR="91425" marT="91425" marB="91425"/>
                </a:tc>
                <a:tc>
                  <a:txBody>
                    <a:bodyPr/>
                    <a:lstStyle/>
                    <a:p>
                      <a:pPr marL="0" lvl="0" indent="0" algn="l" rtl="0">
                        <a:spcBef>
                          <a:spcPts val="0"/>
                        </a:spcBef>
                        <a:spcAft>
                          <a:spcPts val="0"/>
                        </a:spcAft>
                        <a:buNone/>
                      </a:pPr>
                      <a:r>
                        <a:rPr lang="en-US" sz="1400" b="1" dirty="0">
                          <a:latin typeface="+mj-lt"/>
                        </a:rPr>
                        <a:t>Trade Name </a:t>
                      </a:r>
                      <a:endParaRPr sz="1400" b="1" dirty="0">
                        <a:latin typeface="+mj-lt"/>
                      </a:endParaRPr>
                    </a:p>
                  </a:txBody>
                  <a:tcPr marL="91425" marR="91425" marT="91425" marB="91425"/>
                </a:tc>
                <a:tc>
                  <a:txBody>
                    <a:bodyPr/>
                    <a:lstStyle/>
                    <a:p>
                      <a:pPr marL="0" lvl="0" indent="0" algn="l" rtl="0">
                        <a:spcBef>
                          <a:spcPts val="0"/>
                        </a:spcBef>
                        <a:spcAft>
                          <a:spcPts val="0"/>
                        </a:spcAft>
                        <a:buNone/>
                      </a:pPr>
                      <a:r>
                        <a:rPr lang="en-US" sz="1400" b="1" dirty="0">
                          <a:latin typeface="+mj-lt"/>
                        </a:rPr>
                        <a:t>Dose </a:t>
                      </a:r>
                      <a:endParaRPr sz="1400" b="1" dirty="0">
                        <a:latin typeface="+mj-lt"/>
                      </a:endParaRPr>
                    </a:p>
                  </a:txBody>
                  <a:tcPr marL="91425" marR="91425" marT="91425" marB="91425"/>
                </a:tc>
                <a:tc>
                  <a:txBody>
                    <a:bodyPr/>
                    <a:lstStyle/>
                    <a:p>
                      <a:pPr marL="0" lvl="0" indent="0" algn="l" rtl="0">
                        <a:spcBef>
                          <a:spcPts val="0"/>
                        </a:spcBef>
                        <a:spcAft>
                          <a:spcPts val="0"/>
                        </a:spcAft>
                        <a:buNone/>
                      </a:pPr>
                      <a:r>
                        <a:rPr lang="en-US" sz="1400" b="1" dirty="0">
                          <a:latin typeface="+mj-lt"/>
                        </a:rPr>
                        <a:t>Indication</a:t>
                      </a:r>
                      <a:endParaRPr sz="1400" b="1" dirty="0">
                        <a:latin typeface="+mj-lt"/>
                      </a:endParaRPr>
                    </a:p>
                  </a:txBody>
                  <a:tcPr marL="91425" marR="91425" marT="91425" marB="91425"/>
                </a:tc>
                <a:tc>
                  <a:txBody>
                    <a:bodyPr/>
                    <a:lstStyle/>
                    <a:p>
                      <a:pPr marL="0" lvl="0" indent="0" algn="l" rtl="0">
                        <a:spcBef>
                          <a:spcPts val="0"/>
                        </a:spcBef>
                        <a:spcAft>
                          <a:spcPts val="0"/>
                        </a:spcAft>
                        <a:buNone/>
                      </a:pPr>
                      <a:r>
                        <a:rPr lang="en-US" sz="1400" b="1" dirty="0">
                          <a:latin typeface="+mj-lt"/>
                        </a:rPr>
                        <a:t>Dosage form </a:t>
                      </a:r>
                      <a:endParaRPr sz="1400" b="1" dirty="0">
                        <a:latin typeface="+mj-lt"/>
                      </a:endParaRPr>
                    </a:p>
                  </a:txBody>
                  <a:tcPr marL="91425" marR="91425" marT="91425" marB="91425"/>
                </a:tc>
                <a:tc>
                  <a:txBody>
                    <a:bodyPr/>
                    <a:lstStyle/>
                    <a:p>
                      <a:pPr marL="0" lvl="0" indent="0" algn="l" rtl="0">
                        <a:spcBef>
                          <a:spcPts val="0"/>
                        </a:spcBef>
                        <a:spcAft>
                          <a:spcPts val="0"/>
                        </a:spcAft>
                        <a:buNone/>
                      </a:pPr>
                      <a:r>
                        <a:rPr lang="en-US" sz="1400" b="1" dirty="0">
                          <a:latin typeface="+mj-lt"/>
                        </a:rPr>
                        <a:t>SIG</a:t>
                      </a:r>
                      <a:endParaRPr sz="1400" b="1" dirty="0">
                        <a:latin typeface="+mj-lt"/>
                      </a:endParaRPr>
                    </a:p>
                  </a:txBody>
                  <a:tcPr marL="91425" marR="91425" marT="91425" marB="91425"/>
                </a:tc>
                <a:tc>
                  <a:txBody>
                    <a:bodyPr/>
                    <a:lstStyle/>
                    <a:p>
                      <a:pPr marL="0" lvl="0" indent="0" algn="l" rtl="0">
                        <a:spcBef>
                          <a:spcPts val="0"/>
                        </a:spcBef>
                        <a:spcAft>
                          <a:spcPts val="0"/>
                        </a:spcAft>
                        <a:buNone/>
                      </a:pPr>
                      <a:r>
                        <a:rPr lang="en-US" sz="1400" b="1" dirty="0">
                          <a:latin typeface="+mj-lt"/>
                        </a:rPr>
                        <a:t>Other info</a:t>
                      </a:r>
                      <a:endParaRPr sz="1400" b="1" dirty="0">
                        <a:latin typeface="+mj-lt"/>
                      </a:endParaRPr>
                    </a:p>
                  </a:txBody>
                  <a:tcPr marL="91425" marR="91425" marT="91425" marB="91425"/>
                </a:tc>
                <a:extLst>
                  <a:ext uri="{0D108BD9-81ED-4DB2-BD59-A6C34878D82A}">
                    <a16:rowId xmlns:a16="http://schemas.microsoft.com/office/drawing/2014/main" val="10000"/>
                  </a:ext>
                </a:extLst>
              </a:tr>
              <a:tr h="1019212">
                <a:tc>
                  <a:txBody>
                    <a:bodyPr/>
                    <a:lstStyle/>
                    <a:p>
                      <a:pPr marL="0" lvl="0" indent="0" algn="l" rtl="0">
                        <a:spcBef>
                          <a:spcPts val="0"/>
                        </a:spcBef>
                        <a:spcAft>
                          <a:spcPts val="0"/>
                        </a:spcAft>
                        <a:buNone/>
                      </a:pPr>
                      <a:r>
                        <a:rPr lang="en-US" sz="1400" b="1" dirty="0">
                          <a:latin typeface="+mj-lt"/>
                        </a:rPr>
                        <a:t>Oseltamivir phosphate</a:t>
                      </a:r>
                      <a:endParaRPr sz="1400" b="1" dirty="0">
                        <a:latin typeface="+mj-lt"/>
                      </a:endParaRPr>
                    </a:p>
                  </a:txBody>
                  <a:tcPr marL="91425" marR="91425" marT="91425" marB="91425"/>
                </a:tc>
                <a:tc>
                  <a:txBody>
                    <a:bodyPr/>
                    <a:lstStyle/>
                    <a:p>
                      <a:pPr marL="0" lvl="0" indent="0" algn="l" rtl="0">
                        <a:spcBef>
                          <a:spcPts val="0"/>
                        </a:spcBef>
                        <a:spcAft>
                          <a:spcPts val="0"/>
                        </a:spcAft>
                        <a:buNone/>
                      </a:pPr>
                      <a:r>
                        <a:rPr lang="en-US" sz="1400" dirty="0">
                          <a:highlight>
                            <a:srgbClr val="FFFF00"/>
                          </a:highlight>
                          <a:latin typeface="+mj-lt"/>
                        </a:rPr>
                        <a:t>Tamiflu</a:t>
                      </a:r>
                      <a:endParaRPr sz="1400" dirty="0">
                        <a:highlight>
                          <a:srgbClr val="FFFF00"/>
                        </a:highlight>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30mg, 45mg, 75mg, 6mg/mL</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Early influenza tx in people </a:t>
                      </a:r>
                      <a:r>
                        <a:rPr lang="en-US" sz="1400" dirty="0">
                          <a:solidFill>
                            <a:schemeClr val="dk1"/>
                          </a:solidFill>
                          <a:latin typeface="+mj-lt"/>
                          <a:ea typeface="Calibri"/>
                          <a:cs typeface="Calibri"/>
                          <a:sym typeface="Calibri"/>
                        </a:rPr>
                        <a:t>≥ </a:t>
                      </a:r>
                      <a:r>
                        <a:rPr lang="en-US" sz="1400" dirty="0">
                          <a:latin typeface="+mj-lt"/>
                        </a:rPr>
                        <a:t>14 days </a:t>
                      </a:r>
                      <a:endParaRPr sz="1400" dirty="0">
                        <a:latin typeface="+mj-lt"/>
                      </a:endParaRPr>
                    </a:p>
                    <a:p>
                      <a:pPr marL="0" lvl="0" indent="0" algn="l" rtl="0">
                        <a:spcBef>
                          <a:spcPts val="0"/>
                        </a:spcBef>
                        <a:spcAft>
                          <a:spcPts val="0"/>
                        </a:spcAft>
                        <a:buNone/>
                      </a:pPr>
                      <a:r>
                        <a:rPr lang="en-US" sz="1400" dirty="0">
                          <a:latin typeface="+mj-lt"/>
                        </a:rPr>
                        <a:t>Influenza Ppx </a:t>
                      </a:r>
                      <a:r>
                        <a:rPr lang="en-US" sz="1400" dirty="0">
                          <a:solidFill>
                            <a:schemeClr val="dk1"/>
                          </a:solidFill>
                          <a:latin typeface="+mj-lt"/>
                        </a:rPr>
                        <a:t>in people </a:t>
                      </a:r>
                      <a:r>
                        <a:rPr lang="en-US" sz="1400" dirty="0">
                          <a:solidFill>
                            <a:schemeClr val="dk1"/>
                          </a:solidFill>
                          <a:latin typeface="+mj-lt"/>
                          <a:ea typeface="Calibri"/>
                          <a:cs typeface="Calibri"/>
                          <a:sym typeface="Calibri"/>
                        </a:rPr>
                        <a:t>≥ 1 year</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Capsule, liquid suspension</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b="1" dirty="0">
                          <a:latin typeface="+mj-lt"/>
                        </a:rPr>
                        <a:t>Tx: </a:t>
                      </a:r>
                      <a:r>
                        <a:rPr lang="en-US" sz="1400" dirty="0">
                          <a:latin typeface="+mj-lt"/>
                        </a:rPr>
                        <a:t>75mg BID x 5 days</a:t>
                      </a:r>
                      <a:endParaRPr sz="1400" dirty="0">
                        <a:latin typeface="+mj-lt"/>
                      </a:endParaRPr>
                    </a:p>
                    <a:p>
                      <a:pPr marL="0" lvl="0" indent="0" algn="l" rtl="0">
                        <a:spcBef>
                          <a:spcPts val="0"/>
                        </a:spcBef>
                        <a:spcAft>
                          <a:spcPts val="0"/>
                        </a:spcAft>
                        <a:buNone/>
                      </a:pPr>
                      <a:r>
                        <a:rPr lang="en-US" sz="1400" b="1" dirty="0">
                          <a:latin typeface="+mj-lt"/>
                        </a:rPr>
                        <a:t>Ppx: </a:t>
                      </a:r>
                      <a:r>
                        <a:rPr lang="en-US" sz="1400" dirty="0">
                          <a:latin typeface="+mj-lt"/>
                        </a:rPr>
                        <a:t>75mg QD x 10 days</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Efficacy not established after 48 hours of sx. </a:t>
                      </a:r>
                      <a:endParaRPr sz="1400" dirty="0">
                        <a:latin typeface="+mj-lt"/>
                      </a:endParaRPr>
                    </a:p>
                  </a:txBody>
                  <a:tcPr marL="91425" marR="91425" marT="91425" marB="91425"/>
                </a:tc>
                <a:extLst>
                  <a:ext uri="{0D108BD9-81ED-4DB2-BD59-A6C34878D82A}">
                    <a16:rowId xmlns:a16="http://schemas.microsoft.com/office/drawing/2014/main" val="10001"/>
                  </a:ext>
                </a:extLst>
              </a:tr>
              <a:tr h="1229056">
                <a:tc>
                  <a:txBody>
                    <a:bodyPr/>
                    <a:lstStyle/>
                    <a:p>
                      <a:pPr marL="0" lvl="0" indent="0" algn="l" rtl="0">
                        <a:spcBef>
                          <a:spcPts val="0"/>
                        </a:spcBef>
                        <a:spcAft>
                          <a:spcPts val="0"/>
                        </a:spcAft>
                        <a:buNone/>
                      </a:pPr>
                      <a:r>
                        <a:rPr lang="en-US" sz="1400" b="1" dirty="0">
                          <a:latin typeface="+mj-lt"/>
                        </a:rPr>
                        <a:t>Zanamivir </a:t>
                      </a:r>
                      <a:endParaRPr sz="1400" b="1"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Relenza</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5mg</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Early tx of flu in people </a:t>
                      </a:r>
                      <a:r>
                        <a:rPr lang="en-US" sz="1400" dirty="0">
                          <a:solidFill>
                            <a:schemeClr val="dk1"/>
                          </a:solidFill>
                          <a:latin typeface="+mj-lt"/>
                          <a:ea typeface="Calibri"/>
                          <a:cs typeface="Calibri"/>
                          <a:sym typeface="Calibri"/>
                        </a:rPr>
                        <a:t>≥ </a:t>
                      </a:r>
                      <a:r>
                        <a:rPr lang="en-US" sz="1400" dirty="0">
                          <a:latin typeface="+mj-lt"/>
                        </a:rPr>
                        <a:t>7 years </a:t>
                      </a:r>
                      <a:endParaRPr sz="1400" dirty="0">
                        <a:latin typeface="+mj-lt"/>
                      </a:endParaRPr>
                    </a:p>
                    <a:p>
                      <a:pPr marL="0" lvl="0" indent="0" algn="l" rtl="0">
                        <a:spcBef>
                          <a:spcPts val="0"/>
                        </a:spcBef>
                        <a:spcAft>
                          <a:spcPts val="0"/>
                        </a:spcAft>
                        <a:buNone/>
                      </a:pPr>
                      <a:r>
                        <a:rPr lang="en-US" sz="1400" dirty="0">
                          <a:latin typeface="+mj-lt"/>
                        </a:rPr>
                        <a:t>Influenza Ppx in people</a:t>
                      </a:r>
                      <a:r>
                        <a:rPr lang="en-US" sz="1400" dirty="0">
                          <a:solidFill>
                            <a:schemeClr val="dk1"/>
                          </a:solidFill>
                          <a:latin typeface="+mj-lt"/>
                        </a:rPr>
                        <a:t> </a:t>
                      </a:r>
                      <a:r>
                        <a:rPr lang="en-US" sz="1400" dirty="0">
                          <a:solidFill>
                            <a:schemeClr val="dk1"/>
                          </a:solidFill>
                          <a:latin typeface="+mj-lt"/>
                          <a:ea typeface="Calibri"/>
                          <a:cs typeface="Calibri"/>
                          <a:sym typeface="Calibri"/>
                        </a:rPr>
                        <a:t>≥ 5 years</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Inhalation</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b="1" dirty="0">
                          <a:latin typeface="+mj-lt"/>
                        </a:rPr>
                        <a:t>Tx: </a:t>
                      </a:r>
                      <a:r>
                        <a:rPr lang="en-US" sz="1400" dirty="0">
                          <a:latin typeface="+mj-lt"/>
                        </a:rPr>
                        <a:t>10mg BID x 5 days</a:t>
                      </a:r>
                      <a:endParaRPr sz="1400" dirty="0">
                        <a:latin typeface="+mj-lt"/>
                      </a:endParaRPr>
                    </a:p>
                    <a:p>
                      <a:pPr marL="0" lvl="0" indent="0" algn="l" rtl="0">
                        <a:spcBef>
                          <a:spcPts val="0"/>
                        </a:spcBef>
                        <a:spcAft>
                          <a:spcPts val="0"/>
                        </a:spcAft>
                        <a:buNone/>
                      </a:pPr>
                      <a:r>
                        <a:rPr lang="en-US" sz="1400" b="1" dirty="0">
                          <a:latin typeface="+mj-lt"/>
                        </a:rPr>
                        <a:t>Ppx:</a:t>
                      </a:r>
                      <a:r>
                        <a:rPr lang="en-US" sz="1400" dirty="0">
                          <a:latin typeface="+mj-lt"/>
                        </a:rPr>
                        <a:t> 10mg QD x 10-28 days</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NOT recommended for people with COPD or asthma.</a:t>
                      </a:r>
                      <a:endParaRPr sz="1400" dirty="0">
                        <a:latin typeface="+mj-lt"/>
                      </a:endParaRPr>
                    </a:p>
                    <a:p>
                      <a:pPr marL="0" lvl="0" indent="0" algn="l" rtl="0">
                        <a:spcBef>
                          <a:spcPts val="0"/>
                        </a:spcBef>
                        <a:spcAft>
                          <a:spcPts val="0"/>
                        </a:spcAft>
                        <a:buNone/>
                      </a:pPr>
                      <a:r>
                        <a:rPr lang="en-US" sz="1400" dirty="0">
                          <a:latin typeface="+mj-lt"/>
                        </a:rPr>
                        <a:t>NOT proven effective for Ppx in nursing home residents. </a:t>
                      </a:r>
                      <a:endParaRPr sz="1400" dirty="0">
                        <a:latin typeface="+mj-lt"/>
                      </a:endParaRPr>
                    </a:p>
                  </a:txBody>
                  <a:tcPr marL="91425" marR="91425" marT="91425" marB="91425"/>
                </a:tc>
                <a:extLst>
                  <a:ext uri="{0D108BD9-81ED-4DB2-BD59-A6C34878D82A}">
                    <a16:rowId xmlns:a16="http://schemas.microsoft.com/office/drawing/2014/main" val="10002"/>
                  </a:ext>
                </a:extLst>
              </a:tr>
              <a:tr h="837817">
                <a:tc>
                  <a:txBody>
                    <a:bodyPr/>
                    <a:lstStyle/>
                    <a:p>
                      <a:pPr marL="0" lvl="0" indent="0" algn="l" rtl="0">
                        <a:spcBef>
                          <a:spcPts val="0"/>
                        </a:spcBef>
                        <a:spcAft>
                          <a:spcPts val="0"/>
                        </a:spcAft>
                        <a:buNone/>
                      </a:pPr>
                      <a:r>
                        <a:rPr lang="en-US" sz="1400" b="1" dirty="0">
                          <a:latin typeface="+mj-lt"/>
                        </a:rPr>
                        <a:t>Peramivir </a:t>
                      </a:r>
                      <a:endParaRPr sz="1400" b="1"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Rapivab</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600mg</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Early tx of acute uncomplicated influenza </a:t>
                      </a:r>
                      <a:r>
                        <a:rPr lang="en-US" sz="1400" dirty="0">
                          <a:solidFill>
                            <a:schemeClr val="dk1"/>
                          </a:solidFill>
                          <a:latin typeface="+mj-lt"/>
                        </a:rPr>
                        <a:t>who have been symptomatic for ≤ 2 days </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IV</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Once for minimum 15 mins</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Efficacy not established for serious influenza requiring hospitalization. </a:t>
                      </a:r>
                      <a:endParaRPr sz="1400" dirty="0">
                        <a:latin typeface="+mj-lt"/>
                      </a:endParaRPr>
                    </a:p>
                  </a:txBody>
                  <a:tcPr marL="91425" marR="91425" marT="91425" marB="91425"/>
                </a:tc>
                <a:extLst>
                  <a:ext uri="{0D108BD9-81ED-4DB2-BD59-A6C34878D82A}">
                    <a16:rowId xmlns:a16="http://schemas.microsoft.com/office/drawing/2014/main" val="10003"/>
                  </a:ext>
                </a:extLst>
              </a:tr>
              <a:tr h="1033592">
                <a:tc>
                  <a:txBody>
                    <a:bodyPr/>
                    <a:lstStyle/>
                    <a:p>
                      <a:pPr marL="0" lvl="0" indent="0" algn="l" rtl="0">
                        <a:spcBef>
                          <a:spcPts val="0"/>
                        </a:spcBef>
                        <a:spcAft>
                          <a:spcPts val="0"/>
                        </a:spcAft>
                        <a:buNone/>
                      </a:pPr>
                      <a:r>
                        <a:rPr lang="en-US" sz="1400" b="1" dirty="0">
                          <a:latin typeface="+mj-lt"/>
                        </a:rPr>
                        <a:t>Baloxavir marboxil</a:t>
                      </a:r>
                      <a:endParaRPr sz="1400" b="1" dirty="0">
                        <a:latin typeface="+mj-lt"/>
                      </a:endParaRPr>
                    </a:p>
                  </a:txBody>
                  <a:tcPr marL="91425" marR="91425" marT="91425" marB="91425"/>
                </a:tc>
                <a:tc>
                  <a:txBody>
                    <a:bodyPr/>
                    <a:lstStyle/>
                    <a:p>
                      <a:pPr marL="0" lvl="0" indent="0" algn="l" rtl="0">
                        <a:spcBef>
                          <a:spcPts val="0"/>
                        </a:spcBef>
                        <a:spcAft>
                          <a:spcPts val="0"/>
                        </a:spcAft>
                        <a:buNone/>
                      </a:pPr>
                      <a:r>
                        <a:rPr lang="en-US" sz="1400" dirty="0">
                          <a:highlight>
                            <a:srgbClr val="FFFF00"/>
                          </a:highlight>
                          <a:latin typeface="+mj-lt"/>
                        </a:rPr>
                        <a:t>Xofluza</a:t>
                      </a:r>
                      <a:endParaRPr sz="1400" dirty="0">
                        <a:highlight>
                          <a:srgbClr val="FFFF00"/>
                        </a:highlight>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20mg, 40mg</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Early tx of acute uncomplicated influenza in people</a:t>
                      </a:r>
                      <a:r>
                        <a:rPr lang="en-US" sz="1400" dirty="0">
                          <a:solidFill>
                            <a:schemeClr val="dk1"/>
                          </a:solidFill>
                          <a:latin typeface="+mj-lt"/>
                        </a:rPr>
                        <a:t> </a:t>
                      </a:r>
                      <a:r>
                        <a:rPr lang="en-US" sz="1400" dirty="0">
                          <a:solidFill>
                            <a:schemeClr val="dk1"/>
                          </a:solidFill>
                          <a:latin typeface="+mj-lt"/>
                          <a:ea typeface="Calibri"/>
                          <a:cs typeface="Calibri"/>
                          <a:sym typeface="Calibri"/>
                        </a:rPr>
                        <a:t>≥ 12 yrs</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dirty="0">
                          <a:latin typeface="+mj-lt"/>
                        </a:rPr>
                        <a:t>Tablet</a:t>
                      </a:r>
                      <a:endParaRPr sz="1400" dirty="0">
                        <a:latin typeface="+mj-lt"/>
                      </a:endParaRPr>
                    </a:p>
                  </a:txBody>
                  <a:tcPr marL="91425" marR="91425" marT="91425" marB="91425"/>
                </a:tc>
                <a:tc>
                  <a:txBody>
                    <a:bodyPr/>
                    <a:lstStyle/>
                    <a:p>
                      <a:pPr marL="0" lvl="0" indent="0" algn="l" rtl="0">
                        <a:spcBef>
                          <a:spcPts val="0"/>
                        </a:spcBef>
                        <a:spcAft>
                          <a:spcPts val="0"/>
                        </a:spcAft>
                        <a:buNone/>
                      </a:pPr>
                      <a:r>
                        <a:rPr lang="en-US" sz="1400" b="1" dirty="0">
                          <a:latin typeface="+mj-lt"/>
                        </a:rPr>
                        <a:t>40-80kg: </a:t>
                      </a:r>
                      <a:r>
                        <a:rPr lang="en-US" sz="1400" dirty="0">
                          <a:latin typeface="+mj-lt"/>
                        </a:rPr>
                        <a:t>two 20mg QD</a:t>
                      </a:r>
                      <a:endParaRPr sz="1400" dirty="0">
                        <a:latin typeface="+mj-lt"/>
                      </a:endParaRPr>
                    </a:p>
                    <a:p>
                      <a:pPr marL="0" lvl="0" indent="0" algn="l" rtl="0">
                        <a:spcBef>
                          <a:spcPts val="0"/>
                        </a:spcBef>
                        <a:spcAft>
                          <a:spcPts val="0"/>
                        </a:spcAft>
                        <a:buNone/>
                      </a:pPr>
                      <a:r>
                        <a:rPr lang="en-US" sz="1400" b="1" dirty="0">
                          <a:solidFill>
                            <a:schemeClr val="dk1"/>
                          </a:solidFill>
                          <a:latin typeface="+mj-lt"/>
                          <a:ea typeface="Calibri"/>
                          <a:cs typeface="Calibri"/>
                          <a:sym typeface="Calibri"/>
                        </a:rPr>
                        <a:t>≥ 80kg</a:t>
                      </a:r>
                      <a:r>
                        <a:rPr lang="en-US" sz="1400" dirty="0">
                          <a:solidFill>
                            <a:schemeClr val="dk1"/>
                          </a:solidFill>
                          <a:latin typeface="+mj-lt"/>
                          <a:ea typeface="Calibri"/>
                          <a:cs typeface="Calibri"/>
                          <a:sym typeface="Calibri"/>
                        </a:rPr>
                        <a:t>: two 40mg QD</a:t>
                      </a:r>
                      <a:endParaRPr sz="1400" dirty="0">
                        <a:solidFill>
                          <a:schemeClr val="dk1"/>
                        </a:solidFill>
                        <a:latin typeface="+mj-lt"/>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400" dirty="0">
                          <a:latin typeface="+mj-lt"/>
                        </a:rPr>
                        <a:t>Avoid coadministration with dairy products, polyvalent cation containing antacids or laxatives</a:t>
                      </a:r>
                      <a:endParaRPr sz="1400" dirty="0">
                        <a:latin typeface="+mj-lt"/>
                      </a:endParaRPr>
                    </a:p>
                  </a:txBody>
                  <a:tcPr marL="91425" marR="91425" marT="91425" marB="91425"/>
                </a:tc>
                <a:extLst>
                  <a:ext uri="{0D108BD9-81ED-4DB2-BD59-A6C34878D82A}">
                    <a16:rowId xmlns:a16="http://schemas.microsoft.com/office/drawing/2014/main" val="10004"/>
                  </a:ext>
                </a:extLst>
              </a:tr>
            </a:tbl>
          </a:graphicData>
        </a:graphic>
      </p:graphicFrame>
      <p:sp>
        <p:nvSpPr>
          <p:cNvPr id="257" name="Google Shape;257;p32"/>
          <p:cNvSpPr txBox="1"/>
          <p:nvPr/>
        </p:nvSpPr>
        <p:spPr>
          <a:xfrm>
            <a:off x="557675" y="6019400"/>
            <a:ext cx="7571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dirty="0">
                <a:latin typeface="+mj-lt"/>
                <a:ea typeface="Calibri"/>
                <a:cs typeface="Calibri"/>
                <a:sym typeface="Calibri"/>
              </a:rPr>
              <a:t>Administer approved antiviral treatments within 48 hours of symptom onset. </a:t>
            </a:r>
            <a:endParaRPr sz="1500" dirty="0">
              <a:latin typeface="+mj-lt"/>
              <a:ea typeface="Calibri"/>
              <a:cs typeface="Calibri"/>
              <a:sym typeface="Calibri"/>
            </a:endParaRPr>
          </a:p>
        </p:txBody>
      </p:sp>
      <p:sp>
        <p:nvSpPr>
          <p:cNvPr id="258" name="Google Shape;258;p32"/>
          <p:cNvSpPr txBox="1"/>
          <p:nvPr/>
        </p:nvSpPr>
        <p:spPr>
          <a:xfrm>
            <a:off x="407614" y="6293060"/>
            <a:ext cx="6614509" cy="630912"/>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US" sz="800" dirty="0">
                <a:solidFill>
                  <a:schemeClr val="dk1"/>
                </a:solidFill>
                <a:latin typeface="Times New Roman" panose="02020603050405020304" pitchFamily="18" charset="0"/>
                <a:cs typeface="Times New Roman" panose="02020603050405020304" pitchFamily="18" charset="0"/>
              </a:rPr>
              <a:t>What you should know about flu antiviral drugs [Internet]. Centers for Disease Control and Prevention. Centers for Disease Control and Prevention; 2022 [cited 2022Oct18]. Available from: </a:t>
            </a:r>
            <a:r>
              <a:rPr lang="en-US" sz="800" dirty="0">
                <a:solidFill>
                  <a:schemeClr val="dk1"/>
                </a:solidFill>
                <a:latin typeface="Times New Roman" panose="02020603050405020304" pitchFamily="18" charset="0"/>
                <a:cs typeface="Times New Roman" panose="02020603050405020304" pitchFamily="18" charset="0"/>
                <a:hlinkClick r:id="rId3"/>
              </a:rPr>
              <a:t>https://www.cdc.gov/flu/treatment</a:t>
            </a:r>
            <a:endParaRPr lang="en-US" sz="800" dirty="0">
              <a:solidFill>
                <a:schemeClr val="dk1"/>
              </a:solidFill>
              <a:latin typeface="Times New Roman" panose="02020603050405020304" pitchFamily="18" charset="0"/>
              <a:cs typeface="Times New Roman" panose="02020603050405020304" pitchFamily="18" charset="0"/>
            </a:endParaRPr>
          </a:p>
          <a:p>
            <a:pPr>
              <a:spcBef>
                <a:spcPts val="300"/>
              </a:spcBef>
            </a:pPr>
            <a:r>
              <a:rPr lang="en-US" sz="800" dirty="0">
                <a:solidFill>
                  <a:schemeClr val="dk1"/>
                </a:solidFill>
                <a:latin typeface="Times New Roman" panose="02020603050405020304" pitchFamily="18" charset="0"/>
                <a:cs typeface="Times New Roman" panose="02020603050405020304" pitchFamily="18" charset="0"/>
              </a:rPr>
              <a:t>Prescription prices, Coupons &amp; pharmacy information [Internet]. GoodRx. [cited 2022Nov30]. Available from: https://www.goodrx.com/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txBox="1">
            <a:spLocks noGrp="1"/>
          </p:cNvSpPr>
          <p:nvPr>
            <p:ph type="ctrTitle"/>
          </p:nvPr>
        </p:nvSpPr>
        <p:spPr>
          <a:xfrm>
            <a:off x="3201750" y="2770575"/>
            <a:ext cx="5788500" cy="1022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6600" dirty="0">
                <a:solidFill>
                  <a:srgbClr val="FB7A2D"/>
                </a:solidFill>
              </a:rPr>
              <a:t>Questions?</a:t>
            </a:r>
            <a:endParaRPr sz="6600" dirty="0">
              <a:solidFill>
                <a:srgbClr val="FB7A2D"/>
              </a:solidFill>
            </a:endParaRPr>
          </a:p>
        </p:txBody>
      </p:sp>
      <p:sp>
        <p:nvSpPr>
          <p:cNvPr id="2" name="Rectangle 1">
            <a:extLst>
              <a:ext uri="{FF2B5EF4-FFF2-40B4-BE49-F238E27FC236}">
                <a16:creationId xmlns:a16="http://schemas.microsoft.com/office/drawing/2014/main" id="{8C34A25E-06BF-266A-2C68-028EBBEEB414}"/>
              </a:ext>
              <a:ext uri="{C183D7F6-B498-43B3-948B-1728B52AA6E4}">
                <adec:decorative xmlns:adec="http://schemas.microsoft.com/office/drawing/2017/decorative" val="1"/>
              </a:ext>
            </a:extLst>
          </p:cNvPr>
          <p:cNvSpPr/>
          <p:nvPr/>
        </p:nvSpPr>
        <p:spPr>
          <a:xfrm>
            <a:off x="710214" y="6249880"/>
            <a:ext cx="6143347" cy="470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References</a:t>
            </a:r>
            <a:endParaRPr dirty="0"/>
          </a:p>
        </p:txBody>
      </p:sp>
      <p:sp>
        <p:nvSpPr>
          <p:cNvPr id="265" name="Google Shape;265;p33"/>
          <p:cNvSpPr txBox="1">
            <a:spLocks noGrp="1"/>
          </p:cNvSpPr>
          <p:nvPr>
            <p:ph type="body" idx="1"/>
          </p:nvPr>
        </p:nvSpPr>
        <p:spPr>
          <a:xfrm>
            <a:off x="838200" y="1825625"/>
            <a:ext cx="10515600" cy="41274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1400"/>
              </a:spcBef>
              <a:spcAft>
                <a:spcPts val="0"/>
              </a:spcAft>
              <a:buSzPts val="1100"/>
              <a:buFont typeface="Calibri"/>
              <a:buAutoNum type="arabicPeriod"/>
            </a:pPr>
            <a:r>
              <a:rPr lang="en-US" sz="1100" dirty="0"/>
              <a:t>Summary of recommendations [Internet]. Centers for Disease Control and Prevention. Centers for Disease Control and Prevention; 2022 [cited 2022Oct5]. Available from: https://www.cdc.gov/flu/professionals/acip/summary/summary-recommendations.htm#65years </a:t>
            </a:r>
            <a:endParaRPr sz="1100" dirty="0"/>
          </a:p>
          <a:p>
            <a:pPr marL="457200" lvl="0" indent="-298450" algn="l" rtl="0">
              <a:lnSpc>
                <a:spcPct val="115000"/>
              </a:lnSpc>
              <a:spcBef>
                <a:spcPts val="0"/>
              </a:spcBef>
              <a:spcAft>
                <a:spcPts val="0"/>
              </a:spcAft>
              <a:buSzPts val="1100"/>
              <a:buFont typeface="Calibri"/>
              <a:buAutoNum type="arabicPeriod"/>
            </a:pPr>
            <a:r>
              <a:rPr lang="en-US" sz="1100" dirty="0"/>
              <a:t>Pinkbook: Influenza [Internet]. Centers for Disease Control and Prevention. Centers for Disease Control and Prevention; 2021 [cited 2022Oct5]. Available from: https://www.cdc.gov/vaccines/pubs/pinkbook/flu.html#:~:text=People%20most%20at%20risk%20of,younger%20than%20age%202%20years. </a:t>
            </a:r>
            <a:endParaRPr sz="1100" dirty="0"/>
          </a:p>
          <a:p>
            <a:pPr marL="457200" lvl="0" indent="-298450" algn="l" rtl="0">
              <a:lnSpc>
                <a:spcPct val="100000"/>
              </a:lnSpc>
              <a:spcBef>
                <a:spcPts val="0"/>
              </a:spcBef>
              <a:spcAft>
                <a:spcPts val="0"/>
              </a:spcAft>
              <a:buSzPts val="1100"/>
              <a:buFont typeface="Calibri"/>
              <a:buAutoNum type="arabicPeriod"/>
            </a:pPr>
            <a:r>
              <a:rPr lang="en-US" sz="1100" dirty="0"/>
              <a:t>Disease burden of flu [Internet]. Centers for Disease Control and Prevention. Centers for Disease Control and Prevention; 2022 [cited 2022Oct6]. Available from: https://www.cdc.gov/flu/about/burden/index.html </a:t>
            </a:r>
            <a:endParaRPr sz="1100" dirty="0"/>
          </a:p>
          <a:p>
            <a:pPr marL="457200" lvl="0" indent="-298450" algn="l" rtl="0">
              <a:lnSpc>
                <a:spcPct val="115000"/>
              </a:lnSpc>
              <a:spcBef>
                <a:spcPts val="0"/>
              </a:spcBef>
              <a:spcAft>
                <a:spcPts val="0"/>
              </a:spcAft>
              <a:buSzPts val="1100"/>
              <a:buFont typeface="Calibri"/>
              <a:buAutoNum type="arabicPeriod"/>
            </a:pPr>
            <a:r>
              <a:rPr lang="en-US" sz="1100" dirty="0"/>
              <a:t>Preliminary estimated influenza illnesses, medical visits, hospitalizations, and deaths in the United States - 2021-2022 influenza season [Internet]. Centers for Disease Control and Prevention. Centers for Disease Control and Prevention; 2022 [cited 2022Oct8]. Available from: https://www.cdc.gov/flu/about/burden/2021-2022.htm </a:t>
            </a:r>
            <a:endParaRPr sz="1100" dirty="0"/>
          </a:p>
          <a:p>
            <a:pPr marL="457200" lvl="0" indent="-298450" algn="l" rtl="0">
              <a:lnSpc>
                <a:spcPct val="115000"/>
              </a:lnSpc>
              <a:spcBef>
                <a:spcPts val="0"/>
              </a:spcBef>
              <a:spcAft>
                <a:spcPts val="0"/>
              </a:spcAft>
              <a:buSzPts val="1100"/>
              <a:buFont typeface="Calibri"/>
              <a:buAutoNum type="arabicPeriod"/>
            </a:pPr>
            <a:r>
              <a:rPr lang="en-US" sz="1100" dirty="0"/>
              <a:t>Influenza activity and composition of the 2022–23 influenza vaccine - United States, 2021–22 season [Internet]. Centers for Disease Control and Prevention. Centers for Disease Control and Prevention; 2022 [cited 2022Oct8]. Available from: https://www.cdc.gov/mmwr/volumes/71/wr/mm7129a1.htm </a:t>
            </a:r>
            <a:endParaRPr sz="1100" dirty="0"/>
          </a:p>
          <a:p>
            <a:pPr marL="457200" lvl="0" indent="-298450" algn="l" rtl="0">
              <a:lnSpc>
                <a:spcPct val="115000"/>
              </a:lnSpc>
              <a:spcBef>
                <a:spcPts val="0"/>
              </a:spcBef>
              <a:spcAft>
                <a:spcPts val="0"/>
              </a:spcAft>
              <a:buSzPts val="1100"/>
              <a:buFont typeface="Calibri"/>
              <a:buAutoNum type="arabicPeriod"/>
            </a:pPr>
            <a:r>
              <a:rPr lang="en-US" sz="1100" dirty="0"/>
              <a:t>Center for Biologics Evaluation and Research. Influenza vaccine for the 2022-2023 season [Internet]. U.S. Food and Drug Administration. FDA; 2022 [cited 2022Oct8]. Available from: https://www.fda.gov/vaccines-blood-biologics/lot-release/influenza-vaccine-2022-2023-season </a:t>
            </a:r>
            <a:endParaRPr sz="1100" dirty="0"/>
          </a:p>
          <a:p>
            <a:pPr marL="457200" lvl="0" indent="-298450" algn="l" rtl="0">
              <a:lnSpc>
                <a:spcPct val="115000"/>
              </a:lnSpc>
              <a:spcBef>
                <a:spcPts val="0"/>
              </a:spcBef>
              <a:spcAft>
                <a:spcPts val="0"/>
              </a:spcAft>
              <a:buSzPts val="1100"/>
              <a:buFont typeface="Calibri"/>
              <a:buAutoNum type="arabicPeriod"/>
            </a:pPr>
            <a:r>
              <a:rPr lang="en-US" sz="1100" dirty="0"/>
              <a:t>Similarities and differences between flu and covid-19​ [Internet]. Centers for Disease Control and Prevention. Centers for Disease Control and Prevention; 2022 [cited 2022Oct8]. Available from: https://www.cdc.gov/flu/symptoms/flu-vs-covid19.htm </a:t>
            </a:r>
            <a:endParaRPr sz="1100" dirty="0"/>
          </a:p>
          <a:p>
            <a:pPr marL="457200" lvl="0" indent="-298450" algn="l" rtl="0">
              <a:lnSpc>
                <a:spcPct val="100000"/>
              </a:lnSpc>
              <a:spcBef>
                <a:spcPts val="0"/>
              </a:spcBef>
              <a:spcAft>
                <a:spcPts val="0"/>
              </a:spcAft>
              <a:buSzPts val="1100"/>
              <a:buFont typeface="Calibri"/>
              <a:buAutoNum type="arabicPeriod"/>
            </a:pPr>
            <a:r>
              <a:rPr lang="en-US" sz="1100" dirty="0"/>
              <a:t>People at higher risk of flu complications [Internet]. Centers for Disease Control and Prevention. Centers for Disease Control and Prevention; 2022 [cited 2022Oct5]. Available from: https://www.cdc.gov/flu/highrisk/index.htm </a:t>
            </a:r>
            <a:endParaRPr sz="1100" dirty="0"/>
          </a:p>
          <a:p>
            <a:pPr marL="457200" lvl="0" indent="-298450" algn="l" rtl="0">
              <a:lnSpc>
                <a:spcPct val="115000"/>
              </a:lnSpc>
              <a:spcBef>
                <a:spcPts val="0"/>
              </a:spcBef>
              <a:spcAft>
                <a:spcPts val="0"/>
              </a:spcAft>
              <a:buSzPts val="1100"/>
              <a:buFont typeface="Calibri"/>
              <a:buAutoNum type="arabicPeriod"/>
            </a:pPr>
            <a:r>
              <a:rPr lang="en-US" sz="1100" dirty="0"/>
              <a:t>Fluzone high-dose quadrivalent (influenza vaccine) for 65 and older [Internet]. Fluzone High-Dose Quadrivalent (Influenza Vaccine) for 65 and Older | Sanofiflu.com. [cited 2022Oct8]. Available from: https://www.sanofiflu.com/fluzone-high-dose-influenza-vaccine/ </a:t>
            </a:r>
            <a:endParaRPr sz="1100" dirty="0"/>
          </a:p>
          <a:p>
            <a:pPr marL="457200" lvl="0" indent="-298450" algn="l" rtl="0">
              <a:lnSpc>
                <a:spcPct val="115000"/>
              </a:lnSpc>
              <a:spcBef>
                <a:spcPts val="0"/>
              </a:spcBef>
              <a:spcAft>
                <a:spcPts val="0"/>
              </a:spcAft>
              <a:buSzPts val="1100"/>
              <a:buFont typeface="Calibri"/>
              <a:buAutoNum type="arabicPeriod"/>
            </a:pPr>
            <a:r>
              <a:rPr lang="en-US" sz="1100" dirty="0"/>
              <a:t>Flublok quadrivalent (influenza vaccine) for adults 18+ [Internet]. Flublok Quadrivalent (Influenza Vaccine) for Adults 18+ | Sanofiflu.com. [cited 2022Oct10]. Available from: https://www.sanofiflu.com/flublok-quadrivalent-influenza-vaccine/ </a:t>
            </a:r>
            <a:endParaRPr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References </a:t>
            </a:r>
            <a:endParaRPr dirty="0"/>
          </a:p>
        </p:txBody>
      </p:sp>
      <p:sp>
        <p:nvSpPr>
          <p:cNvPr id="272" name="Google Shape;272;p34"/>
          <p:cNvSpPr txBox="1">
            <a:spLocks noGrp="1"/>
          </p:cNvSpPr>
          <p:nvPr>
            <p:ph type="body" idx="1"/>
          </p:nvPr>
        </p:nvSpPr>
        <p:spPr>
          <a:xfrm>
            <a:off x="838200" y="1825625"/>
            <a:ext cx="10515600" cy="41274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1000"/>
              </a:spcBef>
              <a:spcAft>
                <a:spcPts val="0"/>
              </a:spcAft>
              <a:buSzPts val="1100"/>
              <a:buFont typeface="Calibri"/>
              <a:buAutoNum type="arabicPeriod" startAt="11"/>
            </a:pPr>
            <a:r>
              <a:rPr lang="en-US" sz="1100" dirty="0">
                <a:latin typeface="Calibri" panose="020F0502020204030204" pitchFamily="34" charset="0"/>
                <a:cs typeface="Calibri" panose="020F0502020204030204" pitchFamily="34" charset="0"/>
              </a:rPr>
              <a:t>Choose an adjuvanted vaccine to help prevent seasonal influenza [Internet]. FLUAD® QUADRIVALENT | CSL Seqirus flu360. [cited 2022Oct10]. Available from: https://www.flu360.com/products/fluad?seasonCategoryCode=Seqirus_InSeason </a:t>
            </a:r>
            <a:endParaRPr sz="1100" dirty="0">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SzPts val="1100"/>
              <a:buFont typeface="Calibri"/>
              <a:buAutoNum type="arabicPeriod" startAt="11"/>
            </a:pPr>
            <a:r>
              <a:rPr lang="en-US" sz="1100" dirty="0">
                <a:latin typeface="Calibri" panose="020F0502020204030204" pitchFamily="34" charset="0"/>
                <a:cs typeface="Calibri" panose="020F0502020204030204" pitchFamily="34" charset="0"/>
              </a:rPr>
              <a:t>Table. influenza vaccines - united states, 2021–22 influenza season* [Internet]. Centers for Disease Control and Prevention. Centers for Disease Control and Prevention; 2021 [cited 2022Oct10]. Available from: https://www.cdc.gov/flu/professionals/acip/2021-2022/acip-table.htm </a:t>
            </a:r>
            <a:endParaRPr sz="1100" dirty="0">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SzPts val="1100"/>
              <a:buFont typeface="Calibri"/>
              <a:buAutoNum type="arabicPeriod" startAt="11"/>
            </a:pPr>
            <a:r>
              <a:rPr lang="en-US" sz="1100" dirty="0">
                <a:latin typeface="Calibri" panose="020F0502020204030204" pitchFamily="34" charset="0"/>
                <a:cs typeface="Calibri" panose="020F0502020204030204" pitchFamily="34" charset="0"/>
              </a:rPr>
              <a:t>Center for Biologics Evaluation and Research. Fluzone quadrivalent, fluzone high-dose quadrivalent [Internet]. U.S. Food and Drug Administration. FDA; [cited 2022Oct10]. Available from: https://www.fda.gov/vaccines-blood-biologics/vaccines/fluzone-quadrivalent-fluzone-high-dose-quadrivalent-fluzone-intradermal-quadrivalent-fluzone </a:t>
            </a:r>
            <a:endParaRPr sz="1100" dirty="0">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SzPts val="1100"/>
              <a:buFont typeface="Calibri"/>
              <a:buAutoNum type="arabicPeriod" startAt="11"/>
            </a:pPr>
            <a:r>
              <a:rPr lang="en-US" sz="1100" dirty="0">
                <a:latin typeface="Calibri" panose="020F0502020204030204" pitchFamily="34" charset="0"/>
                <a:cs typeface="Calibri" panose="020F0502020204030204" pitchFamily="34" charset="0"/>
              </a:rPr>
              <a:t>Center for Biologics Evaluation and Research. Flublok quadrivalent [Internet]. U.S. Food and Drug Administration. FDA; [cited 2022Oct11]. Available from: https://www.fda.gov/vaccines-blood-biologics/vaccines/flublok-quadrivalent </a:t>
            </a:r>
            <a:endParaRPr sz="1100" dirty="0">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SzPts val="1100"/>
              <a:buFont typeface="Calibri"/>
              <a:buAutoNum type="arabicPeriod" startAt="11"/>
            </a:pPr>
            <a:r>
              <a:rPr lang="en-US" sz="1100" dirty="0">
                <a:latin typeface="Calibri" panose="020F0502020204030204" pitchFamily="34" charset="0"/>
                <a:cs typeface="Calibri" panose="020F0502020204030204" pitchFamily="34" charset="0"/>
              </a:rPr>
              <a:t>Center for Biologics Evaluation and Research. Fluad quadrivalent [Internet]. U.S. Food and Drug Administration. FDA; [cited 2022Oct11]. Available from: https://www.fda.gov/vaccines-blood-biologics/fluad-quadrivalent </a:t>
            </a:r>
            <a:endParaRPr sz="1100" dirty="0">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SzPts val="1100"/>
              <a:buFont typeface="Calibri"/>
              <a:buAutoNum type="arabicPeriod" startAt="11"/>
            </a:pPr>
            <a:r>
              <a:rPr lang="en-US" sz="1100" dirty="0">
                <a:latin typeface="Calibri" panose="020F0502020204030204" pitchFamily="34" charset="0"/>
                <a:cs typeface="Calibri" panose="020F0502020204030204" pitchFamily="34" charset="0"/>
              </a:rPr>
              <a:t>Prescription prices, Coupons &amp; pharmacy information [Internet]. GoodRx. [cited 2022Oct11]. Available from: https://www.goodrx.com/ </a:t>
            </a:r>
            <a:endParaRPr sz="1100" dirty="0">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SzPts val="1100"/>
              <a:buFont typeface="Calibri"/>
              <a:buAutoNum type="arabicPeriod" startAt="11"/>
            </a:pPr>
            <a:r>
              <a:rPr lang="en-US" sz="1100" dirty="0">
                <a:latin typeface="Calibri" panose="020F0502020204030204" pitchFamily="34" charset="0"/>
                <a:cs typeface="Calibri" panose="020F0502020204030204" pitchFamily="34" charset="0"/>
              </a:rPr>
              <a:t>Clinical guidance for covid-19 vaccination [Internet]. Centers for Disease Control and Prevention. Centers for Disease Control and Prevention; 2022 [cited 2022Oct12]. Available from: https://www.cdc.gov/vaccines/covid-19/clinical-considerations/interim-considerations-us.html#timing-spacing-interchangeability </a:t>
            </a:r>
            <a:endParaRPr sz="1100" dirty="0">
              <a:latin typeface="Calibri" panose="020F0502020204030204" pitchFamily="34" charset="0"/>
              <a:cs typeface="Calibri" panose="020F0502020204030204" pitchFamily="34" charset="0"/>
            </a:endParaRPr>
          </a:p>
          <a:p>
            <a:pPr marL="457200" lvl="0" indent="-298450" algn="l" rtl="0">
              <a:lnSpc>
                <a:spcPct val="100000"/>
              </a:lnSpc>
              <a:spcBef>
                <a:spcPts val="0"/>
              </a:spcBef>
              <a:spcAft>
                <a:spcPts val="0"/>
              </a:spcAft>
              <a:buSzPts val="1100"/>
              <a:buFont typeface="Calibri"/>
              <a:buAutoNum type="arabicPeriod" startAt="11"/>
            </a:pPr>
            <a:r>
              <a:rPr lang="en-US" sz="1100" dirty="0">
                <a:latin typeface="Calibri" panose="020F0502020204030204" pitchFamily="34" charset="0"/>
                <a:cs typeface="Calibri" panose="020F0502020204030204" pitchFamily="34" charset="0"/>
              </a:rPr>
              <a:t>Pneumococcal vaccination: For Providers [Internet]. Centers for Disease Control and Prevention. Centers for Disease Control and Prevention; 2022 [cited 2022Oct17]. Available from: https://www.cdc.gov/vaccines/vpd/pneumo/hcp/index.html </a:t>
            </a:r>
            <a:endParaRPr sz="1100" dirty="0">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SzPts val="1100"/>
              <a:buFont typeface="Calibri"/>
              <a:buAutoNum type="arabicPeriod" startAt="11"/>
            </a:pPr>
            <a:r>
              <a:rPr lang="en-US" sz="1100" dirty="0">
                <a:latin typeface="Calibri" panose="020F0502020204030204" pitchFamily="34" charset="0"/>
                <a:cs typeface="Calibri" panose="020F0502020204030204" pitchFamily="34" charset="0"/>
              </a:rPr>
              <a:t>Herpes zoster shingrix vaccine recommendations [Internet]. Centers for Disease Control and Prevention. Centers for Disease Control and Prevention; 2022 [cited 2022Oct17]. Available from: https://www.cdc.gov/vaccines/vpd/shingles/hcp/shingrix/recommendations.html </a:t>
            </a:r>
            <a:endParaRPr sz="1100" dirty="0">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SzPts val="1100"/>
              <a:buFont typeface="Calibri"/>
              <a:buAutoNum type="arabicPeriod" startAt="11"/>
            </a:pPr>
            <a:r>
              <a:rPr lang="en-US" sz="1100" dirty="0">
                <a:latin typeface="Calibri" panose="020F0502020204030204" pitchFamily="34" charset="0"/>
                <a:cs typeface="Calibri" panose="020F0502020204030204" pitchFamily="34" charset="0"/>
              </a:rPr>
              <a:t>What you should know about flu antiviral drugs [Internet]. Centers for Disease Control and Prevention. Centers for Disease Control and Prevention; 2022 [cited 2022Oct18]. Available from</a:t>
            </a:r>
            <a:r>
              <a:rPr lang="en-US" sz="1100" dirty="0">
                <a:solidFill>
                  <a:schemeClr val="tx1"/>
                </a:solidFill>
                <a:latin typeface="Calibri" panose="020F0502020204030204" pitchFamily="34" charset="0"/>
                <a:cs typeface="Calibri" panose="020F0502020204030204" pitchFamily="34" charset="0"/>
              </a:rPr>
              <a:t>: </a:t>
            </a:r>
            <a:r>
              <a:rPr lang="en-US" sz="1100"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https://www.cdc.gov/flu/treatment</a:t>
            </a:r>
            <a:endParaRPr lang="en-US" sz="1100" u="sng" dirty="0">
              <a:solidFill>
                <a:schemeClr val="tx1"/>
              </a:solidFill>
              <a:latin typeface="Calibri" panose="020F0502020204030204" pitchFamily="34" charset="0"/>
              <a:cs typeface="Calibri" panose="020F0502020204030204" pitchFamily="34" charset="0"/>
            </a:endParaRPr>
          </a:p>
          <a:p>
            <a:pPr indent="-298450">
              <a:lnSpc>
                <a:spcPct val="115000"/>
              </a:lnSpc>
              <a:spcBef>
                <a:spcPts val="0"/>
              </a:spcBef>
              <a:buSzPts val="1100"/>
              <a:buFont typeface="Calibri"/>
              <a:buAutoNum type="arabicPeriod" startAt="11"/>
            </a:pPr>
            <a:r>
              <a:rPr lang="en-US" sz="1100" b="0" i="0" dirty="0">
                <a:solidFill>
                  <a:srgbClr val="333333"/>
                </a:solidFill>
                <a:effectLst/>
                <a:latin typeface="Calibri" panose="020F0502020204030204" pitchFamily="34" charset="0"/>
                <a:cs typeface="Calibri" panose="020F0502020204030204" pitchFamily="34" charset="0"/>
              </a:rPr>
              <a:t>Hause AM, Zhang B, Yue X, et al. Reactogenicity of Simultaneous COVID-19 mRNA Booster and Influenza Vaccination in the US. </a:t>
            </a:r>
            <a:r>
              <a:rPr lang="en-US" sz="1100" b="0" i="1" dirty="0">
                <a:solidFill>
                  <a:srgbClr val="333333"/>
                </a:solidFill>
                <a:effectLst/>
                <a:latin typeface="Calibri" panose="020F0502020204030204" pitchFamily="34" charset="0"/>
                <a:cs typeface="Calibri" panose="020F0502020204030204" pitchFamily="34" charset="0"/>
              </a:rPr>
              <a:t>JAMA Netw Open.</a:t>
            </a:r>
            <a:r>
              <a:rPr lang="en-US" sz="1100" b="0" i="0" dirty="0">
                <a:solidFill>
                  <a:srgbClr val="333333"/>
                </a:solidFill>
                <a:effectLst/>
                <a:latin typeface="Calibri" panose="020F0502020204030204" pitchFamily="34" charset="0"/>
                <a:cs typeface="Calibri" panose="020F0502020204030204" pitchFamily="34" charset="0"/>
              </a:rPr>
              <a:t> 2022;5(7):e2222241. doi:10.1001/jamanetworkopen.2022.22241</a:t>
            </a:r>
            <a:endParaRPr sz="1100" dirty="0">
              <a:latin typeface="Calibri" panose="020F0502020204030204" pitchFamily="34" charset="0"/>
              <a:cs typeface="Calibri" panose="020F0502020204030204" pitchFamily="34" charset="0"/>
            </a:endParaRPr>
          </a:p>
          <a:p>
            <a:pPr marL="457200" lvl="0" indent="0" algn="l" rtl="0">
              <a:lnSpc>
                <a:spcPct val="115000"/>
              </a:lnSpc>
              <a:spcBef>
                <a:spcPts val="1500"/>
              </a:spcBef>
              <a:spcAft>
                <a:spcPts val="0"/>
              </a:spcAft>
              <a:buNone/>
            </a:pPr>
            <a:endParaRPr sz="1100" dirty="0"/>
          </a:p>
          <a:p>
            <a:pPr marL="0" lvl="0" indent="0" algn="l" rtl="0">
              <a:spcBef>
                <a:spcPts val="12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Vaccine Abbreviations</a:t>
            </a:r>
            <a:endParaRPr dirty="0"/>
          </a:p>
        </p:txBody>
      </p:sp>
      <p:graphicFrame>
        <p:nvGraphicFramePr>
          <p:cNvPr id="75" name="Google Shape;75;p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4257783"/>
              </p:ext>
            </p:extLst>
          </p:nvPr>
        </p:nvGraphicFramePr>
        <p:xfrm>
          <a:off x="3095975" y="1361720"/>
          <a:ext cx="5079100" cy="5059365"/>
        </p:xfrm>
        <a:graphic>
          <a:graphicData uri="http://schemas.openxmlformats.org/drawingml/2006/table">
            <a:tbl>
              <a:tblPr firstRow="1">
                <a:noFill/>
                <a:tableStyleId>{0460D313-ACD1-4929-A22E-93DC53357005}</a:tableStyleId>
              </a:tblPr>
              <a:tblGrid>
                <a:gridCol w="741400">
                  <a:extLst>
                    <a:ext uri="{9D8B030D-6E8A-4147-A177-3AD203B41FA5}">
                      <a16:colId xmlns:a16="http://schemas.microsoft.com/office/drawing/2014/main" val="20000"/>
                    </a:ext>
                  </a:extLst>
                </a:gridCol>
                <a:gridCol w="4337700">
                  <a:extLst>
                    <a:ext uri="{9D8B030D-6E8A-4147-A177-3AD203B41FA5}">
                      <a16:colId xmlns:a16="http://schemas.microsoft.com/office/drawing/2014/main" val="20001"/>
                    </a:ext>
                  </a:extLst>
                </a:gridCol>
              </a:tblGrid>
              <a:tr h="396200">
                <a:tc gridSpan="2">
                  <a:txBody>
                    <a:bodyPr/>
                    <a:lstStyle/>
                    <a:p>
                      <a:pPr marL="0" lvl="0" indent="0" algn="l" rtl="0">
                        <a:spcBef>
                          <a:spcPts val="0"/>
                        </a:spcBef>
                        <a:spcAft>
                          <a:spcPts val="0"/>
                        </a:spcAft>
                        <a:buNone/>
                      </a:pPr>
                      <a:r>
                        <a:rPr lang="en-US" b="1" dirty="0"/>
                        <a:t>Influenza Vaccine Types</a:t>
                      </a:r>
                      <a:endParaRPr b="1" dirty="0"/>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US" dirty="0"/>
                        <a:t>IIV</a:t>
                      </a:r>
                      <a:endParaRPr dirty="0"/>
                    </a:p>
                  </a:txBody>
                  <a:tcPr marL="91425" marR="91425" marT="91425" marB="91425"/>
                </a:tc>
                <a:tc>
                  <a:txBody>
                    <a:bodyPr/>
                    <a:lstStyle/>
                    <a:p>
                      <a:pPr marL="0" lvl="0" indent="0" algn="l" rtl="0">
                        <a:spcBef>
                          <a:spcPts val="0"/>
                        </a:spcBef>
                        <a:spcAft>
                          <a:spcPts val="0"/>
                        </a:spcAft>
                        <a:buNone/>
                      </a:pPr>
                      <a:r>
                        <a:rPr lang="en-US" dirty="0"/>
                        <a:t>Inactivated Influenza Vaccine (</a:t>
                      </a:r>
                      <a:r>
                        <a:rPr lang="en-US" sz="1600" dirty="0">
                          <a:solidFill>
                            <a:schemeClr val="dk1"/>
                          </a:solidFill>
                          <a:latin typeface="Calibri"/>
                          <a:ea typeface="Calibri"/>
                          <a:cs typeface="Calibri"/>
                          <a:sym typeface="Calibri"/>
                        </a:rPr>
                        <a:t>≥ 6 months)</a:t>
                      </a:r>
                      <a:endParaRPr dirty="0"/>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US" dirty="0"/>
                        <a:t>RIV</a:t>
                      </a:r>
                      <a:endParaRPr dirty="0"/>
                    </a:p>
                  </a:txBody>
                  <a:tcPr marL="91425" marR="91425" marT="91425" marB="91425"/>
                </a:tc>
                <a:tc>
                  <a:txBody>
                    <a:bodyPr/>
                    <a:lstStyle/>
                    <a:p>
                      <a:pPr marL="0" lvl="0" indent="0" algn="l" rtl="0">
                        <a:spcBef>
                          <a:spcPts val="0"/>
                        </a:spcBef>
                        <a:spcAft>
                          <a:spcPts val="0"/>
                        </a:spcAft>
                        <a:buNone/>
                      </a:pPr>
                      <a:r>
                        <a:rPr lang="en-US" dirty="0"/>
                        <a:t>Recombinant Influenza Vaccine (</a:t>
                      </a:r>
                      <a:r>
                        <a:rPr lang="en-US" sz="1600" dirty="0">
                          <a:solidFill>
                            <a:schemeClr val="dk1"/>
                          </a:solidFill>
                          <a:latin typeface="Calibri"/>
                          <a:ea typeface="Calibri"/>
                          <a:cs typeface="Calibri"/>
                          <a:sym typeface="Calibri"/>
                        </a:rPr>
                        <a:t>≥</a:t>
                      </a:r>
                      <a:r>
                        <a:rPr lang="en-US" dirty="0"/>
                        <a:t> 18 years)</a:t>
                      </a:r>
                      <a:endParaRPr dirty="0"/>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spcBef>
                          <a:spcPts val="0"/>
                        </a:spcBef>
                        <a:spcAft>
                          <a:spcPts val="0"/>
                        </a:spcAft>
                        <a:buNone/>
                      </a:pPr>
                      <a:r>
                        <a:rPr lang="en-US" dirty="0"/>
                        <a:t>LAIV</a:t>
                      </a:r>
                      <a:endParaRPr dirty="0"/>
                    </a:p>
                  </a:txBody>
                  <a:tcPr marL="91425" marR="91425" marT="91425" marB="91425"/>
                </a:tc>
                <a:tc>
                  <a:txBody>
                    <a:bodyPr/>
                    <a:lstStyle/>
                    <a:p>
                      <a:pPr marL="0" lvl="0" indent="0" algn="l" rtl="0">
                        <a:spcBef>
                          <a:spcPts val="0"/>
                        </a:spcBef>
                        <a:spcAft>
                          <a:spcPts val="0"/>
                        </a:spcAft>
                        <a:buNone/>
                      </a:pPr>
                      <a:r>
                        <a:rPr lang="en-US" dirty="0"/>
                        <a:t>Live-attenuated Influenza Vaccine (2-49 years)</a:t>
                      </a:r>
                      <a:endParaRPr dirty="0"/>
                    </a:p>
                  </a:txBody>
                  <a:tcPr marL="91425" marR="91425" marT="91425" marB="91425"/>
                </a:tc>
                <a:extLst>
                  <a:ext uri="{0D108BD9-81ED-4DB2-BD59-A6C34878D82A}">
                    <a16:rowId xmlns:a16="http://schemas.microsoft.com/office/drawing/2014/main" val="10003"/>
                  </a:ext>
                </a:extLst>
              </a:tr>
              <a:tr h="609575">
                <a:tc gridSpan="2">
                  <a:txBody>
                    <a:bodyPr/>
                    <a:lstStyle/>
                    <a:p>
                      <a:pPr marL="0" lvl="0" indent="0" algn="l" rtl="0">
                        <a:spcBef>
                          <a:spcPts val="0"/>
                        </a:spcBef>
                        <a:spcAft>
                          <a:spcPts val="0"/>
                        </a:spcAft>
                        <a:buNone/>
                      </a:pPr>
                      <a:r>
                        <a:rPr lang="en-US" b="1" dirty="0"/>
                        <a:t>Numerals to Indicate Valency (number of influenza viruses represented)</a:t>
                      </a:r>
                      <a:endParaRPr b="1" dirty="0"/>
                    </a:p>
                  </a:txBody>
                  <a:tcPr marL="91425" marR="91425" marT="91425" marB="91425"/>
                </a:tc>
                <a:tc hMerge="1">
                  <a:txBody>
                    <a:bodyPr/>
                    <a:lstStyle/>
                    <a:p>
                      <a:endParaRPr lang="en-US"/>
                    </a:p>
                  </a:txBody>
                  <a:tcP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US" dirty="0"/>
                        <a:t>4</a:t>
                      </a:r>
                      <a:endParaRPr dirty="0"/>
                    </a:p>
                  </a:txBody>
                  <a:tcPr marL="91425" marR="91425" marT="91425" marB="91425"/>
                </a:tc>
                <a:tc>
                  <a:txBody>
                    <a:bodyPr/>
                    <a:lstStyle/>
                    <a:p>
                      <a:pPr marL="0" lvl="0" indent="0" algn="l" rtl="0">
                        <a:spcBef>
                          <a:spcPts val="0"/>
                        </a:spcBef>
                        <a:spcAft>
                          <a:spcPts val="0"/>
                        </a:spcAft>
                        <a:buNone/>
                      </a:pPr>
                      <a:r>
                        <a:rPr lang="en-US" dirty="0"/>
                        <a:t>quadrivalent</a:t>
                      </a:r>
                      <a:endParaRPr dirty="0"/>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US" dirty="0"/>
                        <a:t>3</a:t>
                      </a:r>
                      <a:endParaRPr dirty="0"/>
                    </a:p>
                  </a:txBody>
                  <a:tcPr marL="91425" marR="91425" marT="91425" marB="91425"/>
                </a:tc>
                <a:tc>
                  <a:txBody>
                    <a:bodyPr/>
                    <a:lstStyle/>
                    <a:p>
                      <a:pPr marL="0" lvl="0" indent="0" algn="l" rtl="0">
                        <a:spcBef>
                          <a:spcPts val="0"/>
                        </a:spcBef>
                        <a:spcAft>
                          <a:spcPts val="0"/>
                        </a:spcAft>
                        <a:buNone/>
                      </a:pPr>
                      <a:r>
                        <a:rPr lang="en-US" dirty="0"/>
                        <a:t>trivalent</a:t>
                      </a:r>
                      <a:endParaRPr dirty="0"/>
                    </a:p>
                  </a:txBody>
                  <a:tcPr marL="91425" marR="91425" marT="91425" marB="91425"/>
                </a:tc>
                <a:extLst>
                  <a:ext uri="{0D108BD9-81ED-4DB2-BD59-A6C34878D82A}">
                    <a16:rowId xmlns:a16="http://schemas.microsoft.com/office/drawing/2014/main" val="10006"/>
                  </a:ext>
                </a:extLst>
              </a:tr>
              <a:tr h="609575">
                <a:tc gridSpan="2">
                  <a:txBody>
                    <a:bodyPr/>
                    <a:lstStyle/>
                    <a:p>
                      <a:pPr marL="0" lvl="0" indent="0" algn="l" rtl="0">
                        <a:spcBef>
                          <a:spcPts val="0"/>
                        </a:spcBef>
                        <a:spcAft>
                          <a:spcPts val="0"/>
                        </a:spcAft>
                        <a:buNone/>
                      </a:pPr>
                      <a:r>
                        <a:rPr lang="en-US" b="1" dirty="0"/>
                        <a:t>Prefixes that refer to certain Inactivated Influenza Vaccines</a:t>
                      </a:r>
                      <a:endParaRPr b="1" dirty="0"/>
                    </a:p>
                  </a:txBody>
                  <a:tcPr marL="91425" marR="91425" marT="91425" marB="91425"/>
                </a:tc>
                <a:tc hMerge="1">
                  <a:txBody>
                    <a:bodyPr/>
                    <a:lstStyle/>
                    <a:p>
                      <a:endParaRPr lang="en-US"/>
                    </a:p>
                  </a:txBody>
                  <a:tcPr/>
                </a:tc>
                <a:extLst>
                  <a:ext uri="{0D108BD9-81ED-4DB2-BD59-A6C34878D82A}">
                    <a16:rowId xmlns:a16="http://schemas.microsoft.com/office/drawing/2014/main" val="10007"/>
                  </a:ext>
                </a:extLst>
              </a:tr>
              <a:tr h="396200">
                <a:tc>
                  <a:txBody>
                    <a:bodyPr/>
                    <a:lstStyle/>
                    <a:p>
                      <a:pPr marL="0" lvl="0" indent="0" algn="l" rtl="0">
                        <a:spcBef>
                          <a:spcPts val="0"/>
                        </a:spcBef>
                        <a:spcAft>
                          <a:spcPts val="0"/>
                        </a:spcAft>
                        <a:buNone/>
                      </a:pPr>
                      <a:r>
                        <a:rPr lang="en-US" dirty="0"/>
                        <a:t>a</a:t>
                      </a:r>
                      <a:endParaRPr dirty="0"/>
                    </a:p>
                  </a:txBody>
                  <a:tcPr marL="91425" marR="91425" marT="91425" marB="91425"/>
                </a:tc>
                <a:tc>
                  <a:txBody>
                    <a:bodyPr/>
                    <a:lstStyle/>
                    <a:p>
                      <a:pPr marL="0" lvl="0" indent="0" algn="l" rtl="0">
                        <a:spcBef>
                          <a:spcPts val="0"/>
                        </a:spcBef>
                        <a:spcAft>
                          <a:spcPts val="0"/>
                        </a:spcAft>
                        <a:buNone/>
                      </a:pPr>
                      <a:r>
                        <a:rPr lang="en-US" dirty="0"/>
                        <a:t>adjuvanted (aIIV4)</a:t>
                      </a:r>
                      <a:endParaRPr dirty="0"/>
                    </a:p>
                  </a:txBody>
                  <a:tcPr marL="91425" marR="91425" marT="91425" marB="91425"/>
                </a:tc>
                <a:extLst>
                  <a:ext uri="{0D108BD9-81ED-4DB2-BD59-A6C34878D82A}">
                    <a16:rowId xmlns:a16="http://schemas.microsoft.com/office/drawing/2014/main" val="10008"/>
                  </a:ext>
                </a:extLst>
              </a:tr>
              <a:tr h="396200">
                <a:tc>
                  <a:txBody>
                    <a:bodyPr/>
                    <a:lstStyle/>
                    <a:p>
                      <a:pPr marL="0" lvl="0" indent="0" algn="l" rtl="0">
                        <a:spcBef>
                          <a:spcPts val="0"/>
                        </a:spcBef>
                        <a:spcAft>
                          <a:spcPts val="0"/>
                        </a:spcAft>
                        <a:buNone/>
                      </a:pPr>
                      <a:r>
                        <a:rPr lang="en-US" dirty="0"/>
                        <a:t>HD</a:t>
                      </a:r>
                      <a:endParaRPr dirty="0"/>
                    </a:p>
                  </a:txBody>
                  <a:tcPr marL="91425" marR="91425" marT="91425" marB="91425"/>
                </a:tc>
                <a:tc>
                  <a:txBody>
                    <a:bodyPr/>
                    <a:lstStyle/>
                    <a:p>
                      <a:pPr marL="0" lvl="0" indent="0" algn="l" rtl="0">
                        <a:spcBef>
                          <a:spcPts val="0"/>
                        </a:spcBef>
                        <a:spcAft>
                          <a:spcPts val="0"/>
                        </a:spcAft>
                        <a:buNone/>
                      </a:pPr>
                      <a:r>
                        <a:rPr lang="en-US" dirty="0"/>
                        <a:t>high dose (HD-IIV4)</a:t>
                      </a:r>
                      <a:endParaRPr dirty="0"/>
                    </a:p>
                  </a:txBody>
                  <a:tcPr marL="91425" marR="91425" marT="91425" marB="91425"/>
                </a:tc>
                <a:extLst>
                  <a:ext uri="{0D108BD9-81ED-4DB2-BD59-A6C34878D82A}">
                    <a16:rowId xmlns:a16="http://schemas.microsoft.com/office/drawing/2014/main" val="10009"/>
                  </a:ext>
                </a:extLst>
              </a:tr>
              <a:tr h="396200">
                <a:tc>
                  <a:txBody>
                    <a:bodyPr/>
                    <a:lstStyle/>
                    <a:p>
                      <a:pPr marL="0" lvl="0" indent="0" algn="l" rtl="0">
                        <a:spcBef>
                          <a:spcPts val="0"/>
                        </a:spcBef>
                        <a:spcAft>
                          <a:spcPts val="0"/>
                        </a:spcAft>
                        <a:buNone/>
                      </a:pPr>
                      <a:r>
                        <a:rPr lang="en-US" dirty="0"/>
                        <a:t>cc</a:t>
                      </a:r>
                      <a:endParaRPr dirty="0"/>
                    </a:p>
                  </a:txBody>
                  <a:tcPr marL="91425" marR="91425" marT="91425" marB="91425"/>
                </a:tc>
                <a:tc>
                  <a:txBody>
                    <a:bodyPr/>
                    <a:lstStyle/>
                    <a:p>
                      <a:pPr marL="0" lvl="0" indent="0" algn="l" rtl="0">
                        <a:spcBef>
                          <a:spcPts val="0"/>
                        </a:spcBef>
                        <a:spcAft>
                          <a:spcPts val="0"/>
                        </a:spcAft>
                        <a:buNone/>
                      </a:pPr>
                      <a:r>
                        <a:rPr lang="en-US" dirty="0"/>
                        <a:t>cell-culture based (ccIIV4)</a:t>
                      </a:r>
                      <a:endParaRPr dirty="0"/>
                    </a:p>
                  </a:txBody>
                  <a:tcPr marL="91425" marR="91425" marT="91425" marB="91425"/>
                </a:tc>
                <a:extLst>
                  <a:ext uri="{0D108BD9-81ED-4DB2-BD59-A6C34878D82A}">
                    <a16:rowId xmlns:a16="http://schemas.microsoft.com/office/drawing/2014/main" val="10010"/>
                  </a:ext>
                </a:extLst>
              </a:tr>
            </a:tbl>
          </a:graphicData>
        </a:graphic>
      </p:graphicFrame>
      <p:sp>
        <p:nvSpPr>
          <p:cNvPr id="76" name="Google Shape;76;p11"/>
          <p:cNvSpPr txBox="1"/>
          <p:nvPr/>
        </p:nvSpPr>
        <p:spPr>
          <a:xfrm>
            <a:off x="519075" y="6163235"/>
            <a:ext cx="7656000" cy="82686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1400"/>
              </a:spcAft>
              <a:buNone/>
            </a:pPr>
            <a:r>
              <a:rPr lang="en-US" sz="800" dirty="0">
                <a:solidFill>
                  <a:schemeClr val="dk1"/>
                </a:solidFill>
                <a:latin typeface="Times New Roman" panose="02020603050405020304" pitchFamily="18" charset="0"/>
                <a:cs typeface="Times New Roman" panose="02020603050405020304" pitchFamily="18" charset="0"/>
              </a:rPr>
              <a:t>Summary of recommendations [Internet]. Centers for Disease Control and Prevention. Centers for Disease Control and Prevention; 2022 [cited 2022Oct5]. Available from: https://www.cdc.gov/flu/professionals/acip/summary/summary-recommendations.htm#65years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Background - Influenza</a:t>
            </a:r>
            <a:endParaRPr dirty="0"/>
          </a:p>
        </p:txBody>
      </p:sp>
      <p:sp>
        <p:nvSpPr>
          <p:cNvPr id="84" name="Google Shape;84;p12"/>
          <p:cNvSpPr txBox="1"/>
          <p:nvPr/>
        </p:nvSpPr>
        <p:spPr>
          <a:xfrm>
            <a:off x="476987" y="6079501"/>
            <a:ext cx="6845409" cy="7755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800" dirty="0">
                <a:latin typeface="Times New Roman" panose="02020603050405020304" pitchFamily="18" charset="0"/>
                <a:ea typeface="Calibri"/>
                <a:cs typeface="Times New Roman" panose="02020603050405020304" pitchFamily="18" charset="0"/>
                <a:sym typeface="Calibri"/>
              </a:rPr>
              <a:t>Pinkbook: Influenza [Internet]. Centers for Disease Control and Prevention. Centers for Disease Control and Prevention; 2021 [cited 2022Oct5]. Available from: https://www.cdc.gov/vaccines/pubs/pinkbook/flu.html#:~:text=People%20most%20at%20risk%20of,younger%20than%20age%202%20years. </a:t>
            </a:r>
            <a:endParaRPr sz="800" dirty="0">
              <a:latin typeface="Times New Roman" panose="02020603050405020304" pitchFamily="18" charset="0"/>
              <a:ea typeface="Calibri"/>
              <a:cs typeface="Times New Roman" panose="02020603050405020304" pitchFamily="18" charset="0"/>
              <a:sym typeface="Calibri"/>
            </a:endParaRPr>
          </a:p>
        </p:txBody>
      </p:sp>
      <p:sp>
        <p:nvSpPr>
          <p:cNvPr id="83" name="Google Shape;83;p12"/>
          <p:cNvSpPr txBox="1">
            <a:spLocks noGrp="1"/>
          </p:cNvSpPr>
          <p:nvPr>
            <p:ph type="body" idx="1"/>
          </p:nvPr>
        </p:nvSpPr>
        <p:spPr>
          <a:xfrm>
            <a:off x="838200" y="1825625"/>
            <a:ext cx="9298200" cy="4127400"/>
          </a:xfrm>
          <a:prstGeom prst="rect">
            <a:avLst/>
          </a:prstGeom>
        </p:spPr>
        <p:txBody>
          <a:bodyPr spcFirstLastPara="1" wrap="square" lIns="91425" tIns="45700" rIns="91425" bIns="45700" anchor="t" anchorCtr="0">
            <a:noAutofit/>
          </a:bodyPr>
          <a:lstStyle/>
          <a:p>
            <a:pPr marL="438150">
              <a:lnSpc>
                <a:spcPct val="100000"/>
              </a:lnSpc>
              <a:buSzPts val="2100"/>
            </a:pPr>
            <a:r>
              <a:rPr lang="en-US" sz="2400" dirty="0"/>
              <a:t>Single-stranded RNA </a:t>
            </a:r>
            <a:r>
              <a:rPr lang="en-US" sz="2400" dirty="0">
                <a:highlight>
                  <a:srgbClr val="FFFFFF"/>
                </a:highlight>
              </a:rPr>
              <a:t>virus of the orthomyxovirus family</a:t>
            </a:r>
            <a:endParaRPr sz="2400" dirty="0">
              <a:highlight>
                <a:srgbClr val="FFFFFF"/>
              </a:highlight>
            </a:endParaRPr>
          </a:p>
          <a:p>
            <a:pPr marL="438150">
              <a:lnSpc>
                <a:spcPct val="100000"/>
              </a:lnSpc>
              <a:spcBef>
                <a:spcPts val="0"/>
              </a:spcBef>
              <a:buSzPts val="2100"/>
            </a:pPr>
            <a:r>
              <a:rPr lang="en-US" sz="2400" dirty="0">
                <a:highlight>
                  <a:srgbClr val="FFFFFF"/>
                </a:highlight>
              </a:rPr>
              <a:t>Three types known to affect humans: A, B and C</a:t>
            </a:r>
            <a:endParaRPr sz="2400" dirty="0">
              <a:highlight>
                <a:srgbClr val="FFFFFF"/>
              </a:highlight>
            </a:endParaRPr>
          </a:p>
          <a:p>
            <a:pPr marL="438150">
              <a:lnSpc>
                <a:spcPct val="100000"/>
              </a:lnSpc>
              <a:spcBef>
                <a:spcPts val="0"/>
              </a:spcBef>
              <a:buSzPts val="2100"/>
            </a:pPr>
            <a:r>
              <a:rPr lang="en-US" sz="2400" dirty="0">
                <a:highlight>
                  <a:srgbClr val="FFFFFF"/>
                </a:highlight>
              </a:rPr>
              <a:t>Influenza A subtypes are based on surface antigens hemagglutinin (HA) and neuraminidase (NA)</a:t>
            </a:r>
          </a:p>
          <a:p>
            <a:pPr marL="895350" lvl="1">
              <a:lnSpc>
                <a:spcPct val="100000"/>
              </a:lnSpc>
              <a:spcBef>
                <a:spcPts val="0"/>
              </a:spcBef>
              <a:buSzPts val="2100"/>
            </a:pPr>
            <a:r>
              <a:rPr lang="en-US" sz="2000" dirty="0">
                <a:highlight>
                  <a:srgbClr val="FFFFFF"/>
                </a:highlight>
              </a:rPr>
              <a:t>18 different H subtypes and 11 different N subtypes</a:t>
            </a:r>
          </a:p>
          <a:p>
            <a:pPr marL="438150">
              <a:lnSpc>
                <a:spcPct val="100000"/>
              </a:lnSpc>
              <a:spcBef>
                <a:spcPts val="0"/>
              </a:spcBef>
              <a:buSzPts val="2100"/>
            </a:pPr>
            <a:r>
              <a:rPr lang="en-US" sz="2400" dirty="0">
                <a:highlight>
                  <a:srgbClr val="FFFFFF"/>
                </a:highlight>
              </a:rPr>
              <a:t>Influenza B classified into lineages: B/Yamagata and B/Victoria</a:t>
            </a:r>
          </a:p>
          <a:p>
            <a:pPr marL="438150">
              <a:lnSpc>
                <a:spcPct val="100000"/>
              </a:lnSpc>
              <a:spcBef>
                <a:spcPts val="0"/>
              </a:spcBef>
              <a:buSzPts val="2100"/>
            </a:pPr>
            <a:r>
              <a:rPr lang="en-US" sz="2400" dirty="0">
                <a:highlight>
                  <a:srgbClr val="FFFFFF"/>
                </a:highlight>
              </a:rPr>
              <a:t>Antigenic changes: viral surface antigen HA and NA undergo small mutations, accumulating over time that results in changes that the immune system may not recognize</a:t>
            </a:r>
            <a:endParaRPr sz="2400" dirty="0">
              <a:highlight>
                <a:srgbClr val="FFFFFF"/>
              </a:highlight>
            </a:endParaRPr>
          </a:p>
          <a:p>
            <a:pPr marL="457200" lvl="0" indent="0" algn="l" rtl="0">
              <a:spcBef>
                <a:spcPts val="1000"/>
              </a:spcBef>
              <a:spcAft>
                <a:spcPts val="0"/>
              </a:spcAft>
              <a:buNone/>
            </a:pPr>
            <a:endParaRPr sz="2100" dirty="0">
              <a:highlight>
                <a:srgbClr val="FFFFFF"/>
              </a:highlight>
            </a:endParaRPr>
          </a:p>
          <a:p>
            <a:pPr marL="457200" lvl="0" indent="0" algn="l" rtl="0">
              <a:lnSpc>
                <a:spcPct val="115000"/>
              </a:lnSpc>
              <a:spcBef>
                <a:spcPts val="1000"/>
              </a:spcBef>
              <a:spcAft>
                <a:spcPts val="0"/>
              </a:spcAft>
              <a:buNone/>
            </a:pPr>
            <a:endParaRPr sz="1300" dirty="0">
              <a:highlight>
                <a:srgbClr val="FFFFFF"/>
              </a:highlight>
              <a:latin typeface="Open Sans"/>
              <a:ea typeface="Open Sans"/>
              <a:cs typeface="Open Sans"/>
              <a:sym typeface="Open Sans"/>
            </a:endParaRPr>
          </a:p>
          <a:p>
            <a:pPr marL="457200" lvl="0" indent="0" algn="l" rtl="0">
              <a:spcBef>
                <a:spcPts val="1200"/>
              </a:spcBef>
              <a:spcAft>
                <a:spcPts val="0"/>
              </a:spcAft>
              <a:buNone/>
            </a:pPr>
            <a:endParaRPr sz="1300" dirty="0">
              <a:highlight>
                <a:srgbClr val="FFFFFF"/>
              </a:highlight>
              <a:latin typeface="Open Sans"/>
              <a:ea typeface="Open Sans"/>
              <a:cs typeface="Open Sans"/>
              <a:sym typeface="Open Sans"/>
            </a:endParaRPr>
          </a:p>
        </p:txBody>
      </p:sp>
      <p:pic>
        <p:nvPicPr>
          <p:cNvPr id="85" name="Google Shape;85;p12" descr="A microscopic virus. "/>
          <p:cNvPicPr preferRelativeResize="0"/>
          <p:nvPr/>
        </p:nvPicPr>
        <p:blipFill rotWithShape="1">
          <a:blip r:embed="rId3">
            <a:alphaModFix/>
          </a:blip>
          <a:srcRect l="14118"/>
          <a:stretch/>
        </p:blipFill>
        <p:spPr>
          <a:xfrm>
            <a:off x="9052139" y="373467"/>
            <a:ext cx="2598825" cy="2018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Background Cont. </a:t>
            </a:r>
            <a:endParaRPr dirty="0"/>
          </a:p>
        </p:txBody>
      </p:sp>
      <p:pic>
        <p:nvPicPr>
          <p:cNvPr id="92" name="Google Shape;92;p13" descr="Human seasonal influenza viruses diagram. "/>
          <p:cNvPicPr preferRelativeResize="0"/>
          <p:nvPr/>
        </p:nvPicPr>
        <p:blipFill>
          <a:blip r:embed="rId3">
            <a:alphaModFix/>
          </a:blip>
          <a:stretch>
            <a:fillRect/>
          </a:stretch>
        </p:blipFill>
        <p:spPr>
          <a:xfrm>
            <a:off x="1929275" y="1385046"/>
            <a:ext cx="8333449" cy="3368475"/>
          </a:xfrm>
          <a:prstGeom prst="rect">
            <a:avLst/>
          </a:prstGeom>
          <a:noFill/>
          <a:ln>
            <a:noFill/>
          </a:ln>
        </p:spPr>
      </p:pic>
      <p:pic>
        <p:nvPicPr>
          <p:cNvPr id="93" name="Google Shape;93;p13" descr="Breakdown of how virus is named. "/>
          <p:cNvPicPr preferRelativeResize="0"/>
          <p:nvPr/>
        </p:nvPicPr>
        <p:blipFill>
          <a:blip r:embed="rId4">
            <a:alphaModFix/>
          </a:blip>
          <a:stretch>
            <a:fillRect/>
          </a:stretch>
        </p:blipFill>
        <p:spPr>
          <a:xfrm>
            <a:off x="4491028" y="4753522"/>
            <a:ext cx="3454365" cy="1490472"/>
          </a:xfrm>
          <a:prstGeom prst="rect">
            <a:avLst/>
          </a:prstGeom>
          <a:noFill/>
          <a:ln>
            <a:noFill/>
          </a:ln>
        </p:spPr>
      </p:pic>
      <p:sp>
        <p:nvSpPr>
          <p:cNvPr id="94" name="Google Shape;94;p13"/>
          <p:cNvSpPr txBox="1"/>
          <p:nvPr/>
        </p:nvSpPr>
        <p:spPr>
          <a:xfrm>
            <a:off x="458913" y="6176503"/>
            <a:ext cx="7667941" cy="80121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300"/>
              </a:spcBef>
              <a:spcAft>
                <a:spcPts val="1300"/>
              </a:spcAft>
              <a:buNone/>
            </a:pPr>
            <a:r>
              <a:rPr lang="en-US" sz="800" dirty="0">
                <a:solidFill>
                  <a:schemeClr val="dk1"/>
                </a:solidFill>
              </a:rPr>
              <a:t>Pinkbook: Influenza [Internet]. Centers for Disease Control and Prevention. Centers for Disease Control and Prevention; 2021 [cited 2022Oct5]. Available from: https://www.cdc.gov/vaccines/pubs/pinkbook/flu.html#:~:text=People%20most%20at%20risk%20of,younger%20than%20age%202%20years. </a:t>
            </a:r>
            <a:endParaRPr sz="8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Influenza Epidemiology</a:t>
            </a:r>
            <a:endParaRPr dirty="0"/>
          </a:p>
        </p:txBody>
      </p:sp>
      <p:pic>
        <p:nvPicPr>
          <p:cNvPr id="102" name="Google Shape;102;p14" descr="Pyramid diagram of how many deaths, hospitalizations, and illnesses the DCD estimated between 2010-2020. "/>
          <p:cNvPicPr preferRelativeResize="0"/>
          <p:nvPr/>
        </p:nvPicPr>
        <p:blipFill>
          <a:blip r:embed="rId3">
            <a:alphaModFix/>
          </a:blip>
          <a:stretch>
            <a:fillRect/>
          </a:stretch>
        </p:blipFill>
        <p:spPr>
          <a:xfrm>
            <a:off x="4309625" y="1514575"/>
            <a:ext cx="3019225" cy="2791876"/>
          </a:xfrm>
          <a:prstGeom prst="rect">
            <a:avLst/>
          </a:prstGeom>
          <a:noFill/>
          <a:ln>
            <a:noFill/>
          </a:ln>
        </p:spPr>
      </p:pic>
      <p:sp>
        <p:nvSpPr>
          <p:cNvPr id="101" name="Google Shape;101;p14"/>
          <p:cNvSpPr txBox="1">
            <a:spLocks noGrp="1"/>
          </p:cNvSpPr>
          <p:nvPr>
            <p:ph type="body" idx="1"/>
          </p:nvPr>
        </p:nvSpPr>
        <p:spPr>
          <a:xfrm>
            <a:off x="1187025" y="4470950"/>
            <a:ext cx="10262700" cy="1230300"/>
          </a:xfrm>
          <a:prstGeom prst="rect">
            <a:avLst/>
          </a:prstGeom>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500" dirty="0"/>
              <a:t>CDC estimates that between 2010 - 2020, the flu has led to </a:t>
            </a:r>
            <a:r>
              <a:rPr lang="en-US" sz="2500" b="1" dirty="0"/>
              <a:t>9 million - 41 million illnesses</a:t>
            </a:r>
            <a:r>
              <a:rPr lang="en-US" sz="2500" dirty="0"/>
              <a:t>, 140,000-710,000 hospitalizations and 12,000-52,000 deaths.</a:t>
            </a:r>
            <a:endParaRPr sz="2500" dirty="0"/>
          </a:p>
          <a:p>
            <a:pPr marL="0" lvl="0" indent="0" algn="l" rtl="0">
              <a:spcBef>
                <a:spcPts val="1000"/>
              </a:spcBef>
              <a:spcAft>
                <a:spcPts val="0"/>
              </a:spcAft>
              <a:buNone/>
            </a:pPr>
            <a:r>
              <a:rPr lang="en-US" sz="2500" dirty="0"/>
              <a:t>Overall CDC estimated that adults 65 years and older account for </a:t>
            </a:r>
            <a:r>
              <a:rPr lang="en-US" sz="2500" b="1" dirty="0">
                <a:solidFill>
                  <a:srgbClr val="2CC5C4"/>
                </a:solidFill>
              </a:rPr>
              <a:t>70-85% of flu-related deaths</a:t>
            </a:r>
            <a:r>
              <a:rPr lang="en-US" sz="2500" dirty="0"/>
              <a:t> and </a:t>
            </a:r>
            <a:r>
              <a:rPr lang="en-US" sz="2500" b="1" dirty="0">
                <a:solidFill>
                  <a:srgbClr val="FB7A2D"/>
                </a:solidFill>
              </a:rPr>
              <a:t>50-70% of flu-related hospitalizations</a:t>
            </a:r>
            <a:r>
              <a:rPr lang="en-US" sz="2500" dirty="0"/>
              <a:t> each season.</a:t>
            </a:r>
            <a:endParaRPr sz="2500" dirty="0"/>
          </a:p>
          <a:p>
            <a:pPr marL="0" lvl="0" indent="0" algn="l" rtl="0">
              <a:spcBef>
                <a:spcPts val="1000"/>
              </a:spcBef>
              <a:spcAft>
                <a:spcPts val="0"/>
              </a:spcAft>
              <a:buNone/>
            </a:pPr>
            <a:endParaRPr sz="2500" dirty="0"/>
          </a:p>
          <a:p>
            <a:pPr marL="0" lvl="0" indent="0" algn="l" rtl="0">
              <a:spcBef>
                <a:spcPts val="1000"/>
              </a:spcBef>
              <a:spcAft>
                <a:spcPts val="0"/>
              </a:spcAft>
              <a:buNone/>
            </a:pPr>
            <a:endParaRPr dirty="0"/>
          </a:p>
        </p:txBody>
      </p:sp>
      <p:sp>
        <p:nvSpPr>
          <p:cNvPr id="103" name="Google Shape;103;p14"/>
          <p:cNvSpPr txBox="1"/>
          <p:nvPr/>
        </p:nvSpPr>
        <p:spPr>
          <a:xfrm>
            <a:off x="468253" y="6403574"/>
            <a:ext cx="6693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dirty="0">
                <a:latin typeface="Times New Roman" panose="02020603050405020304" pitchFamily="18" charset="0"/>
                <a:cs typeface="Times New Roman" panose="02020603050405020304" pitchFamily="18" charset="0"/>
              </a:rPr>
              <a:t>Disease burden of flu [Internet]. Centers for Disease Control and Prevention. Centers for Disease Control and Prevention; 2022 [cited 2022Oct6]. Available from: https://www.cdc.gov/flu/about/burden/index.html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Influenza Epidemiology: 2021-2022 Season</a:t>
            </a:r>
            <a:endParaRPr dirty="0"/>
          </a:p>
        </p:txBody>
      </p:sp>
      <p:sp>
        <p:nvSpPr>
          <p:cNvPr id="110" name="Google Shape;110;p15"/>
          <p:cNvSpPr txBox="1">
            <a:spLocks noGrp="1"/>
          </p:cNvSpPr>
          <p:nvPr>
            <p:ph type="body" idx="1"/>
          </p:nvPr>
        </p:nvSpPr>
        <p:spPr>
          <a:xfrm>
            <a:off x="838200" y="1816200"/>
            <a:ext cx="5019900" cy="4127400"/>
          </a:xfrm>
          <a:prstGeom prst="rect">
            <a:avLst/>
          </a:prstGeom>
        </p:spPr>
        <p:txBody>
          <a:bodyPr spcFirstLastPara="1" wrap="square" lIns="91425" tIns="45700" rIns="91425" bIns="45700" anchor="t" anchorCtr="0">
            <a:noAutofit/>
          </a:bodyPr>
          <a:lstStyle/>
          <a:p>
            <a:pPr marL="412750">
              <a:buSzPts val="2500"/>
            </a:pPr>
            <a:r>
              <a:rPr lang="en-US" sz="2500" dirty="0"/>
              <a:t>The 2021-2022 season incurred 9 million flu illnesses, 4 million flu medical visits, 100,000 flu hospitalizations and 5,000 flu deaths. </a:t>
            </a:r>
            <a:endParaRPr sz="2500" dirty="0"/>
          </a:p>
          <a:p>
            <a:pPr marL="412750">
              <a:spcAft>
                <a:spcPts val="1000"/>
              </a:spcAft>
              <a:buSzPts val="2500"/>
            </a:pPr>
            <a:r>
              <a:rPr lang="en-US" sz="2500" dirty="0"/>
              <a:t>The 2021-2022 season was described </a:t>
            </a:r>
            <a:r>
              <a:rPr lang="en-US" sz="2500" i="1" dirty="0"/>
              <a:t>overall </a:t>
            </a:r>
            <a:r>
              <a:rPr lang="en-US" sz="2500" dirty="0"/>
              <a:t>as low severity by the CDC, but the effect and severity of influenza differed by age group with adults ≥ 65 years as higher severity. </a:t>
            </a:r>
            <a:endParaRPr sz="2500" dirty="0"/>
          </a:p>
        </p:txBody>
      </p:sp>
      <p:sp>
        <p:nvSpPr>
          <p:cNvPr id="111" name="Google Shape;111;p15"/>
          <p:cNvSpPr txBox="1"/>
          <p:nvPr/>
        </p:nvSpPr>
        <p:spPr>
          <a:xfrm>
            <a:off x="536956" y="6024975"/>
            <a:ext cx="7717200" cy="7755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800" dirty="0">
                <a:solidFill>
                  <a:schemeClr val="dk1"/>
                </a:solidFill>
                <a:latin typeface="Times New Roman" panose="02020603050405020304" pitchFamily="18" charset="0"/>
                <a:cs typeface="Times New Roman" panose="02020603050405020304" pitchFamily="18" charset="0"/>
              </a:rPr>
              <a:t>Preliminary estimated influenza illnesses, medical visits, hospitalizations, and deaths in the United States - 2021-2022 influenza season [Internet]. Centers for Disease Control and Prevention. Centers for Disease Control and Prevention; 2022 [cited 2022Oct8]. Available from: https://www.cdc.gov/flu/about/burden/2021-2022.htm </a:t>
            </a:r>
            <a:endParaRPr sz="800" dirty="0">
              <a:solidFill>
                <a:schemeClr val="dk1"/>
              </a:solidFill>
              <a:latin typeface="Times New Roman" panose="02020603050405020304" pitchFamily="18" charset="0"/>
              <a:cs typeface="Times New Roman" panose="02020603050405020304" pitchFamily="18" charset="0"/>
            </a:endParaRPr>
          </a:p>
        </p:txBody>
      </p:sp>
      <p:pic>
        <p:nvPicPr>
          <p:cNvPr id="112" name="Google Shape;112;p15" descr="Line chart of laboratory-confirmed influenza associations from FluSurv-NET, 2021-22. "/>
          <p:cNvPicPr preferRelativeResize="0"/>
          <p:nvPr/>
        </p:nvPicPr>
        <p:blipFill rotWithShape="1">
          <a:blip r:embed="rId3">
            <a:alphaModFix/>
          </a:blip>
          <a:srcRect t="8422" r="7295" b="28012"/>
          <a:stretch/>
        </p:blipFill>
        <p:spPr>
          <a:xfrm>
            <a:off x="5808775" y="1897575"/>
            <a:ext cx="6301075" cy="3511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838200" y="23899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Influenza Epidemiology: 2021-2022 Season </a:t>
            </a:r>
            <a:endParaRPr dirty="0"/>
          </a:p>
        </p:txBody>
      </p:sp>
      <p:pic>
        <p:nvPicPr>
          <p:cNvPr id="120" name="Google Shape;120;p16" descr="Bar chart of percentage of influenza-related illnesses, medical visits, hospitalizations, and deaths by age group, 2021-2022 influenza season. "/>
          <p:cNvPicPr preferRelativeResize="0"/>
          <p:nvPr/>
        </p:nvPicPr>
        <p:blipFill>
          <a:blip r:embed="rId3">
            <a:alphaModFix/>
          </a:blip>
          <a:stretch>
            <a:fillRect/>
          </a:stretch>
        </p:blipFill>
        <p:spPr>
          <a:xfrm>
            <a:off x="690675" y="1490122"/>
            <a:ext cx="5747275" cy="4453478"/>
          </a:xfrm>
          <a:prstGeom prst="rect">
            <a:avLst/>
          </a:prstGeom>
          <a:noFill/>
          <a:ln w="9525" cap="flat" cmpd="sng">
            <a:solidFill>
              <a:schemeClr val="dk2"/>
            </a:solidFill>
            <a:prstDash val="solid"/>
            <a:round/>
            <a:headEnd type="none" w="sm" len="sm"/>
            <a:tailEnd type="none" w="sm" len="sm"/>
          </a:ln>
        </p:spPr>
      </p:pic>
      <p:sp>
        <p:nvSpPr>
          <p:cNvPr id="119" name="Google Shape;119;p16"/>
          <p:cNvSpPr txBox="1">
            <a:spLocks noGrp="1"/>
          </p:cNvSpPr>
          <p:nvPr>
            <p:ph type="body" idx="1"/>
          </p:nvPr>
        </p:nvSpPr>
        <p:spPr>
          <a:xfrm>
            <a:off x="7043075" y="1727750"/>
            <a:ext cx="4787700" cy="3944100"/>
          </a:xfrm>
          <a:prstGeom prst="rect">
            <a:avLst/>
          </a:prstGeom>
          <a:ln>
            <a:noFill/>
          </a:ln>
        </p:spPr>
        <p:txBody>
          <a:bodyPr spcFirstLastPara="1" wrap="square" lIns="91425" tIns="45700" rIns="91425" bIns="45700" anchor="ctr" anchorCtr="0">
            <a:noAutofit/>
          </a:bodyPr>
          <a:lstStyle/>
          <a:p>
            <a:pPr marL="0" lvl="0" indent="0" algn="l" rtl="0">
              <a:spcBef>
                <a:spcPts val="1000"/>
              </a:spcBef>
              <a:spcAft>
                <a:spcPts val="0"/>
              </a:spcAft>
              <a:buNone/>
            </a:pPr>
            <a:r>
              <a:rPr lang="en-US" sz="2500" dirty="0"/>
              <a:t>For the 2021-2022 influenza season, CDC estimates that people </a:t>
            </a:r>
            <a:r>
              <a:rPr lang="en-US" sz="2500" b="1" dirty="0"/>
              <a:t>65 years and older</a:t>
            </a:r>
            <a:r>
              <a:rPr lang="en-US" sz="2500" dirty="0"/>
              <a:t> account for </a:t>
            </a:r>
            <a:r>
              <a:rPr lang="en-US" sz="2500" b="1" dirty="0">
                <a:solidFill>
                  <a:srgbClr val="FB7A2D"/>
                </a:solidFill>
              </a:rPr>
              <a:t>83% of flu-related deaths </a:t>
            </a:r>
            <a:r>
              <a:rPr lang="en-US" sz="2500" dirty="0"/>
              <a:t>and </a:t>
            </a:r>
            <a:r>
              <a:rPr lang="en-US" sz="2500" b="1" dirty="0">
                <a:solidFill>
                  <a:srgbClr val="2CC5C4"/>
                </a:solidFill>
              </a:rPr>
              <a:t>51% of flu-related hospitalizations</a:t>
            </a:r>
            <a:r>
              <a:rPr lang="en-US" sz="2500" dirty="0">
                <a:solidFill>
                  <a:srgbClr val="2CC5C4"/>
                </a:solidFill>
              </a:rPr>
              <a:t> </a:t>
            </a:r>
            <a:r>
              <a:rPr lang="en-US" sz="2500" dirty="0"/>
              <a:t>in the United States.</a:t>
            </a:r>
            <a:endParaRPr sz="2500" dirty="0"/>
          </a:p>
          <a:p>
            <a:pPr marL="0" lvl="0" indent="0" algn="l" rtl="0">
              <a:spcBef>
                <a:spcPts val="1000"/>
              </a:spcBef>
              <a:spcAft>
                <a:spcPts val="1000"/>
              </a:spcAft>
              <a:buNone/>
            </a:pPr>
            <a:endParaRPr sz="2500" dirty="0"/>
          </a:p>
        </p:txBody>
      </p:sp>
      <p:sp>
        <p:nvSpPr>
          <p:cNvPr id="121" name="Google Shape;121;p16"/>
          <p:cNvSpPr txBox="1"/>
          <p:nvPr/>
        </p:nvSpPr>
        <p:spPr>
          <a:xfrm>
            <a:off x="519200" y="6216300"/>
            <a:ext cx="7717200" cy="7755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800" dirty="0">
                <a:solidFill>
                  <a:schemeClr val="dk1"/>
                </a:solidFill>
                <a:latin typeface="Times New Roman" panose="02020603050405020304" pitchFamily="18" charset="0"/>
                <a:cs typeface="Times New Roman" panose="02020603050405020304" pitchFamily="18" charset="0"/>
              </a:rPr>
              <a:t>Preliminary estimated influenza illnesses, medical visits, hospitalizations, and deaths in the United States - 2021-2022 influenza season [Internet]. Centers for Disease Control and Prevention. Centers for Disease Control and Prevention; 2022 [cited 2022Oct8]. Available from: https://www.cdc.gov/flu/about/burden/2021-2022.htm </a:t>
            </a:r>
            <a:endParaRPr sz="8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38200" y="239000"/>
            <a:ext cx="57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2021-2022 Influenza Season</a:t>
            </a:r>
            <a:endParaRPr dirty="0"/>
          </a:p>
        </p:txBody>
      </p:sp>
      <p:pic>
        <p:nvPicPr>
          <p:cNvPr id="128" name="Google Shape;128;p17" descr="Chart of influenza positive tests reported to CDC by U.S. clinical laboratories, national summary, October 3, 2021 - October 1, 2022. "/>
          <p:cNvPicPr preferRelativeResize="0"/>
          <p:nvPr/>
        </p:nvPicPr>
        <p:blipFill>
          <a:blip r:embed="rId3">
            <a:alphaModFix/>
          </a:blip>
          <a:stretch>
            <a:fillRect/>
          </a:stretch>
        </p:blipFill>
        <p:spPr>
          <a:xfrm>
            <a:off x="979250" y="1564700"/>
            <a:ext cx="5567700" cy="4175775"/>
          </a:xfrm>
          <a:prstGeom prst="rect">
            <a:avLst/>
          </a:prstGeom>
          <a:noFill/>
          <a:ln>
            <a:noFill/>
          </a:ln>
        </p:spPr>
      </p:pic>
      <p:sp>
        <p:nvSpPr>
          <p:cNvPr id="129" name="Google Shape;129;p17"/>
          <p:cNvSpPr txBox="1"/>
          <p:nvPr/>
        </p:nvSpPr>
        <p:spPr>
          <a:xfrm>
            <a:off x="6673425" y="1615475"/>
            <a:ext cx="5116800" cy="4229333"/>
          </a:xfrm>
          <a:prstGeom prst="rect">
            <a:avLst/>
          </a:prstGeom>
          <a:noFill/>
          <a:ln>
            <a:noFill/>
          </a:ln>
        </p:spPr>
        <p:txBody>
          <a:bodyPr spcFirstLastPara="1" wrap="square" lIns="91425" tIns="91425" rIns="91425" bIns="91425" anchor="t" anchorCtr="0">
            <a:spAutoFit/>
          </a:bodyPr>
          <a:lstStyle/>
          <a:p>
            <a:pPr marL="425450" lvl="0" indent="-342900" algn="l" rtl="0">
              <a:lnSpc>
                <a:spcPct val="90000"/>
              </a:lnSpc>
              <a:spcBef>
                <a:spcPts val="0"/>
              </a:spcBef>
              <a:spcAft>
                <a:spcPts val="0"/>
              </a:spcAft>
              <a:buClr>
                <a:schemeClr val="dk1"/>
              </a:buClr>
              <a:buSzPts val="2300"/>
              <a:buFont typeface="Arial" panose="020B0604020202020204" pitchFamily="34" charset="0"/>
              <a:buChar char="•"/>
            </a:pPr>
            <a:r>
              <a:rPr lang="en-US" sz="2300" dirty="0">
                <a:solidFill>
                  <a:schemeClr val="dk1"/>
                </a:solidFill>
                <a:latin typeface="Calibri"/>
                <a:ea typeface="Calibri"/>
                <a:cs typeface="Calibri"/>
                <a:sym typeface="Calibri"/>
              </a:rPr>
              <a:t>When compared to influenza seasons prior, the 2021-2022 influenza season was mild and had two waves. </a:t>
            </a:r>
            <a:endParaRPr sz="2300" dirty="0">
              <a:solidFill>
                <a:schemeClr val="dk1"/>
              </a:solidFill>
              <a:latin typeface="Calibri"/>
              <a:ea typeface="Calibri"/>
              <a:cs typeface="Calibri"/>
              <a:sym typeface="Calibri"/>
            </a:endParaRPr>
          </a:p>
          <a:p>
            <a:pPr marL="425450" lvl="0" indent="-342900" algn="l" rtl="0">
              <a:lnSpc>
                <a:spcPct val="90000"/>
              </a:lnSpc>
              <a:spcBef>
                <a:spcPts val="1000"/>
              </a:spcBef>
              <a:spcAft>
                <a:spcPts val="0"/>
              </a:spcAft>
              <a:buClr>
                <a:schemeClr val="dk1"/>
              </a:buClr>
              <a:buSzPts val="2300"/>
              <a:buFont typeface="Arial" panose="020B0604020202020204" pitchFamily="34" charset="0"/>
              <a:buChar char="•"/>
            </a:pPr>
            <a:r>
              <a:rPr lang="en-US" sz="2300" b="1" dirty="0">
                <a:solidFill>
                  <a:schemeClr val="dk1"/>
                </a:solidFill>
                <a:highlight>
                  <a:schemeClr val="lt1"/>
                </a:highlight>
                <a:latin typeface="Calibri"/>
                <a:ea typeface="Calibri"/>
                <a:cs typeface="Calibri"/>
                <a:sym typeface="Calibri"/>
              </a:rPr>
              <a:t>Influenza A(H3N2)</a:t>
            </a:r>
            <a:r>
              <a:rPr lang="en-US" sz="2300" dirty="0">
                <a:solidFill>
                  <a:schemeClr val="dk1"/>
                </a:solidFill>
                <a:highlight>
                  <a:schemeClr val="lt1"/>
                </a:highlight>
                <a:latin typeface="Calibri"/>
                <a:ea typeface="Calibri"/>
                <a:cs typeface="Calibri"/>
                <a:sym typeface="Calibri"/>
              </a:rPr>
              <a:t> dominated the 2021-2022 influenza season during both waves.</a:t>
            </a:r>
            <a:endParaRPr sz="2300" dirty="0">
              <a:solidFill>
                <a:schemeClr val="dk1"/>
              </a:solidFill>
              <a:highlight>
                <a:schemeClr val="lt1"/>
              </a:highlight>
              <a:latin typeface="Calibri"/>
              <a:ea typeface="Calibri"/>
              <a:cs typeface="Calibri"/>
              <a:sym typeface="Calibri"/>
            </a:endParaRPr>
          </a:p>
          <a:p>
            <a:pPr marL="425450" lvl="0" indent="-342900" algn="l" rtl="0">
              <a:lnSpc>
                <a:spcPct val="90000"/>
              </a:lnSpc>
              <a:spcBef>
                <a:spcPts val="1000"/>
              </a:spcBef>
              <a:spcAft>
                <a:spcPts val="0"/>
              </a:spcAft>
              <a:buClr>
                <a:schemeClr val="dk1"/>
              </a:buClr>
              <a:buSzPts val="2300"/>
              <a:buFont typeface="Arial" panose="020B0604020202020204" pitchFamily="34" charset="0"/>
              <a:buChar char="•"/>
            </a:pPr>
            <a:r>
              <a:rPr lang="en-US" sz="2300" dirty="0">
                <a:solidFill>
                  <a:schemeClr val="dk1"/>
                </a:solidFill>
                <a:highlight>
                  <a:schemeClr val="lt1"/>
                </a:highlight>
                <a:latin typeface="Calibri"/>
                <a:ea typeface="Calibri"/>
                <a:cs typeface="Calibri"/>
                <a:sym typeface="Calibri"/>
              </a:rPr>
              <a:t>Those vaccinated during the 2021-2022 influenza season reduced their risk of illness by approximately one-third. </a:t>
            </a:r>
            <a:endParaRPr sz="2300" dirty="0">
              <a:solidFill>
                <a:schemeClr val="dk1"/>
              </a:solidFill>
              <a:latin typeface="Calibri"/>
              <a:ea typeface="Calibri"/>
              <a:cs typeface="Calibri"/>
              <a:sym typeface="Calibri"/>
            </a:endParaRPr>
          </a:p>
          <a:p>
            <a:pPr marL="0" lvl="0" indent="0" algn="l" rtl="0">
              <a:lnSpc>
                <a:spcPct val="90000"/>
              </a:lnSpc>
              <a:spcBef>
                <a:spcPts val="1000"/>
              </a:spcBef>
              <a:spcAft>
                <a:spcPts val="1000"/>
              </a:spcAft>
              <a:buNone/>
            </a:pPr>
            <a:endParaRPr sz="2500" dirty="0">
              <a:solidFill>
                <a:schemeClr val="dk1"/>
              </a:solidFill>
              <a:latin typeface="Calibri"/>
              <a:ea typeface="Calibri"/>
              <a:cs typeface="Calibri"/>
              <a:sym typeface="Calibri"/>
            </a:endParaRPr>
          </a:p>
        </p:txBody>
      </p:sp>
      <p:sp>
        <p:nvSpPr>
          <p:cNvPr id="130" name="Google Shape;130;p17"/>
          <p:cNvSpPr txBox="1"/>
          <p:nvPr/>
        </p:nvSpPr>
        <p:spPr>
          <a:xfrm>
            <a:off x="425894" y="6132103"/>
            <a:ext cx="7161156" cy="89867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800" dirty="0">
                <a:latin typeface="Times New Roman" panose="02020603050405020304" pitchFamily="18" charset="0"/>
                <a:cs typeface="Times New Roman" panose="02020603050405020304" pitchFamily="18" charset="0"/>
              </a:rPr>
              <a:t>Influenza activity and composition of the 2022–23 influenza vaccine - United States, 2021–22 season [Internet]. Centers for Disease Control and Prevention. Centers for Disease Control and Prevention; 2022 [cited 2022Oct8]. Available from: https://www.cdc.gov/mmwr/volumes/71/wr/mm7129a1.htm </a:t>
            </a:r>
            <a:endParaRPr sz="800"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endParaRPr sz="800" dirty="0"/>
          </a:p>
        </p:txBody>
      </p:sp>
    </p:spTree>
  </p:cSld>
  <p:clrMapOvr>
    <a:masterClrMapping/>
  </p:clrMapOvr>
</p:sld>
</file>

<file path=ppt/theme/theme1.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1864</TotalTime>
  <Words>4283</Words>
  <Application>Microsoft Macintosh PowerPoint</Application>
  <PresentationFormat>Widescreen</PresentationFormat>
  <Paragraphs>319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Arial</vt:lpstr>
      <vt:lpstr>Times New Roman</vt:lpstr>
      <vt:lpstr>Open Sans</vt:lpstr>
      <vt:lpstr>Office Theme</vt:lpstr>
      <vt:lpstr>2022-2023 Influenza Season: What’s new? Who’s involved? And Why?  </vt:lpstr>
      <vt:lpstr>Objectives </vt:lpstr>
      <vt:lpstr>Vaccine Abbreviations</vt:lpstr>
      <vt:lpstr>Background - Influenza</vt:lpstr>
      <vt:lpstr>Background Cont. </vt:lpstr>
      <vt:lpstr>Influenza Epidemiology</vt:lpstr>
      <vt:lpstr>Influenza Epidemiology: 2021-2022 Season</vt:lpstr>
      <vt:lpstr>Influenza Epidemiology: 2021-2022 Season </vt:lpstr>
      <vt:lpstr>2021-2022 Influenza Season</vt:lpstr>
      <vt:lpstr>Composition of 2022-2023 Influenza Vaccine</vt:lpstr>
      <vt:lpstr>Symptoms of Influenza and COVID-19</vt:lpstr>
      <vt:lpstr>Who is most at-risk for complications?</vt:lpstr>
      <vt:lpstr>CDC Recommendations for People 65 years and Older</vt:lpstr>
      <vt:lpstr>HD-IIV4</vt:lpstr>
      <vt:lpstr>RIV4</vt:lpstr>
      <vt:lpstr>aIIV4</vt:lpstr>
      <vt:lpstr>Side-by-Side Comparison</vt:lpstr>
      <vt:lpstr>Contraindications and Precautions</vt:lpstr>
      <vt:lpstr>Adverse Drug Events (ADE)</vt:lpstr>
      <vt:lpstr>Cost Comparison</vt:lpstr>
      <vt:lpstr>Coadministration with COVID-19</vt:lpstr>
      <vt:lpstr>Coadministration with Other Vaccines</vt:lpstr>
      <vt:lpstr>FDA Approved Antiviral Drugs Recommended by CDC to Treat Influenza </vt:lpstr>
      <vt:lpstr>Questions?</vt:lpstr>
      <vt:lpstr>References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2022-2023 Influenza Season: What’s new? Who’s involved? And Why?</dc:title>
  <dc:creator>Oumaima Chamar</dc:creator>
  <cp:lastModifiedBy>Luis Cerritos</cp:lastModifiedBy>
  <cp:revision>26</cp:revision>
  <dcterms:modified xsi:type="dcterms:W3CDTF">2022-12-16T20:08:31Z</dcterms:modified>
</cp:coreProperties>
</file>