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663" r:id="rId5"/>
    <p:sldMasterId id="2147483670" r:id="rId6"/>
    <p:sldMasterId id="2147483648" r:id="rId7"/>
    <p:sldMasterId id="2147483693" r:id="rId8"/>
  </p:sldMasterIdLst>
  <p:notesMasterIdLst>
    <p:notesMasterId r:id="rId73"/>
  </p:notesMasterIdLst>
  <p:handoutMasterIdLst>
    <p:handoutMasterId r:id="rId74"/>
  </p:handoutMasterIdLst>
  <p:sldIdLst>
    <p:sldId id="394" r:id="rId9"/>
    <p:sldId id="412" r:id="rId10"/>
    <p:sldId id="398" r:id="rId11"/>
    <p:sldId id="327" r:id="rId12"/>
    <p:sldId id="388" r:id="rId13"/>
    <p:sldId id="331" r:id="rId14"/>
    <p:sldId id="343" r:id="rId15"/>
    <p:sldId id="347" r:id="rId16"/>
    <p:sldId id="330" r:id="rId17"/>
    <p:sldId id="345" r:id="rId18"/>
    <p:sldId id="346" r:id="rId19"/>
    <p:sldId id="422" r:id="rId20"/>
    <p:sldId id="420" r:id="rId21"/>
    <p:sldId id="421" r:id="rId22"/>
    <p:sldId id="340" r:id="rId23"/>
    <p:sldId id="333" r:id="rId24"/>
    <p:sldId id="423" r:id="rId25"/>
    <p:sldId id="406" r:id="rId26"/>
    <p:sldId id="332" r:id="rId27"/>
    <p:sldId id="335" r:id="rId28"/>
    <p:sldId id="336" r:id="rId29"/>
    <p:sldId id="405" r:id="rId30"/>
    <p:sldId id="339" r:id="rId31"/>
    <p:sldId id="341" r:id="rId32"/>
    <p:sldId id="349" r:id="rId33"/>
    <p:sldId id="350" r:id="rId34"/>
    <p:sldId id="351" r:id="rId35"/>
    <p:sldId id="352" r:id="rId36"/>
    <p:sldId id="353" r:id="rId37"/>
    <p:sldId id="354" r:id="rId38"/>
    <p:sldId id="414" r:id="rId39"/>
    <p:sldId id="358" r:id="rId40"/>
    <p:sldId id="357" r:id="rId41"/>
    <p:sldId id="359" r:id="rId42"/>
    <p:sldId id="334" r:id="rId43"/>
    <p:sldId id="364" r:id="rId44"/>
    <p:sldId id="408" r:id="rId45"/>
    <p:sldId id="411" r:id="rId46"/>
    <p:sldId id="360" r:id="rId47"/>
    <p:sldId id="409" r:id="rId48"/>
    <p:sldId id="361" r:id="rId49"/>
    <p:sldId id="404" r:id="rId50"/>
    <p:sldId id="362" r:id="rId51"/>
    <p:sldId id="424" r:id="rId52"/>
    <p:sldId id="363" r:id="rId53"/>
    <p:sldId id="366" r:id="rId54"/>
    <p:sldId id="390" r:id="rId55"/>
    <p:sldId id="403" r:id="rId56"/>
    <p:sldId id="407" r:id="rId57"/>
    <p:sldId id="410" r:id="rId58"/>
    <p:sldId id="368" r:id="rId59"/>
    <p:sldId id="369" r:id="rId60"/>
    <p:sldId id="392" r:id="rId61"/>
    <p:sldId id="385" r:id="rId62"/>
    <p:sldId id="417" r:id="rId63"/>
    <p:sldId id="418" r:id="rId64"/>
    <p:sldId id="370" r:id="rId65"/>
    <p:sldId id="328" r:id="rId66"/>
    <p:sldId id="401" r:id="rId67"/>
    <p:sldId id="419" r:id="rId68"/>
    <p:sldId id="402" r:id="rId69"/>
    <p:sldId id="371" r:id="rId70"/>
    <p:sldId id="399" r:id="rId71"/>
    <p:sldId id="400"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Butterfield" initials="SB" lastIdx="1" clrIdx="0">
    <p:extLst>
      <p:ext uri="{19B8F6BF-5375-455C-9EA6-DF929625EA0E}">
        <p15:presenceInfo xmlns:p15="http://schemas.microsoft.com/office/powerpoint/2012/main" userId="S::SButterfield@ipro.org::d436d312-9a2b-463a-b639-4b43789348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B7A2D"/>
    <a:srgbClr val="F1CB03"/>
    <a:srgbClr val="63D6FD"/>
    <a:srgbClr val="2CC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8" autoAdjust="0"/>
    <p:restoredTop sz="86420" autoAdjust="0"/>
  </p:normalViewPr>
  <p:slideViewPr>
    <p:cSldViewPr snapToGrid="0" snapToObjects="1">
      <p:cViewPr varScale="1">
        <p:scale>
          <a:sx n="77" d="100"/>
          <a:sy n="77" d="100"/>
        </p:scale>
        <p:origin x="792" y="96"/>
      </p:cViewPr>
      <p:guideLst/>
    </p:cSldViewPr>
  </p:slideViewPr>
  <p:outlineViewPr>
    <p:cViewPr>
      <p:scale>
        <a:sx n="33" d="100"/>
        <a:sy n="33" d="100"/>
      </p:scale>
      <p:origin x="0" y="-627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fileprint6\data\Federal%20Analytics\CMS_Analytics\Ad_hoc_analysis\Sepsis\hospitalizations\Out\sepsis_MORT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print6\Data\Federal%20Analytics\CMS_Analytics\Ad_hoc_analysis\Sepsis\hospitalizations\Out\sepsis_MORT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print6\Data\Federal%20Analytics\CMS_Analytics\Ad_hoc_analysis\Sepsis\hospitalizations\Out\sepsis_MORT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Sheet2!$K$2</c:f>
              <c:strCache>
                <c:ptCount val="1"/>
                <c:pt idx="0">
                  <c:v>In Hospital Deaths</c:v>
                </c:pt>
              </c:strCache>
            </c:strRef>
          </c:tx>
          <c:spPr>
            <a:solidFill>
              <a:schemeClr val="accent1"/>
            </a:solidFill>
            <a:ln>
              <a:noFill/>
            </a:ln>
            <a:effectLst/>
          </c:spPr>
          <c:invertIfNegative val="0"/>
          <c:cat>
            <c:strRef>
              <c:f>Sheet2!$J$3:$J$33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Sheet2!$K$3:$K$33</c:f>
              <c:numCache>
                <c:formatCode>General</c:formatCode>
                <c:ptCount val="31"/>
                <c:pt idx="0">
                  <c:v>194</c:v>
                </c:pt>
                <c:pt idx="1">
                  <c:v>296</c:v>
                </c:pt>
                <c:pt idx="2">
                  <c:v>176</c:v>
                </c:pt>
                <c:pt idx="3">
                  <c:v>175</c:v>
                </c:pt>
                <c:pt idx="4">
                  <c:v>126</c:v>
                </c:pt>
                <c:pt idx="5">
                  <c:v>115</c:v>
                </c:pt>
                <c:pt idx="6">
                  <c:v>85</c:v>
                </c:pt>
                <c:pt idx="7">
                  <c:v>88</c:v>
                </c:pt>
                <c:pt idx="8">
                  <c:v>65</c:v>
                </c:pt>
                <c:pt idx="9">
                  <c:v>65</c:v>
                </c:pt>
                <c:pt idx="10">
                  <c:v>53</c:v>
                </c:pt>
                <c:pt idx="11">
                  <c:v>50</c:v>
                </c:pt>
                <c:pt idx="12">
                  <c:v>45</c:v>
                </c:pt>
                <c:pt idx="13">
                  <c:v>49</c:v>
                </c:pt>
                <c:pt idx="14">
                  <c:v>38</c:v>
                </c:pt>
                <c:pt idx="15">
                  <c:v>32</c:v>
                </c:pt>
                <c:pt idx="16">
                  <c:v>25</c:v>
                </c:pt>
                <c:pt idx="17">
                  <c:v>27</c:v>
                </c:pt>
                <c:pt idx="18">
                  <c:v>11</c:v>
                </c:pt>
                <c:pt idx="19">
                  <c:v>16</c:v>
                </c:pt>
                <c:pt idx="20">
                  <c:v>15</c:v>
                </c:pt>
                <c:pt idx="21">
                  <c:v>15</c:v>
                </c:pt>
                <c:pt idx="22">
                  <c:v>11</c:v>
                </c:pt>
                <c:pt idx="23">
                  <c:v>8</c:v>
                </c:pt>
                <c:pt idx="24">
                  <c:v>4</c:v>
                </c:pt>
                <c:pt idx="25">
                  <c:v>10</c:v>
                </c:pt>
                <c:pt idx="26">
                  <c:v>9</c:v>
                </c:pt>
                <c:pt idx="27">
                  <c:v>6</c:v>
                </c:pt>
                <c:pt idx="28">
                  <c:v>5</c:v>
                </c:pt>
                <c:pt idx="29">
                  <c:v>2</c:v>
                </c:pt>
                <c:pt idx="30">
                  <c:v>52</c:v>
                </c:pt>
              </c:numCache>
            </c:numRef>
          </c:val>
          <c:extLst>
            <c:ext xmlns:c16="http://schemas.microsoft.com/office/drawing/2014/chart" uri="{C3380CC4-5D6E-409C-BE32-E72D297353CC}">
              <c16:uniqueId val="{00000000-D8C0-4ED8-9C85-24DE5765FD60}"/>
            </c:ext>
          </c:extLst>
        </c:ser>
        <c:dLbls>
          <c:showLegendKey val="0"/>
          <c:showVal val="0"/>
          <c:showCatName val="0"/>
          <c:showSerName val="0"/>
          <c:showPercent val="0"/>
          <c:showBubbleSize val="0"/>
        </c:dLbls>
        <c:gapWidth val="41"/>
        <c:overlap val="-27"/>
        <c:axId val="1115695808"/>
        <c:axId val="982057984"/>
      </c:barChart>
      <c:lineChart>
        <c:grouping val="standard"/>
        <c:varyColors val="0"/>
        <c:ser>
          <c:idx val="1"/>
          <c:order val="1"/>
          <c:tx>
            <c:strRef>
              <c:f>Sheet2!$L$2</c:f>
              <c:strCache>
                <c:ptCount val="1"/>
                <c:pt idx="0">
                  <c:v>% of Deaths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Sheet2!$J$3:$J$33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Sheet2!$L$3:$L$33</c:f>
              <c:numCache>
                <c:formatCode>0%</c:formatCode>
                <c:ptCount val="31"/>
                <c:pt idx="0">
                  <c:v>0.10385438972162742</c:v>
                </c:pt>
                <c:pt idx="1">
                  <c:v>0.15845824411134904</c:v>
                </c:pt>
                <c:pt idx="2">
                  <c:v>9.421841541755889E-2</c:v>
                </c:pt>
                <c:pt idx="3">
                  <c:v>9.3683083511777301E-2</c:v>
                </c:pt>
                <c:pt idx="4">
                  <c:v>6.7451820128479653E-2</c:v>
                </c:pt>
                <c:pt idx="5">
                  <c:v>6.1563169164882227E-2</c:v>
                </c:pt>
                <c:pt idx="6">
                  <c:v>4.5503211991434686E-2</c:v>
                </c:pt>
                <c:pt idx="7">
                  <c:v>4.7109207708779445E-2</c:v>
                </c:pt>
                <c:pt idx="8">
                  <c:v>3.4796573875802997E-2</c:v>
                </c:pt>
                <c:pt idx="9">
                  <c:v>3.4796573875802997E-2</c:v>
                </c:pt>
                <c:pt idx="10">
                  <c:v>2.8372591006423982E-2</c:v>
                </c:pt>
                <c:pt idx="11">
                  <c:v>2.676659528907923E-2</c:v>
                </c:pt>
                <c:pt idx="12">
                  <c:v>2.4089935760171308E-2</c:v>
                </c:pt>
                <c:pt idx="13">
                  <c:v>2.6231263383297645E-2</c:v>
                </c:pt>
                <c:pt idx="14">
                  <c:v>2.0342612419700215E-2</c:v>
                </c:pt>
                <c:pt idx="15">
                  <c:v>1.7130620985010708E-2</c:v>
                </c:pt>
                <c:pt idx="16">
                  <c:v>1.3383297644539615E-2</c:v>
                </c:pt>
                <c:pt idx="17">
                  <c:v>1.4453961456102784E-2</c:v>
                </c:pt>
                <c:pt idx="18">
                  <c:v>5.8886509635974306E-3</c:v>
                </c:pt>
                <c:pt idx="19">
                  <c:v>8.5653104925053538E-3</c:v>
                </c:pt>
                <c:pt idx="20">
                  <c:v>8.0299785867237686E-3</c:v>
                </c:pt>
                <c:pt idx="21">
                  <c:v>8.0299785867237686E-3</c:v>
                </c:pt>
                <c:pt idx="22">
                  <c:v>5.8886509635974306E-3</c:v>
                </c:pt>
                <c:pt idx="23">
                  <c:v>4.2826552462526769E-3</c:v>
                </c:pt>
                <c:pt idx="24">
                  <c:v>2.1413276231263384E-3</c:v>
                </c:pt>
                <c:pt idx="25">
                  <c:v>5.3533190578158455E-3</c:v>
                </c:pt>
                <c:pt idx="26">
                  <c:v>4.8179871520342612E-3</c:v>
                </c:pt>
                <c:pt idx="27">
                  <c:v>3.2119914346895075E-3</c:v>
                </c:pt>
                <c:pt idx="28">
                  <c:v>2.6766595289079227E-3</c:v>
                </c:pt>
                <c:pt idx="29">
                  <c:v>1.0706638115631692E-3</c:v>
                </c:pt>
                <c:pt idx="30">
                  <c:v>2.7837259100642397E-2</c:v>
                </c:pt>
              </c:numCache>
            </c:numRef>
          </c:val>
          <c:smooth val="0"/>
          <c:extLst>
            <c:ext xmlns:c16="http://schemas.microsoft.com/office/drawing/2014/chart" uri="{C3380CC4-5D6E-409C-BE32-E72D297353CC}">
              <c16:uniqueId val="{00000001-D8C0-4ED8-9C85-24DE5765FD60}"/>
            </c:ext>
          </c:extLst>
        </c:ser>
        <c:dLbls>
          <c:showLegendKey val="0"/>
          <c:showVal val="0"/>
          <c:showCatName val="0"/>
          <c:showSerName val="0"/>
          <c:showPercent val="0"/>
          <c:showBubbleSize val="0"/>
        </c:dLbls>
        <c:marker val="1"/>
        <c:smooth val="0"/>
        <c:axId val="1115682816"/>
        <c:axId val="982075264"/>
      </c:lineChart>
      <c:catAx>
        <c:axId val="11156958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Length of Stay (In Days)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2057984"/>
        <c:crosses val="autoZero"/>
        <c:auto val="1"/>
        <c:lblAlgn val="ctr"/>
        <c:lblOffset val="100"/>
        <c:noMultiLvlLbl val="0"/>
      </c:catAx>
      <c:valAx>
        <c:axId val="98205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In Hospital Deaths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5695808"/>
        <c:crosses val="autoZero"/>
        <c:crossBetween val="between"/>
      </c:valAx>
      <c:valAx>
        <c:axId val="9820752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5682816"/>
        <c:crosses val="max"/>
        <c:crossBetween val="between"/>
      </c:valAx>
      <c:catAx>
        <c:axId val="1115682816"/>
        <c:scaling>
          <c:orientation val="minMax"/>
        </c:scaling>
        <c:delete val="1"/>
        <c:axPos val="b"/>
        <c:numFmt formatCode="General" sourceLinked="1"/>
        <c:majorTickMark val="none"/>
        <c:minorTickMark val="none"/>
        <c:tickLblPos val="nextTo"/>
        <c:crossAx val="98207526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Sheet2!$H$2</c:f>
              <c:strCache>
                <c:ptCount val="1"/>
                <c:pt idx="0">
                  <c:v>In Hospital Deaths</c:v>
                </c:pt>
              </c:strCache>
            </c:strRef>
          </c:tx>
          <c:spPr>
            <a:solidFill>
              <a:schemeClr val="accent1"/>
            </a:solidFill>
            <a:ln>
              <a:noFill/>
            </a:ln>
            <a:effectLst/>
          </c:spPr>
          <c:invertIfNegative val="0"/>
          <c:cat>
            <c:strRef>
              <c:f>Sheet2!$G$3:$G$33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Sheet2!$H$3:$H$33</c:f>
              <c:numCache>
                <c:formatCode>General</c:formatCode>
                <c:ptCount val="31"/>
                <c:pt idx="0">
                  <c:v>45</c:v>
                </c:pt>
                <c:pt idx="1">
                  <c:v>91</c:v>
                </c:pt>
                <c:pt idx="2">
                  <c:v>82</c:v>
                </c:pt>
                <c:pt idx="3">
                  <c:v>59</c:v>
                </c:pt>
                <c:pt idx="4">
                  <c:v>53</c:v>
                </c:pt>
                <c:pt idx="5">
                  <c:v>35</c:v>
                </c:pt>
                <c:pt idx="6">
                  <c:v>43</c:v>
                </c:pt>
                <c:pt idx="7">
                  <c:v>39</c:v>
                </c:pt>
                <c:pt idx="8">
                  <c:v>32</c:v>
                </c:pt>
                <c:pt idx="9">
                  <c:v>21</c:v>
                </c:pt>
                <c:pt idx="10">
                  <c:v>13</c:v>
                </c:pt>
                <c:pt idx="11">
                  <c:v>19</c:v>
                </c:pt>
                <c:pt idx="12">
                  <c:v>23</c:v>
                </c:pt>
                <c:pt idx="13">
                  <c:v>18</c:v>
                </c:pt>
                <c:pt idx="14">
                  <c:v>20</c:v>
                </c:pt>
                <c:pt idx="15">
                  <c:v>11</c:v>
                </c:pt>
                <c:pt idx="16">
                  <c:v>11</c:v>
                </c:pt>
                <c:pt idx="17">
                  <c:v>10</c:v>
                </c:pt>
                <c:pt idx="18">
                  <c:v>12</c:v>
                </c:pt>
                <c:pt idx="19">
                  <c:v>9</c:v>
                </c:pt>
                <c:pt idx="20">
                  <c:v>9</c:v>
                </c:pt>
                <c:pt idx="21">
                  <c:v>3</c:v>
                </c:pt>
                <c:pt idx="22">
                  <c:v>1</c:v>
                </c:pt>
                <c:pt idx="23">
                  <c:v>1</c:v>
                </c:pt>
                <c:pt idx="24">
                  <c:v>5</c:v>
                </c:pt>
                <c:pt idx="25">
                  <c:v>3</c:v>
                </c:pt>
                <c:pt idx="27">
                  <c:v>2</c:v>
                </c:pt>
                <c:pt idx="29">
                  <c:v>1</c:v>
                </c:pt>
                <c:pt idx="30">
                  <c:v>16</c:v>
                </c:pt>
              </c:numCache>
            </c:numRef>
          </c:val>
          <c:extLst>
            <c:ext xmlns:c16="http://schemas.microsoft.com/office/drawing/2014/chart" uri="{C3380CC4-5D6E-409C-BE32-E72D297353CC}">
              <c16:uniqueId val="{00000000-FD7D-41F3-A38D-03EC3CA4D486}"/>
            </c:ext>
          </c:extLst>
        </c:ser>
        <c:dLbls>
          <c:showLegendKey val="0"/>
          <c:showVal val="0"/>
          <c:showCatName val="0"/>
          <c:showSerName val="0"/>
          <c:showPercent val="0"/>
          <c:showBubbleSize val="0"/>
        </c:dLbls>
        <c:gapWidth val="65"/>
        <c:overlap val="-27"/>
        <c:axId val="1635604848"/>
        <c:axId val="1416105296"/>
      </c:barChart>
      <c:lineChart>
        <c:grouping val="standard"/>
        <c:varyColors val="0"/>
        <c:ser>
          <c:idx val="1"/>
          <c:order val="1"/>
          <c:tx>
            <c:strRef>
              <c:f>Sheet2!$I$2</c:f>
              <c:strCache>
                <c:ptCount val="1"/>
                <c:pt idx="0">
                  <c:v>% of Deaths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Sheet2!$G$3:$G$33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Sheet2!$I$3:$I$33</c:f>
              <c:numCache>
                <c:formatCode>0%</c:formatCode>
                <c:ptCount val="31"/>
                <c:pt idx="0">
                  <c:v>6.5502183406113537E-2</c:v>
                </c:pt>
                <c:pt idx="1">
                  <c:v>0.1324599708879185</c:v>
                </c:pt>
                <c:pt idx="2">
                  <c:v>0.11935953420669577</c:v>
                </c:pt>
                <c:pt idx="3">
                  <c:v>8.5880640465793301E-2</c:v>
                </c:pt>
                <c:pt idx="4">
                  <c:v>7.7147016011644837E-2</c:v>
                </c:pt>
                <c:pt idx="5">
                  <c:v>5.0946142649199416E-2</c:v>
                </c:pt>
                <c:pt idx="6">
                  <c:v>6.2590975254730716E-2</c:v>
                </c:pt>
                <c:pt idx="7">
                  <c:v>5.6768558951965066E-2</c:v>
                </c:pt>
                <c:pt idx="8">
                  <c:v>4.6579330422125184E-2</c:v>
                </c:pt>
                <c:pt idx="9">
                  <c:v>3.0567685589519649E-2</c:v>
                </c:pt>
                <c:pt idx="10">
                  <c:v>1.8922852983988356E-2</c:v>
                </c:pt>
                <c:pt idx="11">
                  <c:v>2.7656477438136828E-2</c:v>
                </c:pt>
                <c:pt idx="12">
                  <c:v>3.3478893740902474E-2</c:v>
                </c:pt>
                <c:pt idx="13">
                  <c:v>2.6200873362445413E-2</c:v>
                </c:pt>
                <c:pt idx="14">
                  <c:v>2.9112081513828238E-2</c:v>
                </c:pt>
                <c:pt idx="15">
                  <c:v>1.6011644832605532E-2</c:v>
                </c:pt>
                <c:pt idx="16">
                  <c:v>1.6011644832605532E-2</c:v>
                </c:pt>
                <c:pt idx="17">
                  <c:v>1.4556040756914119E-2</c:v>
                </c:pt>
                <c:pt idx="18">
                  <c:v>1.7467248908296942E-2</c:v>
                </c:pt>
                <c:pt idx="19">
                  <c:v>1.3100436681222707E-2</c:v>
                </c:pt>
                <c:pt idx="20">
                  <c:v>1.3100436681222707E-2</c:v>
                </c:pt>
                <c:pt idx="21">
                  <c:v>4.3668122270742356E-3</c:v>
                </c:pt>
                <c:pt idx="22">
                  <c:v>1.455604075691412E-3</c:v>
                </c:pt>
                <c:pt idx="23">
                  <c:v>1.455604075691412E-3</c:v>
                </c:pt>
                <c:pt idx="24">
                  <c:v>7.2780203784570596E-3</c:v>
                </c:pt>
                <c:pt idx="25">
                  <c:v>4.3668122270742356E-3</c:v>
                </c:pt>
                <c:pt idx="26">
                  <c:v>0</c:v>
                </c:pt>
                <c:pt idx="27">
                  <c:v>2.911208151382824E-3</c:v>
                </c:pt>
                <c:pt idx="28">
                  <c:v>0</c:v>
                </c:pt>
                <c:pt idx="29">
                  <c:v>1.455604075691412E-3</c:v>
                </c:pt>
                <c:pt idx="30">
                  <c:v>2.3289665211062592E-2</c:v>
                </c:pt>
              </c:numCache>
            </c:numRef>
          </c:val>
          <c:smooth val="0"/>
          <c:extLst>
            <c:ext xmlns:c16="http://schemas.microsoft.com/office/drawing/2014/chart" uri="{C3380CC4-5D6E-409C-BE32-E72D297353CC}">
              <c16:uniqueId val="{00000001-FD7D-41F3-A38D-03EC3CA4D486}"/>
            </c:ext>
          </c:extLst>
        </c:ser>
        <c:dLbls>
          <c:showLegendKey val="0"/>
          <c:showVal val="0"/>
          <c:showCatName val="0"/>
          <c:showSerName val="0"/>
          <c:showPercent val="0"/>
          <c:showBubbleSize val="0"/>
        </c:dLbls>
        <c:marker val="1"/>
        <c:smooth val="0"/>
        <c:axId val="1635627120"/>
        <c:axId val="1416112496"/>
      </c:lineChart>
      <c:catAx>
        <c:axId val="16356048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Length of</a:t>
                </a:r>
                <a:r>
                  <a:rPr lang="en-US" baseline="0" dirty="0"/>
                  <a:t> Stay (In Days)</a:t>
                </a:r>
                <a:endParaRPr lang="en-US"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6105296"/>
        <c:crosses val="autoZero"/>
        <c:auto val="1"/>
        <c:lblAlgn val="ctr"/>
        <c:lblOffset val="100"/>
        <c:noMultiLvlLbl val="0"/>
      </c:catAx>
      <c:valAx>
        <c:axId val="141610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In Hospital Deaths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5604848"/>
        <c:crosses val="autoZero"/>
        <c:crossBetween val="between"/>
      </c:valAx>
      <c:valAx>
        <c:axId val="141611249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5627120"/>
        <c:crosses val="max"/>
        <c:crossBetween val="between"/>
      </c:valAx>
      <c:catAx>
        <c:axId val="1635627120"/>
        <c:scaling>
          <c:orientation val="minMax"/>
        </c:scaling>
        <c:delete val="1"/>
        <c:axPos val="b"/>
        <c:numFmt formatCode="General" sourceLinked="1"/>
        <c:majorTickMark val="none"/>
        <c:minorTickMark val="none"/>
        <c:tickLblPos val="nextTo"/>
        <c:crossAx val="141611249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Sheet2!$E$2</c:f>
              <c:strCache>
                <c:ptCount val="1"/>
                <c:pt idx="0">
                  <c:v>In Hospital Deaths</c:v>
                </c:pt>
              </c:strCache>
            </c:strRef>
          </c:tx>
          <c:spPr>
            <a:solidFill>
              <a:schemeClr val="accent1"/>
            </a:solidFill>
            <a:ln>
              <a:noFill/>
            </a:ln>
            <a:effectLst/>
          </c:spPr>
          <c:invertIfNegative val="0"/>
          <c:cat>
            <c:strRef>
              <c:f>Sheet2!$D$3:$D$33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Sheet2!$E$3:$E$33</c:f>
              <c:numCache>
                <c:formatCode>General</c:formatCode>
                <c:ptCount val="31"/>
                <c:pt idx="0">
                  <c:v>333</c:v>
                </c:pt>
                <c:pt idx="1">
                  <c:v>701</c:v>
                </c:pt>
                <c:pt idx="2">
                  <c:v>464</c:v>
                </c:pt>
                <c:pt idx="3">
                  <c:v>378</c:v>
                </c:pt>
                <c:pt idx="4">
                  <c:v>357</c:v>
                </c:pt>
                <c:pt idx="5">
                  <c:v>275</c:v>
                </c:pt>
                <c:pt idx="6">
                  <c:v>262</c:v>
                </c:pt>
                <c:pt idx="7">
                  <c:v>231</c:v>
                </c:pt>
                <c:pt idx="8">
                  <c:v>198</c:v>
                </c:pt>
                <c:pt idx="9">
                  <c:v>184</c:v>
                </c:pt>
                <c:pt idx="10">
                  <c:v>163</c:v>
                </c:pt>
                <c:pt idx="11">
                  <c:v>159</c:v>
                </c:pt>
                <c:pt idx="12">
                  <c:v>111</c:v>
                </c:pt>
                <c:pt idx="13">
                  <c:v>125</c:v>
                </c:pt>
                <c:pt idx="14">
                  <c:v>98</c:v>
                </c:pt>
                <c:pt idx="15">
                  <c:v>88</c:v>
                </c:pt>
                <c:pt idx="16">
                  <c:v>73</c:v>
                </c:pt>
                <c:pt idx="17">
                  <c:v>78</c:v>
                </c:pt>
                <c:pt idx="18">
                  <c:v>53</c:v>
                </c:pt>
                <c:pt idx="19">
                  <c:v>52</c:v>
                </c:pt>
                <c:pt idx="20">
                  <c:v>57</c:v>
                </c:pt>
                <c:pt idx="21">
                  <c:v>42</c:v>
                </c:pt>
                <c:pt idx="22">
                  <c:v>34</c:v>
                </c:pt>
                <c:pt idx="23">
                  <c:v>40</c:v>
                </c:pt>
                <c:pt idx="24">
                  <c:v>24</c:v>
                </c:pt>
                <c:pt idx="25">
                  <c:v>25</c:v>
                </c:pt>
                <c:pt idx="26">
                  <c:v>21</c:v>
                </c:pt>
                <c:pt idx="27">
                  <c:v>14</c:v>
                </c:pt>
                <c:pt idx="28">
                  <c:v>16</c:v>
                </c:pt>
                <c:pt idx="29">
                  <c:v>24</c:v>
                </c:pt>
                <c:pt idx="30">
                  <c:v>138</c:v>
                </c:pt>
              </c:numCache>
            </c:numRef>
          </c:val>
          <c:extLst>
            <c:ext xmlns:c16="http://schemas.microsoft.com/office/drawing/2014/chart" uri="{C3380CC4-5D6E-409C-BE32-E72D297353CC}">
              <c16:uniqueId val="{00000000-EA4F-4A1C-99B5-CD54D849291D}"/>
            </c:ext>
          </c:extLst>
        </c:ser>
        <c:dLbls>
          <c:showLegendKey val="0"/>
          <c:showVal val="0"/>
          <c:showCatName val="0"/>
          <c:showSerName val="0"/>
          <c:showPercent val="0"/>
          <c:showBubbleSize val="0"/>
        </c:dLbls>
        <c:gapWidth val="58"/>
        <c:overlap val="-27"/>
        <c:axId val="1631082992"/>
        <c:axId val="1416119696"/>
      </c:barChart>
      <c:lineChart>
        <c:grouping val="standard"/>
        <c:varyColors val="0"/>
        <c:ser>
          <c:idx val="1"/>
          <c:order val="1"/>
          <c:tx>
            <c:strRef>
              <c:f>Sheet2!$F$2</c:f>
              <c:strCache>
                <c:ptCount val="1"/>
                <c:pt idx="0">
                  <c:v>% of Deaths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Sheet2!$D$3:$D$33</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 Days</c:v>
                </c:pt>
              </c:strCache>
            </c:strRef>
          </c:cat>
          <c:val>
            <c:numRef>
              <c:f>Sheet2!$F$3:$F$33</c:f>
              <c:numCache>
                <c:formatCode>0%</c:formatCode>
                <c:ptCount val="31"/>
                <c:pt idx="0">
                  <c:v>6.9115815691158156E-2</c:v>
                </c:pt>
                <c:pt idx="1">
                  <c:v>0.14549605645496055</c:v>
                </c:pt>
                <c:pt idx="2">
                  <c:v>9.6305520963055211E-2</c:v>
                </c:pt>
                <c:pt idx="3">
                  <c:v>7.8455790784557902E-2</c:v>
                </c:pt>
                <c:pt idx="4">
                  <c:v>7.4097135740971362E-2</c:v>
                </c:pt>
                <c:pt idx="5">
                  <c:v>5.7077625570776253E-2</c:v>
                </c:pt>
                <c:pt idx="6">
                  <c:v>5.4379410543794103E-2</c:v>
                </c:pt>
                <c:pt idx="7">
                  <c:v>4.7945205479452052E-2</c:v>
                </c:pt>
                <c:pt idx="8">
                  <c:v>4.1095890410958902E-2</c:v>
                </c:pt>
                <c:pt idx="9">
                  <c:v>3.8190120381901206E-2</c:v>
                </c:pt>
                <c:pt idx="10">
                  <c:v>3.3831465338314652E-2</c:v>
                </c:pt>
                <c:pt idx="11">
                  <c:v>3.3001245330012453E-2</c:v>
                </c:pt>
                <c:pt idx="12">
                  <c:v>2.3038605230386051E-2</c:v>
                </c:pt>
                <c:pt idx="13">
                  <c:v>2.5944375259443753E-2</c:v>
                </c:pt>
                <c:pt idx="14">
                  <c:v>2.0340390203403901E-2</c:v>
                </c:pt>
                <c:pt idx="15">
                  <c:v>1.8264840182648401E-2</c:v>
                </c:pt>
                <c:pt idx="16">
                  <c:v>1.5151515151515152E-2</c:v>
                </c:pt>
                <c:pt idx="17">
                  <c:v>1.61892901618929E-2</c:v>
                </c:pt>
                <c:pt idx="18">
                  <c:v>1.1000415110004151E-2</c:v>
                </c:pt>
                <c:pt idx="19">
                  <c:v>1.0792860107928601E-2</c:v>
                </c:pt>
                <c:pt idx="20">
                  <c:v>1.1830635118306352E-2</c:v>
                </c:pt>
                <c:pt idx="21">
                  <c:v>8.717310087173101E-3</c:v>
                </c:pt>
                <c:pt idx="22">
                  <c:v>7.0568700705687009E-3</c:v>
                </c:pt>
                <c:pt idx="23">
                  <c:v>8.3022000830220016E-3</c:v>
                </c:pt>
                <c:pt idx="24">
                  <c:v>4.9813200498132005E-3</c:v>
                </c:pt>
                <c:pt idx="25">
                  <c:v>5.1888750518887502E-3</c:v>
                </c:pt>
                <c:pt idx="26">
                  <c:v>4.3586550435865505E-3</c:v>
                </c:pt>
                <c:pt idx="27">
                  <c:v>2.9057700290577005E-3</c:v>
                </c:pt>
                <c:pt idx="28">
                  <c:v>3.3208800332088003E-3</c:v>
                </c:pt>
                <c:pt idx="29">
                  <c:v>4.9813200498132005E-3</c:v>
                </c:pt>
                <c:pt idx="30">
                  <c:v>2.8642590286425903E-2</c:v>
                </c:pt>
              </c:numCache>
            </c:numRef>
          </c:val>
          <c:smooth val="0"/>
          <c:extLst>
            <c:ext xmlns:c16="http://schemas.microsoft.com/office/drawing/2014/chart" uri="{C3380CC4-5D6E-409C-BE32-E72D297353CC}">
              <c16:uniqueId val="{00000001-EA4F-4A1C-99B5-CD54D849291D}"/>
            </c:ext>
          </c:extLst>
        </c:ser>
        <c:dLbls>
          <c:showLegendKey val="0"/>
          <c:showVal val="0"/>
          <c:showCatName val="0"/>
          <c:showSerName val="0"/>
          <c:showPercent val="0"/>
          <c:showBubbleSize val="0"/>
        </c:dLbls>
        <c:marker val="1"/>
        <c:smooth val="0"/>
        <c:axId val="1631067216"/>
        <c:axId val="1416098576"/>
      </c:lineChart>
      <c:catAx>
        <c:axId val="16310829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Length of Stay (In Days)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6119696"/>
        <c:crosses val="autoZero"/>
        <c:auto val="1"/>
        <c:lblAlgn val="ctr"/>
        <c:lblOffset val="100"/>
        <c:noMultiLvlLbl val="0"/>
      </c:catAx>
      <c:valAx>
        <c:axId val="1416119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In Hospital Deaths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082992"/>
        <c:crosses val="autoZero"/>
        <c:crossBetween val="between"/>
      </c:valAx>
      <c:valAx>
        <c:axId val="141609857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067216"/>
        <c:crosses val="max"/>
        <c:crossBetween val="between"/>
      </c:valAx>
      <c:catAx>
        <c:axId val="1631067216"/>
        <c:scaling>
          <c:orientation val="minMax"/>
        </c:scaling>
        <c:delete val="1"/>
        <c:axPos val="b"/>
        <c:numFmt formatCode="General" sourceLinked="1"/>
        <c:majorTickMark val="none"/>
        <c:minorTickMark val="none"/>
        <c:tickLblPos val="nextTo"/>
        <c:crossAx val="141609857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76FD5-2F09-41DF-A83E-D0A0DB0BF1B2}" type="slidenum">
              <a:rPr lang="en-US" smtClean="0"/>
              <a:t>‹#›</a:t>
            </a:fld>
            <a:endParaRPr lang="en-US" dirty="0"/>
          </a:p>
        </p:txBody>
      </p:sp>
    </p:spTree>
    <p:extLst>
      <p:ext uri="{BB962C8B-B14F-4D97-AF65-F5344CB8AC3E}">
        <p14:creationId xmlns:p14="http://schemas.microsoft.com/office/powerpoint/2010/main" val="36481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E3E71-3F10-45F6-9F39-16B930EA999C}" type="datetimeFigureOut">
              <a:rPr lang="en-US" smtClean="0"/>
              <a:t>3/28/2024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2A7FC-8631-4FCB-BB01-D358410A091E}" type="slidenum">
              <a:rPr lang="en-US" smtClean="0"/>
              <a:t>‹#›</a:t>
            </a:fld>
            <a:endParaRPr lang="en-US" dirty="0"/>
          </a:p>
        </p:txBody>
      </p:sp>
    </p:spTree>
    <p:extLst>
      <p:ext uri="{BB962C8B-B14F-4D97-AF65-F5344CB8AC3E}">
        <p14:creationId xmlns:p14="http://schemas.microsoft.com/office/powerpoint/2010/main" val="197562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71" name="Google Shape;7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69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406400" y="696913"/>
            <a:ext cx="6197600" cy="3486150"/>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19</a:t>
            </a:fld>
            <a:endParaRPr lang="en-US" altLang="en-US" sz="1200" dirty="0"/>
          </a:p>
        </p:txBody>
      </p:sp>
    </p:spTree>
    <p:extLst>
      <p:ext uri="{BB962C8B-B14F-4D97-AF65-F5344CB8AC3E}">
        <p14:creationId xmlns:p14="http://schemas.microsoft.com/office/powerpoint/2010/main" val="250695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406400" y="696913"/>
            <a:ext cx="6197600" cy="3486150"/>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20</a:t>
            </a:fld>
            <a:endParaRPr lang="en-US" altLang="en-US" sz="1200" dirty="0"/>
          </a:p>
        </p:txBody>
      </p:sp>
    </p:spTree>
    <p:extLst>
      <p:ext uri="{BB962C8B-B14F-4D97-AF65-F5344CB8AC3E}">
        <p14:creationId xmlns:p14="http://schemas.microsoft.com/office/powerpoint/2010/main" val="206321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406400" y="696913"/>
            <a:ext cx="6197600" cy="3486150"/>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21</a:t>
            </a:fld>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406400" y="696913"/>
            <a:ext cx="6197600" cy="3486150"/>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23</a:t>
            </a:fld>
            <a:endParaRPr lang="en-US" altLang="en-US" sz="1200" dirty="0"/>
          </a:p>
        </p:txBody>
      </p:sp>
    </p:spTree>
    <p:extLst>
      <p:ext uri="{BB962C8B-B14F-4D97-AF65-F5344CB8AC3E}">
        <p14:creationId xmlns:p14="http://schemas.microsoft.com/office/powerpoint/2010/main" val="238230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406400" y="696913"/>
            <a:ext cx="6197600" cy="3486150"/>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24</a:t>
            </a:fld>
            <a:endParaRPr lang="en-US" altLang="en-US" sz="1200" dirty="0"/>
          </a:p>
        </p:txBody>
      </p:sp>
    </p:spTree>
    <p:extLst>
      <p:ext uri="{BB962C8B-B14F-4D97-AF65-F5344CB8AC3E}">
        <p14:creationId xmlns:p14="http://schemas.microsoft.com/office/powerpoint/2010/main" val="110790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BE22FE-141C-E647-A7FA-2C0678186E48}"/>
              </a:ext>
            </a:extLst>
          </p:cNvPr>
          <p:cNvSpPr>
            <a:spLocks noGrp="1" noRot="1" noChangeAspect="1" noTextEdit="1"/>
          </p:cNvSpPr>
          <p:nvPr>
            <p:ph type="sldImg"/>
          </p:nvPr>
        </p:nvSpPr>
        <p:spPr>
          <a:xfrm>
            <a:off x="406400" y="696913"/>
            <a:ext cx="6197600" cy="3486150"/>
          </a:xfrm>
          <a:ln/>
        </p:spPr>
      </p:sp>
      <p:sp>
        <p:nvSpPr>
          <p:cNvPr id="34819" name="Notes Placeholder 2">
            <a:extLst>
              <a:ext uri="{FF2B5EF4-FFF2-40B4-BE49-F238E27FC236}">
                <a16:creationId xmlns:a16="http://schemas.microsoft.com/office/drawing/2014/main" id="{6D2DC52F-C450-8D45-935D-4A734570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always develops from an infection</a:t>
            </a:r>
          </a:p>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DE9C071E-0DFD-AD4A-831B-7B2BBE9EC7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4E49C13A-3F61-9E49-9325-36A90E78310B}" type="slidenum">
              <a:rPr lang="en-US" altLang="en-US" sz="1200"/>
              <a:pPr/>
              <a:t>25</a:t>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47FD349-3BC7-004F-B332-C020C14EC08C}"/>
              </a:ext>
            </a:extLst>
          </p:cNvPr>
          <p:cNvSpPr>
            <a:spLocks noGrp="1" noRot="1" noChangeAspect="1" noTextEdit="1"/>
          </p:cNvSpPr>
          <p:nvPr>
            <p:ph type="sldImg"/>
          </p:nvPr>
        </p:nvSpPr>
        <p:spPr>
          <a:xfrm>
            <a:off x="406400" y="696913"/>
            <a:ext cx="6197600" cy="3486150"/>
          </a:xfrm>
          <a:ln/>
        </p:spPr>
      </p:sp>
      <p:sp>
        <p:nvSpPr>
          <p:cNvPr id="35843" name="Notes Placeholder 2">
            <a:extLst>
              <a:ext uri="{FF2B5EF4-FFF2-40B4-BE49-F238E27FC236}">
                <a16:creationId xmlns:a16="http://schemas.microsoft.com/office/drawing/2014/main" id="{D0E7589B-68BF-9647-BAD0-2AC6FD162A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Knowing the early signs and symptoms of sepsis could help you save the life of a friend, co-worker, family member, loved one or yourself</a:t>
            </a:r>
          </a:p>
        </p:txBody>
      </p:sp>
      <p:sp>
        <p:nvSpPr>
          <p:cNvPr id="35844" name="Slide Number Placeholder 3">
            <a:extLst>
              <a:ext uri="{FF2B5EF4-FFF2-40B4-BE49-F238E27FC236}">
                <a16:creationId xmlns:a16="http://schemas.microsoft.com/office/drawing/2014/main" id="{8C84CDBF-E550-D047-B51A-B6F3C4E530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777207E-1C11-BA4C-8F8A-29D3A4113B83}" type="slidenum">
              <a:rPr lang="en-US" altLang="en-US" sz="1200"/>
              <a:pPr/>
              <a:t>26</a:t>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BE22FE-141C-E647-A7FA-2C0678186E48}"/>
              </a:ext>
            </a:extLst>
          </p:cNvPr>
          <p:cNvSpPr>
            <a:spLocks noGrp="1" noRot="1" noChangeAspect="1" noTextEdit="1"/>
          </p:cNvSpPr>
          <p:nvPr>
            <p:ph type="sldImg"/>
          </p:nvPr>
        </p:nvSpPr>
        <p:spPr>
          <a:xfrm>
            <a:off x="406400" y="696913"/>
            <a:ext cx="6197600" cy="3486150"/>
          </a:xfrm>
          <a:ln/>
        </p:spPr>
      </p:sp>
      <p:sp>
        <p:nvSpPr>
          <p:cNvPr id="34819" name="Notes Placeholder 2">
            <a:extLst>
              <a:ext uri="{FF2B5EF4-FFF2-40B4-BE49-F238E27FC236}">
                <a16:creationId xmlns:a16="http://schemas.microsoft.com/office/drawing/2014/main" id="{6D2DC52F-C450-8D45-935D-4A734570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always develops from an infection</a:t>
            </a:r>
          </a:p>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DE9C071E-0DFD-AD4A-831B-7B2BBE9EC7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4E49C13A-3F61-9E49-9325-36A90E78310B}" type="slidenum">
              <a:rPr lang="en-US" altLang="en-US" sz="1200"/>
              <a:pPr/>
              <a:t>27</a:t>
            </a:fld>
            <a:endParaRPr lang="en-US" altLang="en-US" sz="1200" dirty="0"/>
          </a:p>
        </p:txBody>
      </p:sp>
    </p:spTree>
    <p:extLst>
      <p:ext uri="{BB962C8B-B14F-4D97-AF65-F5344CB8AC3E}">
        <p14:creationId xmlns:p14="http://schemas.microsoft.com/office/powerpoint/2010/main" val="72766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BE22FE-141C-E647-A7FA-2C0678186E48}"/>
              </a:ext>
            </a:extLst>
          </p:cNvPr>
          <p:cNvSpPr>
            <a:spLocks noGrp="1" noRot="1" noChangeAspect="1" noTextEdit="1"/>
          </p:cNvSpPr>
          <p:nvPr>
            <p:ph type="sldImg"/>
          </p:nvPr>
        </p:nvSpPr>
        <p:spPr>
          <a:xfrm>
            <a:off x="406400" y="696913"/>
            <a:ext cx="6197600" cy="3486150"/>
          </a:xfrm>
          <a:ln/>
        </p:spPr>
      </p:sp>
      <p:sp>
        <p:nvSpPr>
          <p:cNvPr id="34819" name="Notes Placeholder 2">
            <a:extLst>
              <a:ext uri="{FF2B5EF4-FFF2-40B4-BE49-F238E27FC236}">
                <a16:creationId xmlns:a16="http://schemas.microsoft.com/office/drawing/2014/main" id="{6D2DC52F-C450-8D45-935D-4A734570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always develops from an infection</a:t>
            </a:r>
          </a:p>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DE9C071E-0DFD-AD4A-831B-7B2BBE9EC7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4E49C13A-3F61-9E49-9325-36A90E78310B}" type="slidenum">
              <a:rPr lang="en-US" altLang="en-US" sz="1200"/>
              <a:pPr/>
              <a:t>29</a:t>
            </a:fld>
            <a:endParaRPr lang="en-US" altLang="en-US" sz="1200" dirty="0"/>
          </a:p>
        </p:txBody>
      </p:sp>
    </p:spTree>
    <p:extLst>
      <p:ext uri="{BB962C8B-B14F-4D97-AF65-F5344CB8AC3E}">
        <p14:creationId xmlns:p14="http://schemas.microsoft.com/office/powerpoint/2010/main" val="2204365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EB79360-ECAE-1B4D-84B6-E0637E7A5AA6}"/>
              </a:ext>
            </a:extLst>
          </p:cNvPr>
          <p:cNvSpPr>
            <a:spLocks noGrp="1" noRot="1" noChangeAspect="1" noTextEdit="1"/>
          </p:cNvSpPr>
          <p:nvPr>
            <p:ph type="sldImg"/>
          </p:nvPr>
        </p:nvSpPr>
        <p:spPr>
          <a:xfrm>
            <a:off x="406400" y="696913"/>
            <a:ext cx="6197600" cy="3486150"/>
          </a:xfrm>
          <a:ln/>
        </p:spPr>
      </p:sp>
      <p:sp>
        <p:nvSpPr>
          <p:cNvPr id="39939" name="Notes Placeholder 2">
            <a:extLst>
              <a:ext uri="{FF2B5EF4-FFF2-40B4-BE49-F238E27FC236}">
                <a16:creationId xmlns:a16="http://schemas.microsoft.com/office/drawing/2014/main" id="{A05C2E4B-4EE4-1541-BAD8-E992320CF2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We have a great opportunity to educate our co-workers, family and friends</a:t>
            </a:r>
          </a:p>
        </p:txBody>
      </p:sp>
      <p:sp>
        <p:nvSpPr>
          <p:cNvPr id="39940" name="Slide Number Placeholder 3">
            <a:extLst>
              <a:ext uri="{FF2B5EF4-FFF2-40B4-BE49-F238E27FC236}">
                <a16:creationId xmlns:a16="http://schemas.microsoft.com/office/drawing/2014/main" id="{F4E9EE56-0775-194F-B3CF-A214ECF78D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C0ABBAFD-E915-2A4D-BAFC-DD2BC1A342D9}" type="slidenum">
              <a:rPr lang="en-US" altLang="en-US" sz="1200"/>
              <a:pPr/>
              <a:t>31</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406400" y="696913"/>
            <a:ext cx="6197600" cy="3486150"/>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4</a:t>
            </a:fld>
            <a:endParaRPr lang="en-US" altLang="en-US" sz="1200" dirty="0"/>
          </a:p>
        </p:txBody>
      </p:sp>
    </p:spTree>
    <p:extLst>
      <p:ext uri="{BB962C8B-B14F-4D97-AF65-F5344CB8AC3E}">
        <p14:creationId xmlns:p14="http://schemas.microsoft.com/office/powerpoint/2010/main" val="3945306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A3C1A18-8180-3544-90EB-19F66F20F8FD}"/>
              </a:ext>
            </a:extLst>
          </p:cNvPr>
          <p:cNvSpPr>
            <a:spLocks noGrp="1" noRot="1" noChangeAspect="1" noTextEdit="1"/>
          </p:cNvSpPr>
          <p:nvPr>
            <p:ph type="sldImg"/>
          </p:nvPr>
        </p:nvSpPr>
        <p:spPr>
          <a:xfrm>
            <a:off x="406400" y="696913"/>
            <a:ext cx="6197600" cy="3486150"/>
          </a:xfrm>
          <a:ln/>
        </p:spPr>
      </p:sp>
      <p:sp>
        <p:nvSpPr>
          <p:cNvPr id="40963" name="Notes Placeholder 2">
            <a:extLst>
              <a:ext uri="{FF2B5EF4-FFF2-40B4-BE49-F238E27FC236}">
                <a16:creationId xmlns:a16="http://schemas.microsoft.com/office/drawing/2014/main" id="{C93ED107-2581-BD47-9413-7EBC5DD8A6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It is important educate people not to ignore these initial signs of sepsis.</a:t>
            </a:r>
          </a:p>
          <a:p>
            <a:endParaRPr lang="en-US" altLang="en-US" dirty="0">
              <a:latin typeface="Times" pitchFamily="2" charset="0"/>
            </a:endParaRPr>
          </a:p>
        </p:txBody>
      </p:sp>
      <p:sp>
        <p:nvSpPr>
          <p:cNvPr id="40964" name="Slide Number Placeholder 3">
            <a:extLst>
              <a:ext uri="{FF2B5EF4-FFF2-40B4-BE49-F238E27FC236}">
                <a16:creationId xmlns:a16="http://schemas.microsoft.com/office/drawing/2014/main" id="{1847A59F-3D61-404A-BDD9-004152E1D2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1363" indent="-284163">
              <a:defRPr sz="2400">
                <a:solidFill>
                  <a:schemeClr val="tx1"/>
                </a:solidFill>
                <a:latin typeface="Times" pitchFamily="2" charset="0"/>
              </a:defRPr>
            </a:lvl2pPr>
            <a:lvl3pPr marL="1141413" indent="-227013">
              <a:defRPr sz="2400">
                <a:solidFill>
                  <a:schemeClr val="tx1"/>
                </a:solidFill>
                <a:latin typeface="Times" pitchFamily="2" charset="0"/>
              </a:defRPr>
            </a:lvl3pPr>
            <a:lvl4pPr marL="1598613" indent="-227013">
              <a:defRPr sz="2400">
                <a:solidFill>
                  <a:schemeClr val="tx1"/>
                </a:solidFill>
                <a:latin typeface="Times" pitchFamily="2" charset="0"/>
              </a:defRPr>
            </a:lvl4pPr>
            <a:lvl5pPr marL="2054225" indent="-227013">
              <a:defRPr sz="2400">
                <a:solidFill>
                  <a:schemeClr val="tx1"/>
                </a:solidFill>
                <a:latin typeface="Times" pitchFamily="2" charset="0"/>
              </a:defRPr>
            </a:lvl5pPr>
            <a:lvl6pPr marL="2511425" indent="-227013" eaLnBrk="0" fontAlgn="base" hangingPunct="0">
              <a:spcBef>
                <a:spcPct val="0"/>
              </a:spcBef>
              <a:spcAft>
                <a:spcPct val="0"/>
              </a:spcAft>
              <a:defRPr sz="2400">
                <a:solidFill>
                  <a:schemeClr val="tx1"/>
                </a:solidFill>
                <a:latin typeface="Times" pitchFamily="2" charset="0"/>
              </a:defRPr>
            </a:lvl6pPr>
            <a:lvl7pPr marL="2968625" indent="-227013" eaLnBrk="0" fontAlgn="base" hangingPunct="0">
              <a:spcBef>
                <a:spcPct val="0"/>
              </a:spcBef>
              <a:spcAft>
                <a:spcPct val="0"/>
              </a:spcAft>
              <a:defRPr sz="2400">
                <a:solidFill>
                  <a:schemeClr val="tx1"/>
                </a:solidFill>
                <a:latin typeface="Times" pitchFamily="2" charset="0"/>
              </a:defRPr>
            </a:lvl7pPr>
            <a:lvl8pPr marL="3425825" indent="-227013" eaLnBrk="0" fontAlgn="base" hangingPunct="0">
              <a:spcBef>
                <a:spcPct val="0"/>
              </a:spcBef>
              <a:spcAft>
                <a:spcPct val="0"/>
              </a:spcAft>
              <a:defRPr sz="2400">
                <a:solidFill>
                  <a:schemeClr val="tx1"/>
                </a:solidFill>
                <a:latin typeface="Times" pitchFamily="2" charset="0"/>
              </a:defRPr>
            </a:lvl8pPr>
            <a:lvl9pPr marL="3883025" indent="-227013" eaLnBrk="0" fontAlgn="base" hangingPunct="0">
              <a:spcBef>
                <a:spcPct val="0"/>
              </a:spcBef>
              <a:spcAft>
                <a:spcPct val="0"/>
              </a:spcAft>
              <a:defRPr sz="2400">
                <a:solidFill>
                  <a:schemeClr val="tx1"/>
                </a:solidFill>
                <a:latin typeface="Times" pitchFamily="2" charset="0"/>
              </a:defRPr>
            </a:lvl9pPr>
          </a:lstStyle>
          <a:p>
            <a:fld id="{7BEE4454-AD0B-5140-B5B4-58C2222B8A8C}" type="slidenum">
              <a:rPr lang="en-US" altLang="en-US" sz="1200"/>
              <a:pPr/>
              <a:t>33</a:t>
            </a:fld>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406400" y="696913"/>
            <a:ext cx="6197600" cy="3486150"/>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35</a:t>
            </a:fld>
            <a:endParaRPr lang="en-US" altLang="en-US" sz="1200" dirty="0"/>
          </a:p>
        </p:txBody>
      </p:sp>
    </p:spTree>
    <p:extLst>
      <p:ext uri="{BB962C8B-B14F-4D97-AF65-F5344CB8AC3E}">
        <p14:creationId xmlns:p14="http://schemas.microsoft.com/office/powerpoint/2010/main" val="970956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A798873-63B1-9948-97E5-393AC03628F6}"/>
              </a:ext>
            </a:extLst>
          </p:cNvPr>
          <p:cNvSpPr>
            <a:spLocks noGrp="1" noRot="1" noChangeAspect="1" noTextEdit="1"/>
          </p:cNvSpPr>
          <p:nvPr>
            <p:ph type="sldImg"/>
          </p:nvPr>
        </p:nvSpPr>
        <p:spPr>
          <a:xfrm>
            <a:off x="406400" y="696913"/>
            <a:ext cx="6197600" cy="3486150"/>
          </a:xfrm>
          <a:ln/>
        </p:spPr>
      </p:sp>
      <p:sp>
        <p:nvSpPr>
          <p:cNvPr id="47107" name="Notes Placeholder 2">
            <a:extLst>
              <a:ext uri="{FF2B5EF4-FFF2-40B4-BE49-F238E27FC236}">
                <a16:creationId xmlns:a16="http://schemas.microsoft.com/office/drawing/2014/main" id="{12D0C1C8-C1AB-E641-BD8E-5534D4890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7108" name="Slide Number Placeholder 3">
            <a:extLst>
              <a:ext uri="{FF2B5EF4-FFF2-40B4-BE49-F238E27FC236}">
                <a16:creationId xmlns:a16="http://schemas.microsoft.com/office/drawing/2014/main" id="{D00AEB9E-DF41-8E40-BD53-C174162423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1363" indent="-284163">
              <a:defRPr sz="2400">
                <a:solidFill>
                  <a:schemeClr val="tx1"/>
                </a:solidFill>
                <a:latin typeface="Times" pitchFamily="2" charset="0"/>
              </a:defRPr>
            </a:lvl2pPr>
            <a:lvl3pPr marL="1141413" indent="-227013">
              <a:defRPr sz="2400">
                <a:solidFill>
                  <a:schemeClr val="tx1"/>
                </a:solidFill>
                <a:latin typeface="Times" pitchFamily="2" charset="0"/>
              </a:defRPr>
            </a:lvl3pPr>
            <a:lvl4pPr marL="1598613" indent="-227013">
              <a:defRPr sz="2400">
                <a:solidFill>
                  <a:schemeClr val="tx1"/>
                </a:solidFill>
                <a:latin typeface="Times" pitchFamily="2" charset="0"/>
              </a:defRPr>
            </a:lvl4pPr>
            <a:lvl5pPr marL="2054225" indent="-227013">
              <a:defRPr sz="2400">
                <a:solidFill>
                  <a:schemeClr val="tx1"/>
                </a:solidFill>
                <a:latin typeface="Times" pitchFamily="2" charset="0"/>
              </a:defRPr>
            </a:lvl5pPr>
            <a:lvl6pPr marL="2511425" indent="-227013" eaLnBrk="0" fontAlgn="base" hangingPunct="0">
              <a:spcBef>
                <a:spcPct val="0"/>
              </a:spcBef>
              <a:spcAft>
                <a:spcPct val="0"/>
              </a:spcAft>
              <a:defRPr sz="2400">
                <a:solidFill>
                  <a:schemeClr val="tx1"/>
                </a:solidFill>
                <a:latin typeface="Times" pitchFamily="2" charset="0"/>
              </a:defRPr>
            </a:lvl6pPr>
            <a:lvl7pPr marL="2968625" indent="-227013" eaLnBrk="0" fontAlgn="base" hangingPunct="0">
              <a:spcBef>
                <a:spcPct val="0"/>
              </a:spcBef>
              <a:spcAft>
                <a:spcPct val="0"/>
              </a:spcAft>
              <a:defRPr sz="2400">
                <a:solidFill>
                  <a:schemeClr val="tx1"/>
                </a:solidFill>
                <a:latin typeface="Times" pitchFamily="2" charset="0"/>
              </a:defRPr>
            </a:lvl7pPr>
            <a:lvl8pPr marL="3425825" indent="-227013" eaLnBrk="0" fontAlgn="base" hangingPunct="0">
              <a:spcBef>
                <a:spcPct val="0"/>
              </a:spcBef>
              <a:spcAft>
                <a:spcPct val="0"/>
              </a:spcAft>
              <a:defRPr sz="2400">
                <a:solidFill>
                  <a:schemeClr val="tx1"/>
                </a:solidFill>
                <a:latin typeface="Times" pitchFamily="2" charset="0"/>
              </a:defRPr>
            </a:lvl8pPr>
            <a:lvl9pPr marL="3883025" indent="-227013" eaLnBrk="0" fontAlgn="base" hangingPunct="0">
              <a:spcBef>
                <a:spcPct val="0"/>
              </a:spcBef>
              <a:spcAft>
                <a:spcPct val="0"/>
              </a:spcAft>
              <a:defRPr sz="2400">
                <a:solidFill>
                  <a:schemeClr val="tx1"/>
                </a:solidFill>
                <a:latin typeface="Times" pitchFamily="2" charset="0"/>
              </a:defRPr>
            </a:lvl9pPr>
          </a:lstStyle>
          <a:p>
            <a:fld id="{EB108FE0-9D29-E24E-BAB6-E60D68FF5068}" type="slidenum">
              <a:rPr lang="en-US" altLang="en-US" sz="1200"/>
              <a:pPr/>
              <a:t>36</a:t>
            </a:fld>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38</a:t>
            </a:fld>
            <a:endParaRPr lang="en-US" dirty="0"/>
          </a:p>
        </p:txBody>
      </p:sp>
    </p:spTree>
    <p:extLst>
      <p:ext uri="{BB962C8B-B14F-4D97-AF65-F5344CB8AC3E}">
        <p14:creationId xmlns:p14="http://schemas.microsoft.com/office/powerpoint/2010/main" val="2124397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40</a:t>
            </a:fld>
            <a:endParaRPr lang="en-US" dirty="0"/>
          </a:p>
        </p:txBody>
      </p:sp>
    </p:spTree>
    <p:extLst>
      <p:ext uri="{BB962C8B-B14F-4D97-AF65-F5344CB8AC3E}">
        <p14:creationId xmlns:p14="http://schemas.microsoft.com/office/powerpoint/2010/main" val="3856391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406400" y="696913"/>
            <a:ext cx="6197600" cy="3486150"/>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43</a:t>
            </a:fld>
            <a:endParaRPr lang="en-US" altLang="en-US" sz="1200" dirty="0"/>
          </a:p>
        </p:txBody>
      </p:sp>
    </p:spTree>
    <p:extLst>
      <p:ext uri="{BB962C8B-B14F-4D97-AF65-F5344CB8AC3E}">
        <p14:creationId xmlns:p14="http://schemas.microsoft.com/office/powerpoint/2010/main" val="1722977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617C8-60B0-4890-9943-35223C54B0C4}" type="slidenum">
              <a:rPr lang="en-US" smtClean="0"/>
              <a:t>44</a:t>
            </a:fld>
            <a:endParaRPr lang="en-US"/>
          </a:p>
        </p:txBody>
      </p:sp>
    </p:spTree>
    <p:extLst>
      <p:ext uri="{BB962C8B-B14F-4D97-AF65-F5344CB8AC3E}">
        <p14:creationId xmlns:p14="http://schemas.microsoft.com/office/powerpoint/2010/main" val="333353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901B02-E82F-CE4C-81EF-5747E874ABB7}"/>
              </a:ext>
            </a:extLst>
          </p:cNvPr>
          <p:cNvSpPr>
            <a:spLocks noGrp="1" noRot="1" noChangeAspect="1" noTextEdit="1"/>
          </p:cNvSpPr>
          <p:nvPr>
            <p:ph type="sldImg"/>
          </p:nvPr>
        </p:nvSpPr>
        <p:spPr>
          <a:xfrm>
            <a:off x="406400" y="696913"/>
            <a:ext cx="6197600" cy="3486150"/>
          </a:xfrm>
          <a:ln/>
        </p:spPr>
      </p:sp>
      <p:sp>
        <p:nvSpPr>
          <p:cNvPr id="45059" name="Notes Placeholder 2">
            <a:extLst>
              <a:ext uri="{FF2B5EF4-FFF2-40B4-BE49-F238E27FC236}">
                <a16:creationId xmlns:a16="http://schemas.microsoft.com/office/drawing/2014/main" id="{CDF2327A-F4EA-6E40-BB35-05AC1767F3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Sepsis can progress very quickly, so prompt medical attention is extremely important in preventing sepsis related complications and even death</a:t>
            </a:r>
          </a:p>
        </p:txBody>
      </p:sp>
      <p:sp>
        <p:nvSpPr>
          <p:cNvPr id="45060" name="Slide Number Placeholder 3">
            <a:extLst>
              <a:ext uri="{FF2B5EF4-FFF2-40B4-BE49-F238E27FC236}">
                <a16:creationId xmlns:a16="http://schemas.microsoft.com/office/drawing/2014/main" id="{797EDFD5-0F02-FD44-984E-7E87962AE9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EF290E4D-D183-6C41-8CC7-03F00668B86C}" type="slidenum">
              <a:rPr lang="en-US" altLang="en-US" sz="1200"/>
              <a:pPr/>
              <a:t>45</a:t>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17A915D-51C6-D74F-BDF5-89E0BA5781CA}"/>
              </a:ext>
            </a:extLst>
          </p:cNvPr>
          <p:cNvSpPr>
            <a:spLocks noGrp="1" noRot="1" noChangeAspect="1" noTextEdit="1"/>
          </p:cNvSpPr>
          <p:nvPr>
            <p:ph type="sldImg"/>
          </p:nvPr>
        </p:nvSpPr>
        <p:spPr>
          <a:xfrm>
            <a:off x="406400" y="696913"/>
            <a:ext cx="6197600" cy="3486150"/>
          </a:xfrm>
          <a:ln/>
        </p:spPr>
      </p:sp>
      <p:sp>
        <p:nvSpPr>
          <p:cNvPr id="44035" name="Notes Placeholder 2">
            <a:extLst>
              <a:ext uri="{FF2B5EF4-FFF2-40B4-BE49-F238E27FC236}">
                <a16:creationId xmlns:a16="http://schemas.microsoft.com/office/drawing/2014/main" id="{764CBCE2-55C3-6242-848F-A0B7D35A81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4036" name="Slide Number Placeholder 3">
            <a:extLst>
              <a:ext uri="{FF2B5EF4-FFF2-40B4-BE49-F238E27FC236}">
                <a16:creationId xmlns:a16="http://schemas.microsoft.com/office/drawing/2014/main" id="{61E782E8-4DED-C241-AC34-6A96333475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1DE081C6-A3F4-F64E-BA2B-860F2793787D}" type="slidenum">
              <a:rPr lang="en-US" altLang="en-US" sz="1200"/>
              <a:pPr/>
              <a:t>46</a:t>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A34C92-62A8-3641-839E-CD6645F1ADEF}"/>
              </a:ext>
            </a:extLst>
          </p:cNvPr>
          <p:cNvSpPr>
            <a:spLocks noGrp="1" noRot="1" noChangeAspect="1" noTextEdit="1"/>
          </p:cNvSpPr>
          <p:nvPr>
            <p:ph type="sldImg"/>
          </p:nvPr>
        </p:nvSpPr>
        <p:spPr>
          <a:xfrm>
            <a:off x="406400" y="696913"/>
            <a:ext cx="6197600" cy="3486150"/>
          </a:xfrm>
          <a:ln/>
        </p:spPr>
      </p:sp>
      <p:sp>
        <p:nvSpPr>
          <p:cNvPr id="49155" name="Notes Placeholder 2">
            <a:extLst>
              <a:ext uri="{FF2B5EF4-FFF2-40B4-BE49-F238E27FC236}">
                <a16:creationId xmlns:a16="http://schemas.microsoft.com/office/drawing/2014/main" id="{73A9A6A4-9501-0449-8FEB-EB201D44F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9156" name="Slide Number Placeholder 3">
            <a:extLst>
              <a:ext uri="{FF2B5EF4-FFF2-40B4-BE49-F238E27FC236}">
                <a16:creationId xmlns:a16="http://schemas.microsoft.com/office/drawing/2014/main" id="{36931027-6065-784B-BFFA-9669E410B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1500D6A-709C-424D-A5B3-E15755CEC101}" type="slidenum">
              <a:rPr lang="en-US" altLang="en-US" sz="1200"/>
              <a:pPr/>
              <a:t>51</a:t>
            </a:fld>
            <a:endParaRPr lang="en-US" altLang="en-US" sz="1200" dirty="0"/>
          </a:p>
        </p:txBody>
      </p:sp>
    </p:spTree>
    <p:extLst>
      <p:ext uri="{BB962C8B-B14F-4D97-AF65-F5344CB8AC3E}">
        <p14:creationId xmlns:p14="http://schemas.microsoft.com/office/powerpoint/2010/main" val="74107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5</a:t>
            </a:fld>
            <a:endParaRPr lang="en-US" dirty="0"/>
          </a:p>
        </p:txBody>
      </p:sp>
    </p:spTree>
    <p:extLst>
      <p:ext uri="{BB962C8B-B14F-4D97-AF65-F5344CB8AC3E}">
        <p14:creationId xmlns:p14="http://schemas.microsoft.com/office/powerpoint/2010/main" val="72594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A34C92-62A8-3641-839E-CD6645F1ADEF}"/>
              </a:ext>
            </a:extLst>
          </p:cNvPr>
          <p:cNvSpPr>
            <a:spLocks noGrp="1" noRot="1" noChangeAspect="1" noTextEdit="1"/>
          </p:cNvSpPr>
          <p:nvPr>
            <p:ph type="sldImg"/>
          </p:nvPr>
        </p:nvSpPr>
        <p:spPr>
          <a:xfrm>
            <a:off x="406400" y="696913"/>
            <a:ext cx="6197600" cy="3486150"/>
          </a:xfrm>
          <a:ln/>
        </p:spPr>
      </p:sp>
      <p:sp>
        <p:nvSpPr>
          <p:cNvPr id="49155" name="Notes Placeholder 2">
            <a:extLst>
              <a:ext uri="{FF2B5EF4-FFF2-40B4-BE49-F238E27FC236}">
                <a16:creationId xmlns:a16="http://schemas.microsoft.com/office/drawing/2014/main" id="{73A9A6A4-9501-0449-8FEB-EB201D44F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9156" name="Slide Number Placeholder 3">
            <a:extLst>
              <a:ext uri="{FF2B5EF4-FFF2-40B4-BE49-F238E27FC236}">
                <a16:creationId xmlns:a16="http://schemas.microsoft.com/office/drawing/2014/main" id="{36931027-6065-784B-BFFA-9669E410B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1500D6A-709C-424D-A5B3-E15755CEC101}" type="slidenum">
              <a:rPr lang="en-US" altLang="en-US" sz="1200"/>
              <a:pPr/>
              <a:t>52</a:t>
            </a:fld>
            <a:endParaRPr lang="en-US" altLang="en-US" sz="1200" dirty="0"/>
          </a:p>
        </p:txBody>
      </p:sp>
    </p:spTree>
    <p:extLst>
      <p:ext uri="{BB962C8B-B14F-4D97-AF65-F5344CB8AC3E}">
        <p14:creationId xmlns:p14="http://schemas.microsoft.com/office/powerpoint/2010/main" val="3701226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A34C92-62A8-3641-839E-CD6645F1ADEF}"/>
              </a:ext>
            </a:extLst>
          </p:cNvPr>
          <p:cNvSpPr>
            <a:spLocks noGrp="1" noRot="1" noChangeAspect="1" noTextEdit="1"/>
          </p:cNvSpPr>
          <p:nvPr>
            <p:ph type="sldImg"/>
          </p:nvPr>
        </p:nvSpPr>
        <p:spPr>
          <a:xfrm>
            <a:off x="406400" y="696913"/>
            <a:ext cx="6197600" cy="3486150"/>
          </a:xfrm>
          <a:ln/>
        </p:spPr>
      </p:sp>
      <p:sp>
        <p:nvSpPr>
          <p:cNvPr id="49155" name="Notes Placeholder 2">
            <a:extLst>
              <a:ext uri="{FF2B5EF4-FFF2-40B4-BE49-F238E27FC236}">
                <a16:creationId xmlns:a16="http://schemas.microsoft.com/office/drawing/2014/main" id="{73A9A6A4-9501-0449-8FEB-EB201D44F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49156" name="Slide Number Placeholder 3">
            <a:extLst>
              <a:ext uri="{FF2B5EF4-FFF2-40B4-BE49-F238E27FC236}">
                <a16:creationId xmlns:a16="http://schemas.microsoft.com/office/drawing/2014/main" id="{36931027-6065-784B-BFFA-9669E410B9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1500D6A-709C-424D-A5B3-E15755CEC101}" type="slidenum">
              <a:rPr lang="en-US" altLang="en-US" sz="1200"/>
              <a:pPr/>
              <a:t>57</a:t>
            </a:fld>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F6422D0-C21D-EA4C-9221-563655B39E61}"/>
              </a:ext>
            </a:extLst>
          </p:cNvPr>
          <p:cNvSpPr>
            <a:spLocks noGrp="1" noRot="1" noChangeAspect="1" noTextEdit="1"/>
          </p:cNvSpPr>
          <p:nvPr>
            <p:ph type="sldImg"/>
          </p:nvPr>
        </p:nvSpPr>
        <p:spPr>
          <a:xfrm>
            <a:off x="406400" y="696913"/>
            <a:ext cx="6197600" cy="3486150"/>
          </a:xfrm>
          <a:ln/>
        </p:spPr>
      </p:sp>
      <p:sp>
        <p:nvSpPr>
          <p:cNvPr id="51203" name="Notes Placeholder 2">
            <a:extLst>
              <a:ext uri="{FF2B5EF4-FFF2-40B4-BE49-F238E27FC236}">
                <a16:creationId xmlns:a16="http://schemas.microsoft.com/office/drawing/2014/main" id="{D6D3BB49-65E2-CE4B-9716-435A4A7A60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51204" name="Slide Number Placeholder 3">
            <a:extLst>
              <a:ext uri="{FF2B5EF4-FFF2-40B4-BE49-F238E27FC236}">
                <a16:creationId xmlns:a16="http://schemas.microsoft.com/office/drawing/2014/main" id="{28F5EC25-2385-1E42-9FB1-E578B415F3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9F4D5AA-3481-E148-B2E1-78F9360E2DBC}" type="slidenum">
              <a:rPr lang="en-US" altLang="en-US" sz="1200"/>
              <a:pPr/>
              <a:t>62</a:t>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a:t>
            </a:r>
            <a:r>
              <a:rPr lang="en-US" baseline="0" dirty="0"/>
              <a:t>  </a:t>
            </a:r>
            <a:r>
              <a:rPr lang="en-US" dirty="0"/>
              <a:t>You can connect with us for assistance and additional tools through our website.</a:t>
            </a:r>
            <a:r>
              <a:rPr lang="en-US" baseline="0" dirty="0"/>
              <a:t>  We encourage you to visit our Resource Library and will share the direct link to the library in chat.  Next slide please.</a:t>
            </a:r>
            <a:endParaRPr lang="en-US" dirty="0"/>
          </a:p>
        </p:txBody>
      </p:sp>
      <p:sp>
        <p:nvSpPr>
          <p:cNvPr id="4" name="Slide Number Placeholder 3"/>
          <p:cNvSpPr>
            <a:spLocks noGrp="1"/>
          </p:cNvSpPr>
          <p:nvPr>
            <p:ph type="sldNum" idx="10"/>
          </p:nvPr>
        </p:nvSpPr>
        <p:spPr/>
        <p:txBody>
          <a:bodyPr/>
          <a:lstStyle/>
          <a:p>
            <a:fld id="{00000000-1234-1234-1234-123412341234}" type="slidenum">
              <a:rPr lang="en-US">
                <a:solidFill>
                  <a:schemeClr val="dk1"/>
                </a:solidFill>
                <a:latin typeface="Calibri"/>
                <a:ea typeface="Calibri"/>
                <a:cs typeface="Calibri"/>
                <a:sym typeface="Calibri"/>
              </a:rPr>
              <a:pPr/>
              <a:t>64</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3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406400" y="696913"/>
            <a:ext cx="6197600" cy="3486150"/>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Read brief paragraph about Sepsis Alliance.</a:t>
            </a:r>
          </a:p>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6</a:t>
            </a:fld>
            <a:endParaRPr lang="en-US" altLang="en-US" sz="1200" dirty="0"/>
          </a:p>
        </p:txBody>
      </p:sp>
    </p:spTree>
    <p:extLst>
      <p:ext uri="{BB962C8B-B14F-4D97-AF65-F5344CB8AC3E}">
        <p14:creationId xmlns:p14="http://schemas.microsoft.com/office/powerpoint/2010/main" val="12825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DB9CBBB-EC33-B94E-A87E-8DD36F90775F}"/>
              </a:ext>
            </a:extLst>
          </p:cNvPr>
          <p:cNvSpPr>
            <a:spLocks noGrp="1" noRot="1" noChangeAspect="1" noTextEdit="1"/>
          </p:cNvSpPr>
          <p:nvPr>
            <p:ph type="sldImg"/>
          </p:nvPr>
        </p:nvSpPr>
        <p:spPr>
          <a:xfrm>
            <a:off x="406400" y="696913"/>
            <a:ext cx="6197600" cy="3486150"/>
          </a:xfrm>
          <a:ln/>
        </p:spPr>
      </p:sp>
      <p:sp>
        <p:nvSpPr>
          <p:cNvPr id="43011" name="Notes Placeholder 2">
            <a:extLst>
              <a:ext uri="{FF2B5EF4-FFF2-40B4-BE49-F238E27FC236}">
                <a16:creationId xmlns:a16="http://schemas.microsoft.com/office/drawing/2014/main" id="{0D999D31-1BEF-E04F-ADD3-F8D6FBF23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Treatment for Sepsis is typically done in a hospital (either in the ED or as an in-patient)</a:t>
            </a:r>
          </a:p>
        </p:txBody>
      </p:sp>
      <p:sp>
        <p:nvSpPr>
          <p:cNvPr id="43012" name="Slide Number Placeholder 3">
            <a:extLst>
              <a:ext uri="{FF2B5EF4-FFF2-40B4-BE49-F238E27FC236}">
                <a16:creationId xmlns:a16="http://schemas.microsoft.com/office/drawing/2014/main" id="{3D6B3F29-8FC6-194D-A8BA-13A32F3CD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62576A3-29F0-D742-B361-D36FC3CF28A7}" type="slidenum">
              <a:rPr lang="en-US" altLang="en-US" sz="1200"/>
              <a:pPr/>
              <a:t>7</a:t>
            </a:fld>
            <a:endParaRPr lang="en-US" altLang="en-US" sz="1200" dirty="0"/>
          </a:p>
        </p:txBody>
      </p:sp>
    </p:spTree>
    <p:extLst>
      <p:ext uri="{BB962C8B-B14F-4D97-AF65-F5344CB8AC3E}">
        <p14:creationId xmlns:p14="http://schemas.microsoft.com/office/powerpoint/2010/main" val="420416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A1B8359-1646-8446-87D3-780DFDEEB6E1}"/>
              </a:ext>
            </a:extLst>
          </p:cNvPr>
          <p:cNvSpPr>
            <a:spLocks noGrp="1" noRot="1" noChangeAspect="1" noTextEdit="1"/>
          </p:cNvSpPr>
          <p:nvPr>
            <p:ph type="sldImg"/>
          </p:nvPr>
        </p:nvSpPr>
        <p:spPr>
          <a:xfrm>
            <a:off x="406400" y="696913"/>
            <a:ext cx="6197600" cy="3486150"/>
          </a:xfrm>
          <a:ln/>
        </p:spPr>
      </p:sp>
      <p:sp>
        <p:nvSpPr>
          <p:cNvPr id="33795" name="Notes Placeholder 2">
            <a:extLst>
              <a:ext uri="{FF2B5EF4-FFF2-40B4-BE49-F238E27FC236}">
                <a16:creationId xmlns:a16="http://schemas.microsoft.com/office/drawing/2014/main" id="{1053A1BE-300D-2F47-916B-947A577E7B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Although much of the information in the upcoming slides was addressed in the video, the important messages about recognizing sepsis as a medical emergency and familiarizing yourself with the early warning signs certainly bear repeating</a:t>
            </a:r>
          </a:p>
        </p:txBody>
      </p:sp>
      <p:sp>
        <p:nvSpPr>
          <p:cNvPr id="33796" name="Slide Number Placeholder 3">
            <a:extLst>
              <a:ext uri="{FF2B5EF4-FFF2-40B4-BE49-F238E27FC236}">
                <a16:creationId xmlns:a16="http://schemas.microsoft.com/office/drawing/2014/main" id="{690F8428-7368-DE40-8085-2CB94A339F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E70D6ACD-084B-BB40-AE09-D4E4290CD3E8}" type="slidenum">
              <a:rPr lang="en-US" altLang="en-US" sz="1200"/>
              <a:pPr/>
              <a:t>8</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F461A7F-0456-0743-ADB1-3E9CB2D6618D}"/>
              </a:ext>
            </a:extLst>
          </p:cNvPr>
          <p:cNvSpPr>
            <a:spLocks noGrp="1" noRot="1" noChangeAspect="1" noTextEdit="1"/>
          </p:cNvSpPr>
          <p:nvPr>
            <p:ph type="sldImg"/>
          </p:nvPr>
        </p:nvSpPr>
        <p:spPr>
          <a:xfrm>
            <a:off x="406400" y="696913"/>
            <a:ext cx="6197600" cy="3486150"/>
          </a:xfrm>
          <a:ln/>
        </p:spPr>
      </p:sp>
      <p:sp>
        <p:nvSpPr>
          <p:cNvPr id="32771" name="Notes Placeholder 2">
            <a:extLst>
              <a:ext uri="{FF2B5EF4-FFF2-40B4-BE49-F238E27FC236}">
                <a16:creationId xmlns:a16="http://schemas.microsoft.com/office/drawing/2014/main" id="{407F1734-679C-024B-92F7-29FD0B55F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The video you are about to view is very powerful and a compelling  call to action.  </a:t>
            </a:r>
          </a:p>
        </p:txBody>
      </p:sp>
      <p:sp>
        <p:nvSpPr>
          <p:cNvPr id="32772" name="Slide Number Placeholder 3">
            <a:extLst>
              <a:ext uri="{FF2B5EF4-FFF2-40B4-BE49-F238E27FC236}">
                <a16:creationId xmlns:a16="http://schemas.microsoft.com/office/drawing/2014/main" id="{19E74011-DE07-8344-9E61-61D53FBBA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9300" indent="-287338">
              <a:defRPr sz="2400">
                <a:solidFill>
                  <a:schemeClr val="tx1"/>
                </a:solidFill>
                <a:latin typeface="Times" pitchFamily="2" charset="0"/>
              </a:defRPr>
            </a:lvl2pPr>
            <a:lvl3pPr marL="1152525" indent="-230188">
              <a:defRPr sz="2400">
                <a:solidFill>
                  <a:schemeClr val="tx1"/>
                </a:solidFill>
                <a:latin typeface="Times" pitchFamily="2" charset="0"/>
              </a:defRPr>
            </a:lvl3pPr>
            <a:lvl4pPr marL="1612900" indent="-230188">
              <a:defRPr sz="2400">
                <a:solidFill>
                  <a:schemeClr val="tx1"/>
                </a:solidFill>
                <a:latin typeface="Times" pitchFamily="2" charset="0"/>
              </a:defRPr>
            </a:lvl4pPr>
            <a:lvl5pPr marL="2074863" indent="-230188">
              <a:defRPr sz="2400">
                <a:solidFill>
                  <a:schemeClr val="tx1"/>
                </a:solidFill>
                <a:latin typeface="Times" pitchFamily="2" charset="0"/>
              </a:defRPr>
            </a:lvl5pPr>
            <a:lvl6pPr marL="2532063" indent="-230188" eaLnBrk="0" fontAlgn="base" hangingPunct="0">
              <a:spcBef>
                <a:spcPct val="0"/>
              </a:spcBef>
              <a:spcAft>
                <a:spcPct val="0"/>
              </a:spcAft>
              <a:defRPr sz="2400">
                <a:solidFill>
                  <a:schemeClr val="tx1"/>
                </a:solidFill>
                <a:latin typeface="Times" pitchFamily="2" charset="0"/>
              </a:defRPr>
            </a:lvl6pPr>
            <a:lvl7pPr marL="2989263" indent="-230188" eaLnBrk="0" fontAlgn="base" hangingPunct="0">
              <a:spcBef>
                <a:spcPct val="0"/>
              </a:spcBef>
              <a:spcAft>
                <a:spcPct val="0"/>
              </a:spcAft>
              <a:defRPr sz="2400">
                <a:solidFill>
                  <a:schemeClr val="tx1"/>
                </a:solidFill>
                <a:latin typeface="Times" pitchFamily="2" charset="0"/>
              </a:defRPr>
            </a:lvl7pPr>
            <a:lvl8pPr marL="3446463" indent="-230188" eaLnBrk="0" fontAlgn="base" hangingPunct="0">
              <a:spcBef>
                <a:spcPct val="0"/>
              </a:spcBef>
              <a:spcAft>
                <a:spcPct val="0"/>
              </a:spcAft>
              <a:defRPr sz="2400">
                <a:solidFill>
                  <a:schemeClr val="tx1"/>
                </a:solidFill>
                <a:latin typeface="Times" pitchFamily="2" charset="0"/>
              </a:defRPr>
            </a:lvl8pPr>
            <a:lvl9pPr marL="3903663" indent="-230188" eaLnBrk="0" fontAlgn="base" hangingPunct="0">
              <a:spcBef>
                <a:spcPct val="0"/>
              </a:spcBef>
              <a:spcAft>
                <a:spcPct val="0"/>
              </a:spcAft>
              <a:defRPr sz="2400">
                <a:solidFill>
                  <a:schemeClr val="tx1"/>
                </a:solidFill>
                <a:latin typeface="Times" pitchFamily="2" charset="0"/>
              </a:defRPr>
            </a:lvl9pPr>
          </a:lstStyle>
          <a:p>
            <a:fld id="{925B80AD-B9DC-0947-A6CC-D0D64BE5FA62}" type="slidenum">
              <a:rPr lang="en-US" altLang="en-US" sz="1200"/>
              <a:pPr/>
              <a:t>9</a:t>
            </a:fld>
            <a:endParaRPr lang="en-US" altLang="en-US" sz="1200" dirty="0"/>
          </a:p>
        </p:txBody>
      </p:sp>
    </p:spTree>
    <p:extLst>
      <p:ext uri="{BB962C8B-B14F-4D97-AF65-F5344CB8AC3E}">
        <p14:creationId xmlns:p14="http://schemas.microsoft.com/office/powerpoint/2010/main" val="306565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C2A81CC-F9A7-6B4A-B5DA-8009E388F3D9}"/>
              </a:ext>
            </a:extLst>
          </p:cNvPr>
          <p:cNvSpPr>
            <a:spLocks noGrp="1" noRot="1" noChangeAspect="1" noTextEdit="1"/>
          </p:cNvSpPr>
          <p:nvPr>
            <p:ph type="sldImg"/>
          </p:nvPr>
        </p:nvSpPr>
        <p:spPr>
          <a:xfrm>
            <a:off x="406400" y="696913"/>
            <a:ext cx="6197600" cy="3486150"/>
          </a:xfrm>
          <a:ln/>
        </p:spPr>
      </p:sp>
      <p:sp>
        <p:nvSpPr>
          <p:cNvPr id="36867" name="Notes Placeholder 2">
            <a:extLst>
              <a:ext uri="{FF2B5EF4-FFF2-40B4-BE49-F238E27FC236}">
                <a16:creationId xmlns:a16="http://schemas.microsoft.com/office/drawing/2014/main" id="{EF655A20-362B-5643-B73C-21667A11A3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In fact, in a recent national survey, it was revealed that barely half of all Americans have heard of the term Sepsis.  There is a lot of opportunity to educate and increase awareness about sepsis in the community and understanding that it needs to be treated as a medical emergency</a:t>
            </a:r>
          </a:p>
        </p:txBody>
      </p:sp>
      <p:sp>
        <p:nvSpPr>
          <p:cNvPr id="36868" name="Slide Number Placeholder 3">
            <a:extLst>
              <a:ext uri="{FF2B5EF4-FFF2-40B4-BE49-F238E27FC236}">
                <a16:creationId xmlns:a16="http://schemas.microsoft.com/office/drawing/2014/main" id="{7943EF10-914A-F744-98CC-E5D4E4816A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B7DB31A-C3F9-3940-873E-893F83A90CF5}" type="slidenum">
              <a:rPr lang="en-US" altLang="en-US" sz="1200"/>
              <a:pPr/>
              <a:t>11</a:t>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E583947-B639-4548-AE6D-B8138E967B85}"/>
              </a:ext>
            </a:extLst>
          </p:cNvPr>
          <p:cNvSpPr>
            <a:spLocks noGrp="1" noRot="1" noChangeAspect="1" noTextEdit="1"/>
          </p:cNvSpPr>
          <p:nvPr>
            <p:ph type="sldImg"/>
          </p:nvPr>
        </p:nvSpPr>
        <p:spPr>
          <a:xfrm>
            <a:off x="406400" y="696913"/>
            <a:ext cx="6197600" cy="3486150"/>
          </a:xfrm>
          <a:ln/>
        </p:spPr>
      </p:sp>
      <p:sp>
        <p:nvSpPr>
          <p:cNvPr id="46083" name="Notes Placeholder 2">
            <a:extLst>
              <a:ext uri="{FF2B5EF4-FFF2-40B4-BE49-F238E27FC236}">
                <a16:creationId xmlns:a16="http://schemas.microsoft.com/office/drawing/2014/main" id="{884D3FA3-329D-CA43-A3CF-6E2F2189FF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There are simple things that can minimize the risk of developing sepsis</a:t>
            </a:r>
          </a:p>
        </p:txBody>
      </p:sp>
      <p:sp>
        <p:nvSpPr>
          <p:cNvPr id="46084" name="Slide Number Placeholder 3">
            <a:extLst>
              <a:ext uri="{FF2B5EF4-FFF2-40B4-BE49-F238E27FC236}">
                <a16:creationId xmlns:a16="http://schemas.microsoft.com/office/drawing/2014/main" id="{D03C633B-7292-4648-A734-5436F2421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2F7F3632-198A-C945-B1EA-48A21041AEE0}" type="slidenum">
              <a:rPr lang="en-US" altLang="en-US" sz="1200"/>
              <a:pPr/>
              <a:t>15</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Tree>
    <p:extLst>
      <p:ext uri="{BB962C8B-B14F-4D97-AF65-F5344CB8AC3E}">
        <p14:creationId xmlns:p14="http://schemas.microsoft.com/office/powerpoint/2010/main" val="303499231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IPRO MASTER-Title Slide">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5DD544E8-2694-4448-A870-D179E52D9CAB}"/>
              </a:ext>
            </a:extLst>
          </p:cNvPr>
          <p:cNvSpPr>
            <a:spLocks noChangeArrowheads="1"/>
          </p:cNvSpPr>
          <p:nvPr/>
        </p:nvSpPr>
        <p:spPr bwMode="auto">
          <a:xfrm>
            <a:off x="0" y="6772276"/>
            <a:ext cx="12192000" cy="85725"/>
          </a:xfrm>
          <a:prstGeom prst="rect">
            <a:avLst/>
          </a:prstGeom>
          <a:solidFill>
            <a:srgbClr val="80A1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sz="2400" dirty="0"/>
          </a:p>
        </p:txBody>
      </p:sp>
      <p:sp>
        <p:nvSpPr>
          <p:cNvPr id="7171" name="Rectangle 3"/>
          <p:cNvSpPr>
            <a:spLocks noGrp="1" noChangeArrowheads="1"/>
          </p:cNvSpPr>
          <p:nvPr>
            <p:ph type="ctrTitle"/>
          </p:nvPr>
        </p:nvSpPr>
        <p:spPr>
          <a:xfrm>
            <a:off x="1219200" y="1676400"/>
            <a:ext cx="9753600" cy="553998"/>
          </a:xfrm>
        </p:spPr>
        <p:txBody>
          <a:bodyPr anchor="t"/>
          <a:lstStyle>
            <a:lvl1pPr algn="l">
              <a:lnSpc>
                <a:spcPct val="90000"/>
              </a:lnSpc>
              <a:defRPr sz="4000">
                <a:solidFill>
                  <a:srgbClr val="00539B"/>
                </a:solidFill>
              </a:defRPr>
            </a:lvl1pPr>
          </a:lstStyle>
          <a:p>
            <a:r>
              <a:rPr lang="en-US" dirty="0"/>
              <a:t>Click to edit Master title style</a:t>
            </a:r>
          </a:p>
        </p:txBody>
      </p:sp>
      <p:sp>
        <p:nvSpPr>
          <p:cNvPr id="7172" name="Rectangle 4"/>
          <p:cNvSpPr>
            <a:spLocks noGrp="1" noChangeArrowheads="1"/>
          </p:cNvSpPr>
          <p:nvPr>
            <p:ph type="subTitle" idx="1"/>
          </p:nvPr>
        </p:nvSpPr>
        <p:spPr>
          <a:xfrm>
            <a:off x="1320800" y="3276600"/>
            <a:ext cx="9652000" cy="427038"/>
          </a:xfrm>
        </p:spPr>
        <p:txBody>
          <a:bodyPr lIns="91440" tIns="45720" rIns="91440" bIns="45720"/>
          <a:lstStyle>
            <a:lvl1pPr algn="l">
              <a:spcAft>
                <a:spcPct val="0"/>
              </a:spcAft>
              <a:buNone/>
              <a:defRPr sz="2200">
                <a:solidFill>
                  <a:srgbClr val="333333"/>
                </a:solidFill>
              </a:defRPr>
            </a:lvl1pPr>
          </a:lstStyle>
          <a:p>
            <a:r>
              <a:rPr lang="en-US" dirty="0"/>
              <a:t>Click to edit Master subtitle style</a:t>
            </a:r>
          </a:p>
        </p:txBody>
      </p:sp>
      <p:sp>
        <p:nvSpPr>
          <p:cNvPr id="5" name="Rectangle 27">
            <a:extLst>
              <a:ext uri="{FF2B5EF4-FFF2-40B4-BE49-F238E27FC236}">
                <a16:creationId xmlns:a16="http://schemas.microsoft.com/office/drawing/2014/main" id="{6132399D-8C36-F243-AA37-F27493104BBA}"/>
              </a:ext>
            </a:extLst>
          </p:cNvPr>
          <p:cNvSpPr>
            <a:spLocks noGrp="1" noChangeArrowheads="1"/>
          </p:cNvSpPr>
          <p:nvPr>
            <p:ph type="sldNum" sz="quarter" idx="10"/>
          </p:nvPr>
        </p:nvSpPr>
        <p:spPr/>
        <p:txBody>
          <a:bodyPr/>
          <a:lstStyle>
            <a:lvl1pPr>
              <a:defRPr baseline="0">
                <a:solidFill>
                  <a:srgbClr val="0070C0"/>
                </a:solidFill>
              </a:defRPr>
            </a:lvl1pPr>
          </a:lstStyle>
          <a:p>
            <a:fld id="{46AFDD38-A835-C24E-8A13-F395E7C4D463}" type="slidenum">
              <a:rPr lang="en-US" altLang="en-US" smtClean="0"/>
              <a:pPr/>
              <a:t>‹#›</a:t>
            </a:fld>
            <a:endParaRPr lang="en-US" altLang="en-US" dirty="0"/>
          </a:p>
        </p:txBody>
      </p:sp>
    </p:spTree>
    <p:extLst>
      <p:ext uri="{BB962C8B-B14F-4D97-AF65-F5344CB8AC3E}">
        <p14:creationId xmlns:p14="http://schemas.microsoft.com/office/powerpoint/2010/main" val="5111797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IPRO MASTER-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7">
            <a:extLst>
              <a:ext uri="{FF2B5EF4-FFF2-40B4-BE49-F238E27FC236}">
                <a16:creationId xmlns:a16="http://schemas.microsoft.com/office/drawing/2014/main" id="{BC4D5779-E7B6-1946-A6EC-9792E2ACFC0F}"/>
              </a:ext>
            </a:extLst>
          </p:cNvPr>
          <p:cNvSpPr>
            <a:spLocks noGrp="1" noChangeArrowheads="1"/>
          </p:cNvSpPr>
          <p:nvPr>
            <p:ph type="sldNum" sz="quarter" idx="10"/>
          </p:nvPr>
        </p:nvSpPr>
        <p:spPr>
          <a:ln/>
        </p:spPr>
        <p:txBody>
          <a:bodyPr/>
          <a:lstStyle>
            <a:lvl1pPr>
              <a:defRPr/>
            </a:lvl1pPr>
          </a:lstStyle>
          <a:p>
            <a:fld id="{FF23625B-3424-A944-B4F0-DFF685BA7640}" type="slidenum">
              <a:rPr lang="en-US" altLang="en-US"/>
              <a:pPr/>
              <a:t>‹#›</a:t>
            </a:fld>
            <a:endParaRPr lang="en-US" altLang="en-US" dirty="0"/>
          </a:p>
        </p:txBody>
      </p:sp>
    </p:spTree>
    <p:extLst>
      <p:ext uri="{BB962C8B-B14F-4D97-AF65-F5344CB8AC3E}">
        <p14:creationId xmlns:p14="http://schemas.microsoft.com/office/powerpoint/2010/main" val="2924899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3/28/2024</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756634" y="5644055"/>
            <a:ext cx="3736428" cy="108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7897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1693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
        <p:nvSpPr>
          <p:cNvPr id="5" name="Rectangle 4"/>
          <p:cNvSpPr/>
          <p:nvPr userDrawn="1"/>
        </p:nvSpPr>
        <p:spPr>
          <a:xfrm>
            <a:off x="748684" y="5930425"/>
            <a:ext cx="6096000" cy="745012"/>
          </a:xfrm>
          <a:prstGeom prst="rect">
            <a:avLst/>
          </a:prstGeom>
        </p:spPr>
        <p:txBody>
          <a:bodyPr>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TThhiiss</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mmaatteerriiaall</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wwaass</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pprreeppaarreedd</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bbyy</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IIPPRROO, , aa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QQuuaalliittyy</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IInnnnoovvaattiioonn</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NNeettwwoorrkk</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QuQuaalliittyy</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IImmpprroovveemmeenntt</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OOrrggaanniizzaattiioonn</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uunnddeerr</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ccoonnttrraacctt</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wwiitthh</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tthhee</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CCeenntteerrs</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s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ffoorr</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MMeeddiiccaarree</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&amp;&amp;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MMeeddiiccaaiidd</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SSeerrvviicceess</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((CCMMSS)), ,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aann</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aaggeennccyy</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ooff</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tthhee</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UU..SS..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DDeeppaarrttmmeenntt</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ooff</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HHeeaalltthh</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aanndd</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HHuummaann</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SSeerrvviicceess</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TThhee</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ccoonntteenntt</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pprreesseenntteedd</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ddooeess</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nonot</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nenecceessarssariillyy</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rreefflleecctt</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CCMMSS </a:t>
            </a:r>
            <a:r>
              <a:rPr kumimoji="0" lang="en-US" sz="800" b="0" i="1" u="none" strike="noStrike" kern="1200" cap="none" spc="0" normalizeH="0" baseline="0" noProof="0" dirty="0" err="1">
                <a:ln>
                  <a:noFill/>
                </a:ln>
                <a:solidFill>
                  <a:srgbClr val="898989"/>
                </a:solidFill>
                <a:effectLst/>
                <a:uLnTx/>
                <a:uFillTx/>
                <a:latin typeface="+mn-lt"/>
                <a:ea typeface="Times New Roman" panose="02020603050405020304" pitchFamily="18" charset="0"/>
                <a:cs typeface="Calibri" panose="020F0502020204030204" pitchFamily="34" charset="0"/>
              </a:rPr>
              <a:t>popolliiccyy</a:t>
            </a:r>
            <a:r>
              <a:rPr kumimoji="0" lang="en-US" sz="800" b="0" i="1" u="none" strike="noStrike" kern="1200" cap="none" spc="0" normalizeH="0" baseline="0" noProof="0" dirty="0">
                <a:ln>
                  <a:noFill/>
                </a:ln>
                <a:solidFill>
                  <a:srgbClr val="898989"/>
                </a:solidFill>
                <a:effectLst/>
                <a:uLnTx/>
                <a:uFillTx/>
                <a:latin typeface="+mn-lt"/>
                <a:ea typeface="Times New Roman" panose="02020603050405020304" pitchFamily="18" charset="0"/>
                <a:cs typeface="Calibri" panose="020F0502020204030204" pitchFamily="34" charset="0"/>
              </a:rPr>
              <a:t>.. 12SOW-IPRO-QIN-T1-A2-23-870</a:t>
            </a:r>
            <a:endParaRPr kumimoji="0" lang="en-US" sz="1200" b="0" i="0" u="none" strike="noStrike" kern="1200" cap="none" spc="0" normalizeH="0" baseline="0" noProof="0" dirty="0">
              <a:ln>
                <a:noFill/>
              </a:ln>
              <a:solidFill>
                <a:srgbClr val="898989"/>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99231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C4F1-B5A6-E0AD-0206-90A736884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98BCF-2037-EF69-15B6-C4EDDBB5C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9EBFB-9392-2A0E-BCE8-79D2CF90EE3D}"/>
              </a:ext>
            </a:extLst>
          </p:cNvPr>
          <p:cNvSpPr>
            <a:spLocks noGrp="1"/>
          </p:cNvSpPr>
          <p:nvPr>
            <p:ph type="dt" sz="half" idx="10"/>
          </p:nvPr>
        </p:nvSpPr>
        <p:spPr/>
        <p:txBody>
          <a:bodyPr/>
          <a:lstStyle/>
          <a:p>
            <a:fld id="{1CA335D9-A6A7-4D0B-ADD9-AB6D0A6B5651}" type="datetimeFigureOut">
              <a:rPr lang="en-US" smtClean="0"/>
              <a:t>3/28/2024</a:t>
            </a:fld>
            <a:endParaRPr lang="en-US"/>
          </a:p>
        </p:txBody>
      </p:sp>
      <p:sp>
        <p:nvSpPr>
          <p:cNvPr id="5" name="Footer Placeholder 4">
            <a:extLst>
              <a:ext uri="{FF2B5EF4-FFF2-40B4-BE49-F238E27FC236}">
                <a16:creationId xmlns:a16="http://schemas.microsoft.com/office/drawing/2014/main" id="{6EC1120A-FEB5-B699-64ED-950ED5B5D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F5EEC-50FF-BAA2-C700-11009DDA9877}"/>
              </a:ext>
            </a:extLst>
          </p:cNvPr>
          <p:cNvSpPr>
            <a:spLocks noGrp="1"/>
          </p:cNvSpPr>
          <p:nvPr>
            <p:ph type="sldNum" sz="quarter" idx="12"/>
          </p:nvPr>
        </p:nvSpPr>
        <p:spPr/>
        <p:txBody>
          <a:bodyPr/>
          <a:lstStyle/>
          <a:p>
            <a:fld id="{48980439-D936-4375-8ADC-B307C9CADE25}" type="slidenum">
              <a:rPr lang="en-US" smtClean="0"/>
              <a:t>‹#›</a:t>
            </a:fld>
            <a:endParaRPr lang="en-US"/>
          </a:p>
        </p:txBody>
      </p:sp>
    </p:spTree>
    <p:extLst>
      <p:ext uri="{BB962C8B-B14F-4D97-AF65-F5344CB8AC3E}">
        <p14:creationId xmlns:p14="http://schemas.microsoft.com/office/powerpoint/2010/main" val="240124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11864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2" y="2989261"/>
            <a:ext cx="9708329"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260AFB1-9029-C44C-94BA-411483F55C5E}"/>
              </a:ext>
            </a:extLst>
          </p:cNvPr>
          <p:cNvSpPr>
            <a:spLocks noGrp="1"/>
          </p:cNvSpPr>
          <p:nvPr>
            <p:ph type="title"/>
          </p:nvPr>
        </p:nvSpPr>
        <p:spPr>
          <a:xfrm>
            <a:off x="831850" y="1709739"/>
            <a:ext cx="10515600" cy="1279522"/>
          </a:xfrm>
          <a:prstGeom prst="rect">
            <a:avLst/>
          </a:prstGeo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82505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4100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7411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1693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756634" y="5644055"/>
            <a:ext cx="3736428" cy="108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7897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8109-42B8-FF40-B7F0-60F2BBA24347}"/>
              </a:ext>
            </a:extLst>
          </p:cNvPr>
          <p:cNvSpPr>
            <a:spLocks noGrp="1"/>
          </p:cNvSpPr>
          <p:nvPr>
            <p:ph type="title" hasCustomPrompt="1"/>
          </p:nvPr>
        </p:nvSpPr>
        <p:spPr>
          <a:xfrm>
            <a:off x="1188928" y="575401"/>
            <a:ext cx="7241088" cy="408727"/>
          </a:xfrm>
          <a:prstGeom prst="rect">
            <a:avLst/>
          </a:prstGeom>
        </p:spPr>
        <p:txBody>
          <a:bodyPr lIns="0">
            <a:normAutofit/>
          </a:bodyPr>
          <a:lstStyle>
            <a:lvl1pPr>
              <a:defRPr sz="3600" b="1" i="0" baseline="0">
                <a:solidFill>
                  <a:srgbClr val="00529B"/>
                </a:solidFill>
                <a:latin typeface="Arial" panose="020B0604020202020204" pitchFamily="34" charset="0"/>
              </a:defRPr>
            </a:lvl1pPr>
          </a:lstStyle>
          <a:p>
            <a:r>
              <a:rPr lang="en-US" dirty="0"/>
              <a:t>Standard Slide</a:t>
            </a:r>
          </a:p>
        </p:txBody>
      </p:sp>
      <p:sp>
        <p:nvSpPr>
          <p:cNvPr id="9" name="TextBox 8">
            <a:extLst>
              <a:ext uri="{FF2B5EF4-FFF2-40B4-BE49-F238E27FC236}">
                <a16:creationId xmlns:a16="http://schemas.microsoft.com/office/drawing/2014/main" id="{CB74AAAC-8804-E043-847F-96569ED034AB}"/>
              </a:ext>
            </a:extLst>
          </p:cNvPr>
          <p:cNvSpPr txBox="1"/>
          <p:nvPr userDrawn="1"/>
        </p:nvSpPr>
        <p:spPr>
          <a:xfrm>
            <a:off x="11307047" y="5949863"/>
            <a:ext cx="338202" cy="276999"/>
          </a:xfrm>
          <a:prstGeom prst="rect">
            <a:avLst/>
          </a:prstGeom>
          <a:noFill/>
        </p:spPr>
        <p:txBody>
          <a:bodyPr wrap="square" rIns="0" rtlCol="0">
            <a:spAutoFit/>
          </a:bodyPr>
          <a:lstStyle/>
          <a:p>
            <a:fld id="{86CB4B4D-7CA3-9044-876B-883B54F8677D}" type="slidenum">
              <a:rPr lang="en-US" sz="1200" baseline="0" smtClean="0">
                <a:solidFill>
                  <a:srgbClr val="00539B"/>
                </a:solidFill>
                <a:latin typeface="Arial" panose="020B0604020202020204" pitchFamily="34" charset="0"/>
              </a:rPr>
              <a:pPr/>
              <a:t>‹#›</a:t>
            </a:fld>
            <a:endParaRPr lang="en-US" sz="1200" baseline="0" dirty="0">
              <a:solidFill>
                <a:srgbClr val="00539B"/>
              </a:solidFill>
              <a:latin typeface="Arial" panose="020B0604020202020204" pitchFamily="34" charset="0"/>
            </a:endParaRPr>
          </a:p>
        </p:txBody>
      </p:sp>
      <p:sp>
        <p:nvSpPr>
          <p:cNvPr id="12" name="Text Placeholder 2">
            <a:extLst>
              <a:ext uri="{FF2B5EF4-FFF2-40B4-BE49-F238E27FC236}">
                <a16:creationId xmlns:a16="http://schemas.microsoft.com/office/drawing/2014/main" id="{BC84B8E8-D7D9-9D48-AFDB-12037462F85F}"/>
              </a:ext>
            </a:extLst>
          </p:cNvPr>
          <p:cNvSpPr>
            <a:spLocks noGrp="1"/>
          </p:cNvSpPr>
          <p:nvPr>
            <p:ph type="body" sz="quarter" idx="24" hasCustomPrompt="1"/>
          </p:nvPr>
        </p:nvSpPr>
        <p:spPr>
          <a:xfrm>
            <a:off x="1206591" y="2332858"/>
            <a:ext cx="10100455" cy="3801724"/>
          </a:xfrm>
          <a:prstGeom prst="rect">
            <a:avLst/>
          </a:prstGeom>
        </p:spPr>
        <p:txBody>
          <a:bodyPr lIns="0" tIns="0" rIns="0" bIns="0"/>
          <a:lstStyle>
            <a:lvl1pPr marL="342900" marR="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points and body in standard “Arial”, QIN-QIO navy blue or black only.</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Keep points brief and punctuation consistent:</a:t>
            </a:r>
          </a:p>
          <a:p>
            <a:pPr marL="914400" marR="0" lvl="2"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Periods should be used either on all points or or on none.</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Minimum text size is 20pt, and 24pt text is preferred.</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endParaRPr lang="en-US" dirty="0"/>
          </a:p>
          <a:p>
            <a:pPr lvl="0"/>
            <a:endParaRPr lang="en-US" dirty="0"/>
          </a:p>
        </p:txBody>
      </p:sp>
      <p:sp>
        <p:nvSpPr>
          <p:cNvPr id="13" name="Text Placeholder 2">
            <a:extLst>
              <a:ext uri="{FF2B5EF4-FFF2-40B4-BE49-F238E27FC236}">
                <a16:creationId xmlns:a16="http://schemas.microsoft.com/office/drawing/2014/main" id="{811C57FA-8BB1-754F-B7B6-43F2E005B025}"/>
              </a:ext>
            </a:extLst>
          </p:cNvPr>
          <p:cNvSpPr>
            <a:spLocks noGrp="1"/>
          </p:cNvSpPr>
          <p:nvPr>
            <p:ph type="body" sz="quarter" idx="25" hasCustomPrompt="1"/>
          </p:nvPr>
        </p:nvSpPr>
        <p:spPr>
          <a:xfrm>
            <a:off x="1201454" y="1886285"/>
            <a:ext cx="10114245" cy="421274"/>
          </a:xfrm>
          <a:prstGeom prst="rect">
            <a:avLst/>
          </a:prstGeom>
        </p:spPr>
        <p:txBody>
          <a:bodyPr lIns="0" tIns="0" rIns="0" bIns="0"/>
          <a:lstStyle>
            <a:lvl1pPr marL="0" marR="0" indent="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None/>
              <a:tabLst/>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a:t>Arial bold for lead copy – Use Blue for call-out</a:t>
            </a:r>
          </a:p>
        </p:txBody>
      </p:sp>
      <p:sp>
        <p:nvSpPr>
          <p:cNvPr id="14" name="Text Placeholder 2">
            <a:extLst>
              <a:ext uri="{FF2B5EF4-FFF2-40B4-BE49-F238E27FC236}">
                <a16:creationId xmlns:a16="http://schemas.microsoft.com/office/drawing/2014/main" id="{FA062922-313E-F146-A2D9-C8864AAC4D5E}"/>
              </a:ext>
            </a:extLst>
          </p:cNvPr>
          <p:cNvSpPr>
            <a:spLocks noGrp="1"/>
          </p:cNvSpPr>
          <p:nvPr>
            <p:ph type="body" sz="quarter" idx="27" hasCustomPrompt="1"/>
          </p:nvPr>
        </p:nvSpPr>
        <p:spPr>
          <a:xfrm>
            <a:off x="1183732" y="1017953"/>
            <a:ext cx="10114245" cy="421274"/>
          </a:xfrm>
          <a:prstGeom prst="rect">
            <a:avLst/>
          </a:prstGeom>
        </p:spPr>
        <p:txBody>
          <a:bodyPr lIns="0" tIns="0" rIns="0" bIns="0"/>
          <a:lstStyle>
            <a:lvl1pPr marL="0" marR="0" indent="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None/>
              <a:tabLst/>
              <a:defRPr sz="2800" b="0">
                <a:solidFill>
                  <a:srgbClr val="00539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Include subhead if applicable</a:t>
            </a:r>
          </a:p>
        </p:txBody>
      </p:sp>
    </p:spTree>
    <p:extLst>
      <p:ext uri="{BB962C8B-B14F-4D97-AF65-F5344CB8AC3E}">
        <p14:creationId xmlns:p14="http://schemas.microsoft.com/office/powerpoint/2010/main" val="107221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a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BD55B9-A9C5-734C-8C8F-E8115FA760BF}"/>
              </a:ext>
            </a:extLst>
          </p:cNvPr>
          <p:cNvSpPr>
            <a:spLocks noGrp="1"/>
          </p:cNvSpPr>
          <p:nvPr>
            <p:ph type="title" hasCustomPrompt="1"/>
          </p:nvPr>
        </p:nvSpPr>
        <p:spPr>
          <a:xfrm>
            <a:off x="1188928" y="575401"/>
            <a:ext cx="7241088" cy="408727"/>
          </a:xfrm>
          <a:prstGeom prst="rect">
            <a:avLst/>
          </a:prstGeom>
        </p:spPr>
        <p:txBody>
          <a:bodyPr lIns="0">
            <a:normAutofit/>
          </a:bodyPr>
          <a:lstStyle>
            <a:lvl1pPr>
              <a:defRPr sz="3600" b="1" i="0" baseline="0">
                <a:solidFill>
                  <a:srgbClr val="00529B"/>
                </a:solidFill>
                <a:latin typeface="Arial" panose="020B0604020202020204" pitchFamily="34" charset="0"/>
              </a:defRPr>
            </a:lvl1pPr>
          </a:lstStyle>
          <a:p>
            <a:r>
              <a:rPr lang="en-US" dirty="0"/>
              <a:t>Slide With Image</a:t>
            </a:r>
          </a:p>
        </p:txBody>
      </p:sp>
      <p:sp>
        <p:nvSpPr>
          <p:cNvPr id="10" name="TextBox 9">
            <a:extLst>
              <a:ext uri="{FF2B5EF4-FFF2-40B4-BE49-F238E27FC236}">
                <a16:creationId xmlns:a16="http://schemas.microsoft.com/office/drawing/2014/main" id="{E9F9F7B3-F92F-A745-A11D-7F3C8FA1508E}"/>
              </a:ext>
            </a:extLst>
          </p:cNvPr>
          <p:cNvSpPr txBox="1"/>
          <p:nvPr userDrawn="1"/>
        </p:nvSpPr>
        <p:spPr>
          <a:xfrm>
            <a:off x="11307047" y="5949863"/>
            <a:ext cx="338202" cy="276999"/>
          </a:xfrm>
          <a:prstGeom prst="rect">
            <a:avLst/>
          </a:prstGeom>
          <a:noFill/>
        </p:spPr>
        <p:txBody>
          <a:bodyPr wrap="square" rIns="0" rtlCol="0">
            <a:spAutoFit/>
          </a:bodyPr>
          <a:lstStyle/>
          <a:p>
            <a:fld id="{86CB4B4D-7CA3-9044-876B-883B54F8677D}" type="slidenum">
              <a:rPr lang="en-US" sz="1200" baseline="0" smtClean="0">
                <a:solidFill>
                  <a:srgbClr val="00539B"/>
                </a:solidFill>
                <a:latin typeface="Arial" panose="020B0604020202020204" pitchFamily="34" charset="0"/>
              </a:rPr>
              <a:pPr/>
              <a:t>‹#›</a:t>
            </a:fld>
            <a:endParaRPr lang="en-US" sz="1200" baseline="0" dirty="0">
              <a:solidFill>
                <a:srgbClr val="00539B"/>
              </a:solidFill>
              <a:latin typeface="Arial" panose="020B0604020202020204" pitchFamily="34" charset="0"/>
            </a:endParaRPr>
          </a:p>
        </p:txBody>
      </p:sp>
      <p:sp>
        <p:nvSpPr>
          <p:cNvPr id="12" name="Picture Placeholder 2">
            <a:extLst>
              <a:ext uri="{FF2B5EF4-FFF2-40B4-BE49-F238E27FC236}">
                <a16:creationId xmlns:a16="http://schemas.microsoft.com/office/drawing/2014/main" id="{28A5F47B-54CF-F248-AA53-10DBFEE24B5A}"/>
              </a:ext>
            </a:extLst>
          </p:cNvPr>
          <p:cNvSpPr>
            <a:spLocks noGrp="1"/>
          </p:cNvSpPr>
          <p:nvPr>
            <p:ph type="pic" sz="quarter" idx="22"/>
          </p:nvPr>
        </p:nvSpPr>
        <p:spPr>
          <a:xfrm>
            <a:off x="6328134" y="1886285"/>
            <a:ext cx="4894545" cy="4248298"/>
          </a:xfrm>
          <a:prstGeom prst="rect">
            <a:avLst/>
          </a:prstGeom>
          <a:effectLst>
            <a:outerShdw blurRad="50800" dist="38100" dir="2700000" algn="tl" rotWithShape="0">
              <a:prstClr val="black">
                <a:alpha val="40000"/>
              </a:prstClr>
            </a:outerShdw>
          </a:effectLst>
        </p:spPr>
        <p:txBody>
          <a:bodyPr anchor="t"/>
          <a:lstStyle>
            <a:lvl1pPr marL="0" indent="0">
              <a:buFontTx/>
              <a:buNone/>
              <a:defRPr/>
            </a:lvl1pPr>
          </a:lstStyle>
          <a:p>
            <a:r>
              <a:rPr lang="en-US" dirty="0"/>
              <a:t>Click icon to add picture</a:t>
            </a:r>
          </a:p>
        </p:txBody>
      </p:sp>
      <p:sp>
        <p:nvSpPr>
          <p:cNvPr id="9" name="Text Placeholder 2">
            <a:extLst>
              <a:ext uri="{FF2B5EF4-FFF2-40B4-BE49-F238E27FC236}">
                <a16:creationId xmlns:a16="http://schemas.microsoft.com/office/drawing/2014/main" id="{6FF180D0-4751-C349-989E-D9F39C852211}"/>
              </a:ext>
            </a:extLst>
          </p:cNvPr>
          <p:cNvSpPr>
            <a:spLocks noGrp="1"/>
          </p:cNvSpPr>
          <p:nvPr>
            <p:ph type="body" sz="quarter" idx="24" hasCustomPrompt="1"/>
          </p:nvPr>
        </p:nvSpPr>
        <p:spPr>
          <a:xfrm>
            <a:off x="1206593" y="2381692"/>
            <a:ext cx="4889406" cy="3752891"/>
          </a:xfrm>
          <a:prstGeom prst="rect">
            <a:avLst/>
          </a:prstGeom>
        </p:spPr>
        <p:txBody>
          <a:bodyPr lIns="0" tIns="0" rIns="0" bIns="0"/>
          <a:lstStyle>
            <a:lvl1pPr marL="342900" marR="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Strive for photos with real people, consistent with our work.</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Avoid clip art or off brand graphics</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Look out for pixelated or low-res images</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r>
              <a:rPr lang="en-US" dirty="0"/>
              <a:t>Never stretch or distort images use the crop tool and hold shift when resizing.</a:t>
            </a:r>
          </a:p>
          <a:p>
            <a:pPr marL="342900" marR="0" lvl="0" indent="-34290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Char char="•"/>
              <a:tabLst/>
              <a:defRPr/>
            </a:pPr>
            <a:endParaRPr lang="en-US" dirty="0"/>
          </a:p>
          <a:p>
            <a:pPr lvl="0"/>
            <a:endParaRPr lang="en-US" dirty="0"/>
          </a:p>
          <a:p>
            <a:pPr lvl="0"/>
            <a:endParaRPr lang="en-US" dirty="0"/>
          </a:p>
        </p:txBody>
      </p:sp>
      <p:sp>
        <p:nvSpPr>
          <p:cNvPr id="14" name="Text Placeholder 2">
            <a:extLst>
              <a:ext uri="{FF2B5EF4-FFF2-40B4-BE49-F238E27FC236}">
                <a16:creationId xmlns:a16="http://schemas.microsoft.com/office/drawing/2014/main" id="{8EE86C15-8CD6-374A-B6EC-99C23484853D}"/>
              </a:ext>
            </a:extLst>
          </p:cNvPr>
          <p:cNvSpPr>
            <a:spLocks noGrp="1"/>
          </p:cNvSpPr>
          <p:nvPr>
            <p:ph type="body" sz="quarter" idx="25" hasCustomPrompt="1"/>
          </p:nvPr>
        </p:nvSpPr>
        <p:spPr>
          <a:xfrm>
            <a:off x="1201454" y="1886285"/>
            <a:ext cx="4894545" cy="421274"/>
          </a:xfrm>
          <a:prstGeom prst="rect">
            <a:avLst/>
          </a:prstGeom>
        </p:spPr>
        <p:txBody>
          <a:bodyPr lIns="0" tIns="0" rIns="0" bIns="0"/>
          <a:lstStyle>
            <a:lvl1pPr marL="0" marR="0" indent="0" algn="l" defTabSz="914400" rtl="0" eaLnBrk="1" fontAlgn="auto" latinLnBrk="0" hangingPunct="1">
              <a:lnSpc>
                <a:spcPct val="90000"/>
              </a:lnSpc>
              <a:spcBef>
                <a:spcPts val="500"/>
              </a:spcBef>
              <a:spcAft>
                <a:spcPts val="500"/>
              </a:spcAft>
              <a:buClr>
                <a:srgbClr val="00539B"/>
              </a:buClr>
              <a:buSzTx/>
              <a:buFont typeface="Arial" panose="020B0604020202020204" pitchFamily="34" charset="0"/>
              <a:buNone/>
              <a:tabLst/>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a:t>Minimum size text is 20pt</a:t>
            </a:r>
          </a:p>
        </p:txBody>
      </p:sp>
    </p:spTree>
    <p:extLst>
      <p:ext uri="{BB962C8B-B14F-4D97-AF65-F5344CB8AC3E}">
        <p14:creationId xmlns:p14="http://schemas.microsoft.com/office/powerpoint/2010/main" val="280979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dirty="0"/>
          </a:p>
        </p:txBody>
      </p:sp>
      <p:sp>
        <p:nvSpPr>
          <p:cNvPr id="17" name="Rectangle 16">
            <a:extLst>
              <a:ext uri="{FF2B5EF4-FFF2-40B4-BE49-F238E27FC236}">
                <a16:creationId xmlns:a16="http://schemas.microsoft.com/office/drawing/2014/main" id="{6A8F7D96-B129-9749-A292-6F34D32AFA71}"/>
              </a:ext>
            </a:extLst>
          </p:cNvPr>
          <p:cNvSpPr/>
          <p:nvPr userDrawn="1"/>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D9A3FB3-37E0-A746-9DAA-495CFB8F6589}"/>
              </a:ext>
            </a:extLst>
          </p:cNvPr>
          <p:cNvSpPr/>
          <p:nvPr userDrawn="1"/>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0BA07FEF-5C16-8947-8A45-55CA3733426B}"/>
              </a:ext>
            </a:extLst>
          </p:cNvPr>
          <p:cNvSpPr/>
          <p:nvPr userDrawn="1"/>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1A4089A-3F77-9448-8E9A-98F533B03E82}"/>
              </a:ext>
            </a:extLst>
          </p:cNvPr>
          <p:cNvSpPr/>
          <p:nvPr userDrawn="1"/>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91" r:id="rId1"/>
    <p:sldLayoutId id="2147483672" r:id="rId2"/>
    <p:sldLayoutId id="2147483673" r:id="rId3"/>
    <p:sldLayoutId id="2147483674" r:id="rId4"/>
    <p:sldLayoutId id="2147483675" r:id="rId5"/>
    <p:sldLayoutId id="2147483676" r:id="rId6"/>
    <p:sldLayoutId id="2147483681"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528" userDrawn="1">
          <p15:clr>
            <a:srgbClr val="F26B43"/>
          </p15:clr>
        </p15:guide>
        <p15:guide id="3" pos="7152" userDrawn="1">
          <p15:clr>
            <a:srgbClr val="F26B43"/>
          </p15:clr>
        </p15:guide>
        <p15:guide id="4" orient="horz" pos="3744" userDrawn="1">
          <p15:clr>
            <a:srgbClr val="F26B43"/>
          </p15:clr>
        </p15:guide>
        <p15:guide id="5"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3/28/2024</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dirty="0"/>
          </a:p>
        </p:txBody>
      </p:sp>
      <p:sp>
        <p:nvSpPr>
          <p:cNvPr id="17" name="Rectangle 16">
            <a:extLst>
              <a:ext uri="{FF2B5EF4-FFF2-40B4-BE49-F238E27FC236}">
                <a16:creationId xmlns:a16="http://schemas.microsoft.com/office/drawing/2014/main" id="{6A8F7D96-B129-9749-A292-6F34D32AFA71}"/>
              </a:ext>
            </a:extLst>
          </p:cNvPr>
          <p:cNvSpPr/>
          <p:nvPr userDrawn="1"/>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D9A3FB3-37E0-A746-9DAA-495CFB8F6589}"/>
              </a:ext>
            </a:extLst>
          </p:cNvPr>
          <p:cNvSpPr/>
          <p:nvPr userDrawn="1"/>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0BA07FEF-5C16-8947-8A45-55CA3733426B}"/>
              </a:ext>
            </a:extLst>
          </p:cNvPr>
          <p:cNvSpPr/>
          <p:nvPr userDrawn="1"/>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1A4089A-3F77-9448-8E9A-98F533B03E82}"/>
              </a:ext>
            </a:extLst>
          </p:cNvPr>
          <p:cNvSpPr/>
          <p:nvPr userDrawn="1"/>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9" r:id="rId3"/>
    <p:sldLayoutId id="2147483671" r:id="rId4"/>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528" userDrawn="1">
          <p15:clr>
            <a:srgbClr val="F26B43"/>
          </p15:clr>
        </p15:guide>
        <p15:guide id="3" pos="7152" userDrawn="1">
          <p15:clr>
            <a:srgbClr val="F26B43"/>
          </p15:clr>
        </p15:guide>
        <p15:guide id="4" orient="horz" pos="3744" userDrawn="1">
          <p15:clr>
            <a:srgbClr val="F26B43"/>
          </p15:clr>
        </p15:guide>
        <p15:guide id="5" orient="horz" pos="42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E9DFD-D02D-8F1D-6C72-EDFBA2DD3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243B40-F3E0-A8F2-C6A5-4842B653C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2D9AC-3223-D327-1C44-46839366E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335D9-A6A7-4D0B-ADD9-AB6D0A6B5651}" type="datetimeFigureOut">
              <a:rPr lang="en-US" smtClean="0"/>
              <a:t>3/28/2024</a:t>
            </a:fld>
            <a:endParaRPr lang="en-US" dirty="0"/>
          </a:p>
        </p:txBody>
      </p:sp>
      <p:sp>
        <p:nvSpPr>
          <p:cNvPr id="5" name="Footer Placeholder 4">
            <a:extLst>
              <a:ext uri="{FF2B5EF4-FFF2-40B4-BE49-F238E27FC236}">
                <a16:creationId xmlns:a16="http://schemas.microsoft.com/office/drawing/2014/main" id="{CBF94B0E-496E-1E99-B15B-320E8CC54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A3E9B2-65CB-CE78-0CF0-0A718C82D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80439-D936-4375-8ADC-B307C9CADE25}" type="slidenum">
              <a:rPr lang="en-US" smtClean="0"/>
              <a:t>‹#›</a:t>
            </a:fld>
            <a:endParaRPr lang="en-US" dirty="0"/>
          </a:p>
        </p:txBody>
      </p:sp>
    </p:spTree>
    <p:extLst>
      <p:ext uri="{BB962C8B-B14F-4D97-AF65-F5344CB8AC3E}">
        <p14:creationId xmlns:p14="http://schemas.microsoft.com/office/powerpoint/2010/main" val="321984128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a:p>
        </p:txBody>
      </p:sp>
      <p:sp>
        <p:nvSpPr>
          <p:cNvPr id="17" name="Rectangle 16">
            <a:extLst>
              <a:ext uri="{FF2B5EF4-FFF2-40B4-BE49-F238E27FC236}">
                <a16:creationId xmlns:a16="http://schemas.microsoft.com/office/drawing/2014/main" id="{6A8F7D96-B129-9749-A292-6F34D32AFA71}"/>
              </a:ext>
            </a:extLst>
          </p:cNvPr>
          <p:cNvSpPr/>
          <p:nvPr/>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FD9A3FB3-37E0-A746-9DAA-495CFB8F6589}"/>
              </a:ext>
            </a:extLst>
          </p:cNvPr>
          <p:cNvSpPr/>
          <p:nvPr/>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0BA07FEF-5C16-8947-8A45-55CA3733426B}"/>
              </a:ext>
            </a:extLst>
          </p:cNvPr>
          <p:cNvSpPr/>
          <p:nvPr/>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C1A4089A-3F77-9448-8E9A-98F533B03E82}"/>
              </a:ext>
            </a:extLst>
          </p:cNvPr>
          <p:cNvSpPr/>
          <p:nvPr/>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528">
          <p15:clr>
            <a:srgbClr val="F26B43"/>
          </p15:clr>
        </p15:guide>
        <p15:guide id="3" pos="7152">
          <p15:clr>
            <a:srgbClr val="F26B43"/>
          </p15:clr>
        </p15:guide>
        <p15:guide id="4" orient="horz" pos="3744">
          <p15:clr>
            <a:srgbClr val="F26B43"/>
          </p15:clr>
        </p15:guide>
        <p15:guide id="5"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sepsis/what-is-sepsis.html" TargetMode="External"/><Relationship Id="rId2" Type="http://schemas.openxmlformats.org/officeDocument/2006/relationships/hyperlink" Target="https://www.cdc.gov/nchs/products/databriefs/db422.htm"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hyperlink" Target="https://www.sccm.org/SurvivingSepsisCampaign/Hom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dsepsis.org/work/sepsis-protoco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qi.ipro.org/sepsi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qi.ipro.org/home/what-about-vaccines-at-every-encounter/"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qi.ipro.org/sepsi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qi.ipro.org/sepsi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athway-interact.com/"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qi.ipro.org/sepsi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hyperlink" Target="https://qi.ipro.org/sepsis/"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sepsis/get-ahead-of-sepsis/index.html" TargetMode="External"/><Relationship Id="rId7" Type="http://schemas.openxmlformats.org/officeDocument/2006/relationships/hyperlink" Target="http://www.survivingsepsis.org/Pages/default.aspx"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topsepsisnow.org/" TargetMode="External"/><Relationship Id="rId5" Type="http://schemas.openxmlformats.org/officeDocument/2006/relationships/hyperlink" Target="https://www.patientcarelink.org/the-rory-staunton-foundation-for-sepsis/" TargetMode="External"/><Relationship Id="rId4" Type="http://schemas.openxmlformats.org/officeDocument/2006/relationships/hyperlink" Target="http://www.sepsis.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5JvGiAFLels"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hyperlink" Target="https://qi.ipro.org/sepsis/" TargetMode="External"/><Relationship Id="rId2" Type="http://schemas.openxmlformats.org/officeDocument/2006/relationships/hyperlink" Target="mailto:sbutterfield@ipro.org"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hyperlink" Target="https://qi.ipro.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ideo" Target="https://www.youtube.com/embed/DnsQ4RlXsZY?feature=oembed" TargetMode="External"/><Relationship Id="rId5" Type="http://schemas.openxmlformats.org/officeDocument/2006/relationships/hyperlink" Target="https://www.sepsis.or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868544" y="2634826"/>
            <a:ext cx="10730484" cy="1588348"/>
          </a:xfrm>
          <a:prstGeom prst="rect">
            <a:avLst/>
          </a:prstGeom>
          <a:noFill/>
          <a:ln>
            <a:noFill/>
          </a:ln>
        </p:spPr>
        <p:txBody>
          <a:bodyPr spcFirstLastPara="1" wrap="square" lIns="91425" tIns="45700" rIns="91425" bIns="45700" anchor="b" anchorCtr="0">
            <a:noAutofit/>
          </a:bodyPr>
          <a:lstStyle/>
          <a:p>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br>
              <a:rPr lang="en-US" sz="3600" dirty="0">
                <a:solidFill>
                  <a:schemeClr val="accent1"/>
                </a:solidFill>
              </a:rPr>
            </a:br>
            <a:r>
              <a:rPr lang="en-US" sz="3600" dirty="0">
                <a:solidFill>
                  <a:schemeClr val="accent1"/>
                </a:solidFill>
                <a:latin typeface="+mn-lt"/>
              </a:rPr>
              <a:t>IPRO Community Based Sepsis: </a:t>
            </a:r>
            <a:br>
              <a:rPr lang="en-US" sz="3600" dirty="0">
                <a:solidFill>
                  <a:schemeClr val="accent1"/>
                </a:solidFill>
                <a:latin typeface="+mn-lt"/>
              </a:rPr>
            </a:br>
            <a:r>
              <a:rPr lang="en-US" sz="3600" dirty="0">
                <a:solidFill>
                  <a:schemeClr val="accent1"/>
                </a:solidFill>
                <a:latin typeface="+mn-lt"/>
              </a:rPr>
              <a:t>Sepsis Awareness for Long Term Care Facilities </a:t>
            </a:r>
            <a:br>
              <a:rPr lang="en-US" sz="3600" dirty="0">
                <a:solidFill>
                  <a:schemeClr val="accent1"/>
                </a:solidFill>
                <a:latin typeface="+mn-lt"/>
              </a:rPr>
            </a:br>
            <a:r>
              <a:rPr lang="en-US" sz="3600" dirty="0">
                <a:solidFill>
                  <a:schemeClr val="accent1"/>
                </a:solidFill>
                <a:latin typeface="+mn-lt"/>
              </a:rPr>
              <a:t>Train-the-Trainer Program</a:t>
            </a:r>
            <a:br>
              <a:rPr lang="en-US" sz="3600" dirty="0">
                <a:solidFill>
                  <a:schemeClr val="accent1"/>
                </a:solidFill>
                <a:latin typeface="+mn-lt"/>
              </a:rPr>
            </a:br>
            <a:br>
              <a:rPr lang="en-US" sz="3600" dirty="0">
                <a:solidFill>
                  <a:schemeClr val="accent1"/>
                </a:solidFill>
                <a:latin typeface="+mn-lt"/>
              </a:rPr>
            </a:br>
            <a:r>
              <a:rPr lang="en-US" sz="2800" b="1" kern="100" dirty="0">
                <a:effectLst/>
                <a:latin typeface="+mn-lt"/>
                <a:ea typeface="Calibri" panose="020F0502020204030204" pitchFamily="34" charset="0"/>
                <a:cs typeface="Times New Roman" panose="02020603050405020304" pitchFamily="18" charset="0"/>
              </a:rPr>
              <a:t>What You Don’t Know Could Kill You!</a:t>
            </a:r>
            <a:endParaRPr sz="3600" dirty="0"/>
          </a:p>
        </p:txBody>
      </p:sp>
      <p:sp>
        <p:nvSpPr>
          <p:cNvPr id="2" name="Rectangle 1">
            <a:extLst>
              <a:ext uri="{FF2B5EF4-FFF2-40B4-BE49-F238E27FC236}">
                <a16:creationId xmlns:a16="http://schemas.microsoft.com/office/drawing/2014/main" id="{03A149A8-04BB-96B5-4C59-43AC48007646}"/>
              </a:ext>
            </a:extLst>
          </p:cNvPr>
          <p:cNvSpPr/>
          <p:nvPr/>
        </p:nvSpPr>
        <p:spPr>
          <a:xfrm>
            <a:off x="730758" y="5943600"/>
            <a:ext cx="6146697" cy="749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2">
                    <a:lumMod val="50000"/>
                  </a:schemeClr>
                </a:solidFill>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12SOW-IPRO-QIN-T1-A2-23-988</a:t>
            </a:r>
          </a:p>
        </p:txBody>
      </p:sp>
    </p:spTree>
    <p:extLst>
      <p:ext uri="{BB962C8B-B14F-4D97-AF65-F5344CB8AC3E}">
        <p14:creationId xmlns:p14="http://schemas.microsoft.com/office/powerpoint/2010/main" val="343479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a:extLst>
              <a:ext uri="{FF2B5EF4-FFF2-40B4-BE49-F238E27FC236}">
                <a16:creationId xmlns:a16="http://schemas.microsoft.com/office/drawing/2014/main" id="{4B7DE7D6-F034-DF4D-8BE3-4D6D60D865E7}"/>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69A94C22-5F1C-9D4D-B1B8-1C70D383BFC3}" type="slidenum">
              <a:rPr lang="en-US" altLang="en-US" sz="1400">
                <a:solidFill>
                  <a:schemeClr val="bg1"/>
                </a:solidFill>
                <a:latin typeface="Arial" panose="020B0604020202020204" pitchFamily="34" charset="0"/>
              </a:rPr>
              <a:pPr/>
              <a:t>10</a:t>
            </a:fld>
            <a:endParaRPr lang="en-US" altLang="en-US" sz="1400"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A39A65AB-B008-2E46-B01E-01079C7D7E89}"/>
              </a:ext>
            </a:extLst>
          </p:cNvPr>
          <p:cNvSpPr>
            <a:spLocks noGrp="1"/>
          </p:cNvSpPr>
          <p:nvPr>
            <p:ph type="title"/>
          </p:nvPr>
        </p:nvSpPr>
        <p:spPr>
          <a:xfrm>
            <a:off x="507111" y="524858"/>
            <a:ext cx="8167687" cy="438966"/>
          </a:xfrm>
        </p:spPr>
        <p:txBody>
          <a:bodyPr/>
          <a:lstStyle/>
          <a:p>
            <a:pPr>
              <a:defRPr/>
            </a:pPr>
            <a:r>
              <a:rPr lang="en-US" altLang="en-US" dirty="0">
                <a:latin typeface="+mn-lt"/>
                <a:cs typeface="Arial" charset="0"/>
              </a:rPr>
              <a:t>Sepsis Awareness is Poor</a:t>
            </a:r>
            <a:endParaRPr lang="en-US" dirty="0">
              <a:latin typeface="+mn-lt"/>
            </a:endParaRPr>
          </a:p>
        </p:txBody>
      </p:sp>
      <p:sp>
        <p:nvSpPr>
          <p:cNvPr id="7171" name="Content Placeholder 2">
            <a:extLst>
              <a:ext uri="{FF2B5EF4-FFF2-40B4-BE49-F238E27FC236}">
                <a16:creationId xmlns:a16="http://schemas.microsoft.com/office/drawing/2014/main" id="{6C73F94E-0A5C-C64E-A344-DF316C885040}"/>
              </a:ext>
            </a:extLst>
          </p:cNvPr>
          <p:cNvSpPr>
            <a:spLocks noGrp="1"/>
          </p:cNvSpPr>
          <p:nvPr>
            <p:ph idx="1"/>
          </p:nvPr>
        </p:nvSpPr>
        <p:spPr>
          <a:xfrm>
            <a:off x="657801" y="1536174"/>
            <a:ext cx="11374871" cy="3785652"/>
          </a:xfrm>
        </p:spPr>
        <p:txBody>
          <a:bodyPr/>
          <a:lstStyle/>
          <a:p>
            <a:pPr marL="457200" indent="-457200">
              <a:spcBef>
                <a:spcPts val="1800"/>
              </a:spcBef>
              <a:buFont typeface="Wingdings" panose="05000000000000000000" pitchFamily="2" charset="2"/>
              <a:buChar char="§"/>
              <a:defRPr/>
            </a:pPr>
            <a:r>
              <a:rPr lang="en-US" altLang="en-US" b="1" dirty="0">
                <a:solidFill>
                  <a:srgbClr val="00539B"/>
                </a:solidFill>
                <a:cs typeface="Arial" charset="0"/>
              </a:rPr>
              <a:t>Sepsis is one of the most under recognized and misunderstood conditions by healthcare providers and the public</a:t>
            </a:r>
          </a:p>
          <a:p>
            <a:pPr marL="0" indent="0">
              <a:spcBef>
                <a:spcPts val="1800"/>
              </a:spcBef>
              <a:buNone/>
              <a:defRPr/>
            </a:pPr>
            <a:endParaRPr lang="en-US" altLang="en-US" b="1" dirty="0">
              <a:solidFill>
                <a:srgbClr val="00539B"/>
              </a:solidFill>
              <a:cs typeface="Arial" charset="0"/>
            </a:endParaRPr>
          </a:p>
          <a:p>
            <a:pPr marL="457200" indent="-457200">
              <a:spcBef>
                <a:spcPts val="0"/>
              </a:spcBef>
              <a:buFont typeface="Wingdings" panose="05000000000000000000" pitchFamily="2" charset="2"/>
              <a:buChar char="§"/>
              <a:defRPr/>
            </a:pPr>
            <a:r>
              <a:rPr lang="en-US" altLang="en-US" b="1" dirty="0">
                <a:solidFill>
                  <a:srgbClr val="00539B"/>
                </a:solidFill>
                <a:cs typeface="Arial" charset="0"/>
              </a:rPr>
              <a:t>The public needs an understandable definition of sepsis</a:t>
            </a:r>
          </a:p>
          <a:p>
            <a:pPr marL="0" indent="0">
              <a:spcBef>
                <a:spcPts val="0"/>
              </a:spcBef>
              <a:buNone/>
              <a:defRPr/>
            </a:pPr>
            <a:endParaRPr lang="en-US" altLang="en-US" b="1" dirty="0">
              <a:solidFill>
                <a:srgbClr val="00539B"/>
              </a:solidFill>
              <a:cs typeface="Arial" charset="0"/>
            </a:endParaRPr>
          </a:p>
          <a:p>
            <a:pPr marL="342900" indent="-342900">
              <a:lnSpc>
                <a:spcPct val="100000"/>
              </a:lnSpc>
              <a:spcBef>
                <a:spcPts val="0"/>
              </a:spcBef>
              <a:buFont typeface="Wingdings" panose="05000000000000000000" pitchFamily="2" charset="2"/>
              <a:buChar char="§"/>
              <a:defRPr/>
            </a:pPr>
            <a:r>
              <a:rPr lang="en-US" altLang="en-US" b="1" dirty="0">
                <a:solidFill>
                  <a:srgbClr val="00539B"/>
                </a:solidFill>
                <a:cs typeface="Arial" charset="0"/>
              </a:rPr>
              <a:t>  Clinical prompts for healthcare providers facilitate earlier identification</a:t>
            </a:r>
          </a:p>
          <a:p>
            <a:pPr marL="457200" lvl="1" indent="0">
              <a:lnSpc>
                <a:spcPct val="100000"/>
              </a:lnSpc>
              <a:spcBef>
                <a:spcPts val="0"/>
              </a:spcBef>
              <a:buNone/>
              <a:defRPr/>
            </a:pPr>
            <a:r>
              <a:rPr lang="en-US" altLang="en-US" b="1" dirty="0">
                <a:solidFill>
                  <a:srgbClr val="00539B"/>
                </a:solidFill>
                <a:cs typeface="Arial" charset="0"/>
              </a:rPr>
              <a:t> </a:t>
            </a:r>
            <a:r>
              <a:rPr lang="en-US" altLang="en-US" sz="2800" b="1" dirty="0">
                <a:solidFill>
                  <a:srgbClr val="00539B"/>
                </a:solidFill>
                <a:cs typeface="Arial" charset="0"/>
              </a:rPr>
              <a:t>of sepsis</a:t>
            </a:r>
          </a:p>
          <a:p>
            <a:pPr marL="457200" lvl="1" indent="0">
              <a:lnSpc>
                <a:spcPct val="100000"/>
              </a:lnSpc>
              <a:spcBef>
                <a:spcPts val="0"/>
              </a:spcBef>
              <a:buNone/>
              <a:defRPr/>
            </a:pPr>
            <a:endParaRPr lang="en-US" altLang="en-US" sz="2800" b="1" dirty="0">
              <a:solidFill>
                <a:srgbClr val="00539B"/>
              </a:solidFill>
              <a:cs typeface="Arial" charset="0"/>
            </a:endParaRPr>
          </a:p>
          <a:p>
            <a:pPr marL="342900" indent="-342900">
              <a:spcBef>
                <a:spcPts val="0"/>
              </a:spcBef>
              <a:buFont typeface="Wingdings" panose="05000000000000000000" pitchFamily="2" charset="2"/>
              <a:buChar char="§"/>
              <a:defRPr/>
            </a:pPr>
            <a:r>
              <a:rPr lang="en-US" altLang="en-US" b="1" dirty="0">
                <a:solidFill>
                  <a:srgbClr val="00539B"/>
                </a:solidFill>
                <a:cs typeface="Arial" charset="0"/>
              </a:rPr>
              <a:t> Public needs to know the signs and symptoms of sepsis and associate sepsis as a medical emergency</a:t>
            </a:r>
          </a:p>
        </p:txBody>
      </p:sp>
    </p:spTree>
    <p:extLst>
      <p:ext uri="{BB962C8B-B14F-4D97-AF65-F5344CB8AC3E}">
        <p14:creationId xmlns:p14="http://schemas.microsoft.com/office/powerpoint/2010/main" val="8296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62FD723-DA5A-564F-8272-8590E7420D36}"/>
              </a:ext>
            </a:extLst>
          </p:cNvPr>
          <p:cNvSpPr>
            <a:spLocks noGrp="1"/>
          </p:cNvSpPr>
          <p:nvPr>
            <p:ph type="title"/>
          </p:nvPr>
        </p:nvSpPr>
        <p:spPr>
          <a:xfrm>
            <a:off x="1086822" y="672352"/>
            <a:ext cx="4320206" cy="435440"/>
          </a:xfrm>
        </p:spPr>
        <p:txBody>
          <a:bodyPr/>
          <a:lstStyle/>
          <a:p>
            <a:pPr>
              <a:defRPr/>
            </a:pPr>
            <a:r>
              <a:rPr lang="en-US" altLang="en-US" sz="3600" dirty="0">
                <a:latin typeface="+mn-lt"/>
              </a:rPr>
              <a:t>Sobering Statistics</a:t>
            </a:r>
            <a:endParaRPr lang="en-US" altLang="en-US" sz="3600" dirty="0">
              <a:latin typeface="+mn-lt"/>
              <a:cs typeface="Arial" charset="0"/>
            </a:endParaRPr>
          </a:p>
        </p:txBody>
      </p:sp>
      <p:sp>
        <p:nvSpPr>
          <p:cNvPr id="3" name="Content Placeholder 2">
            <a:extLst>
              <a:ext uri="{FF2B5EF4-FFF2-40B4-BE49-F238E27FC236}">
                <a16:creationId xmlns:a16="http://schemas.microsoft.com/office/drawing/2014/main" id="{F8AB059B-3A77-6C42-AC7B-EEECE574F433}"/>
              </a:ext>
            </a:extLst>
          </p:cNvPr>
          <p:cNvSpPr>
            <a:spLocks noGrp="1"/>
          </p:cNvSpPr>
          <p:nvPr>
            <p:ph idx="1"/>
          </p:nvPr>
        </p:nvSpPr>
        <p:spPr>
          <a:xfrm>
            <a:off x="1086822" y="1275783"/>
            <a:ext cx="10275887" cy="4306434"/>
          </a:xfrm>
        </p:spPr>
        <p:txBody>
          <a:bodyPr/>
          <a:lstStyle/>
          <a:p>
            <a:pPr marL="342900" indent="-342900">
              <a:buClr>
                <a:srgbClr val="00539B"/>
              </a:buClr>
              <a:buFont typeface="Wingdings" panose="05000000000000000000" pitchFamily="2" charset="2"/>
              <a:buChar char="§"/>
              <a:defRPr/>
            </a:pPr>
            <a:endParaRPr lang="en-US" sz="2000" b="1" dirty="0">
              <a:solidFill>
                <a:srgbClr val="00539B"/>
              </a:solidFill>
            </a:endParaRPr>
          </a:p>
          <a:p>
            <a:pPr marL="342900" lvl="1" indent="-342900">
              <a:buClr>
                <a:srgbClr val="00539B"/>
              </a:buClr>
              <a:buFont typeface="Wingdings" panose="05000000000000000000" pitchFamily="2" charset="2"/>
              <a:buChar char="§"/>
              <a:defRPr/>
            </a:pPr>
            <a:r>
              <a:rPr lang="en-US" sz="2000" b="1" dirty="0">
                <a:solidFill>
                  <a:srgbClr val="00539B"/>
                </a:solidFill>
              </a:rPr>
              <a:t>$27 billion spent annually treating sepsis in hospitals</a:t>
            </a:r>
          </a:p>
          <a:p>
            <a:pPr marL="342900" lvl="1" indent="-342900">
              <a:buClr>
                <a:srgbClr val="00539B"/>
              </a:buClr>
              <a:buFont typeface="Wingdings" panose="05000000000000000000" pitchFamily="2" charset="2"/>
              <a:buChar char="§"/>
              <a:defRPr/>
            </a:pPr>
            <a:r>
              <a:rPr lang="en-US" sz="2000" b="1" dirty="0">
                <a:solidFill>
                  <a:srgbClr val="00539B"/>
                </a:solidFill>
              </a:rPr>
              <a:t>In-hospital mortality rate 8Xs higher than other diagnoses</a:t>
            </a:r>
          </a:p>
          <a:p>
            <a:pPr marL="342900" indent="-342900">
              <a:buClr>
                <a:srgbClr val="00539B"/>
              </a:buClr>
              <a:buFont typeface="Wingdings" panose="05000000000000000000" pitchFamily="2" charset="2"/>
              <a:buChar char="§"/>
              <a:defRPr/>
            </a:pPr>
            <a:r>
              <a:rPr lang="en-US" sz="2000" b="1" dirty="0">
                <a:solidFill>
                  <a:srgbClr val="00539B"/>
                </a:solidFill>
              </a:rPr>
              <a:t>Mortality rate for severe sepsis is </a:t>
            </a:r>
            <a:r>
              <a:rPr lang="en-US" sz="2000" b="1" dirty="0">
                <a:solidFill>
                  <a:srgbClr val="FF0000"/>
                </a:solidFill>
              </a:rPr>
              <a:t>29%</a:t>
            </a:r>
            <a:r>
              <a:rPr lang="en-US" sz="2000" b="1" baseline="100000" dirty="0">
                <a:solidFill>
                  <a:schemeClr val="tx1"/>
                </a:solidFill>
              </a:rPr>
              <a:t>1</a:t>
            </a:r>
            <a:r>
              <a:rPr lang="en-US" sz="2000" b="1" dirty="0"/>
              <a:t> </a:t>
            </a:r>
            <a:r>
              <a:rPr lang="en-US" sz="2000" b="1" dirty="0">
                <a:solidFill>
                  <a:srgbClr val="00539B"/>
                </a:solidFill>
              </a:rPr>
              <a:t>which is greater than:</a:t>
            </a:r>
          </a:p>
          <a:p>
            <a:pPr marL="1028700" lvl="3" indent="-342900">
              <a:buClr>
                <a:srgbClr val="00539B"/>
              </a:buClr>
              <a:buFont typeface="Wingdings" panose="05000000000000000000" pitchFamily="2" charset="2"/>
              <a:buChar char="§"/>
              <a:defRPr/>
            </a:pPr>
            <a:r>
              <a:rPr lang="en-US" b="1" dirty="0">
                <a:solidFill>
                  <a:srgbClr val="00539B"/>
                </a:solidFill>
              </a:rPr>
              <a:t>AMI (25%)</a:t>
            </a:r>
            <a:r>
              <a:rPr lang="en-US" b="1" baseline="100000" dirty="0">
                <a:solidFill>
                  <a:srgbClr val="00539B"/>
                </a:solidFill>
              </a:rPr>
              <a:t>2</a:t>
            </a:r>
            <a:endParaRPr lang="en-US" b="1" dirty="0">
              <a:solidFill>
                <a:srgbClr val="00539B"/>
              </a:solidFill>
            </a:endParaRPr>
          </a:p>
          <a:p>
            <a:pPr marL="1028700" lvl="3" indent="-342900">
              <a:buClr>
                <a:srgbClr val="00539B"/>
              </a:buClr>
              <a:buFont typeface="Wingdings" panose="05000000000000000000" pitchFamily="2" charset="2"/>
              <a:buChar char="§"/>
              <a:defRPr/>
            </a:pPr>
            <a:r>
              <a:rPr lang="en-US" b="1" dirty="0">
                <a:solidFill>
                  <a:srgbClr val="00539B"/>
                </a:solidFill>
              </a:rPr>
              <a:t>Stroke (23%)</a:t>
            </a:r>
            <a:r>
              <a:rPr lang="en-US" b="1" baseline="100000" dirty="0">
                <a:solidFill>
                  <a:srgbClr val="00539B"/>
                </a:solidFill>
              </a:rPr>
              <a:t>3</a:t>
            </a:r>
            <a:endParaRPr lang="en-US" b="1" dirty="0">
              <a:solidFill>
                <a:srgbClr val="00539B"/>
              </a:solidFill>
            </a:endParaRPr>
          </a:p>
          <a:p>
            <a:pPr marL="1028700" lvl="3" indent="-342900">
              <a:buClr>
                <a:srgbClr val="00539B"/>
              </a:buClr>
              <a:buFont typeface="Wingdings" panose="05000000000000000000" pitchFamily="2" charset="2"/>
              <a:buChar char="§"/>
              <a:defRPr/>
            </a:pPr>
            <a:r>
              <a:rPr lang="en-US" b="1" dirty="0">
                <a:solidFill>
                  <a:srgbClr val="00539B"/>
                </a:solidFill>
              </a:rPr>
              <a:t>Trauma (1.5%)</a:t>
            </a:r>
            <a:r>
              <a:rPr lang="en-US" b="1" baseline="100000" dirty="0">
                <a:solidFill>
                  <a:srgbClr val="00539B"/>
                </a:solidFill>
              </a:rPr>
              <a:t>4</a:t>
            </a:r>
            <a:endParaRPr lang="en-US" b="1" dirty="0">
              <a:solidFill>
                <a:srgbClr val="00539B"/>
              </a:solidFill>
            </a:endParaRPr>
          </a:p>
          <a:p>
            <a:pPr marL="342900" indent="-342900">
              <a:buClr>
                <a:srgbClr val="00539B"/>
              </a:buClr>
              <a:buFont typeface="Wingdings" panose="05000000000000000000" pitchFamily="2" charset="2"/>
              <a:buChar char="§"/>
              <a:defRPr/>
            </a:pPr>
            <a:r>
              <a:rPr lang="en-US" sz="2000" b="1" dirty="0">
                <a:solidFill>
                  <a:srgbClr val="00539B"/>
                </a:solidFill>
              </a:rPr>
              <a:t>18 million people die of sepsis worldwide every year</a:t>
            </a:r>
          </a:p>
          <a:p>
            <a:pPr marL="342900" indent="-342900">
              <a:buClr>
                <a:srgbClr val="00539B"/>
              </a:buClr>
              <a:buFont typeface="Wingdings" panose="05000000000000000000" pitchFamily="2" charset="2"/>
              <a:buChar char="§"/>
              <a:defRPr/>
            </a:pPr>
            <a:r>
              <a:rPr lang="en-US" sz="2000" b="1" dirty="0">
                <a:solidFill>
                  <a:srgbClr val="00539B"/>
                </a:solidFill>
              </a:rPr>
              <a:t>Sepsis is the leading cause of childhood deaths</a:t>
            </a:r>
          </a:p>
          <a:p>
            <a:pPr marL="342900" indent="-342900">
              <a:buClr>
                <a:srgbClr val="00539B"/>
              </a:buClr>
              <a:buFont typeface="Wingdings" panose="05000000000000000000" pitchFamily="2" charset="2"/>
              <a:buChar char="§"/>
              <a:defRPr/>
            </a:pPr>
            <a:r>
              <a:rPr lang="en-US" sz="2000" b="1" dirty="0">
                <a:solidFill>
                  <a:srgbClr val="00539B"/>
                </a:solidFill>
              </a:rPr>
              <a:t>Sepsis is the most expensive condition treated in U.S. hospitals</a:t>
            </a:r>
            <a:r>
              <a:rPr lang="en-US" sz="1200" b="1" baseline="100000" dirty="0">
                <a:solidFill>
                  <a:srgbClr val="00539B"/>
                </a:solidFill>
              </a:rPr>
              <a:t>5</a:t>
            </a:r>
            <a:endParaRPr lang="en-US" sz="2000" b="1" dirty="0">
              <a:solidFill>
                <a:srgbClr val="00539B"/>
              </a:solidFill>
            </a:endParaRPr>
          </a:p>
          <a:p>
            <a:pPr marL="342900" indent="-342900">
              <a:buClr>
                <a:srgbClr val="00539B"/>
              </a:buClr>
              <a:buFont typeface="Wingdings" panose="05000000000000000000" pitchFamily="2" charset="2"/>
              <a:buChar char="§"/>
              <a:defRPr/>
            </a:pPr>
            <a:r>
              <a:rPr lang="en-US" sz="2000" b="1" dirty="0">
                <a:solidFill>
                  <a:srgbClr val="00539B"/>
                </a:solidFill>
              </a:rPr>
              <a:t>Sepsis kills 258,000 Americans annually</a:t>
            </a:r>
            <a:r>
              <a:rPr lang="en-US" sz="1200" b="1" baseline="100000" dirty="0">
                <a:solidFill>
                  <a:srgbClr val="00539B"/>
                </a:solidFill>
              </a:rPr>
              <a:t>6</a:t>
            </a:r>
            <a:endParaRPr lang="en-US" sz="2000" b="1" dirty="0">
              <a:solidFill>
                <a:srgbClr val="00539B"/>
              </a:solidFill>
            </a:endParaRPr>
          </a:p>
          <a:p>
            <a:pPr marL="342900" indent="-342900">
              <a:buClr>
                <a:srgbClr val="00539B"/>
              </a:buClr>
              <a:buFont typeface="Wingdings" panose="05000000000000000000" pitchFamily="2" charset="2"/>
              <a:buChar char="§"/>
              <a:defRPr/>
            </a:pPr>
            <a:r>
              <a:rPr lang="en-US" sz="2000" b="1" dirty="0">
                <a:solidFill>
                  <a:srgbClr val="FF0000"/>
                </a:solidFill>
              </a:rPr>
              <a:t>Early diagnosis of sepsis is often missed</a:t>
            </a:r>
            <a:endParaRPr lang="en-US" sz="2000" b="1" i="1" dirty="0">
              <a:solidFill>
                <a:srgbClr val="C00000"/>
              </a:solidFill>
            </a:endParaRPr>
          </a:p>
          <a:p>
            <a:pPr>
              <a:defRPr/>
            </a:pPr>
            <a:endParaRPr lang="en-US" dirty="0"/>
          </a:p>
        </p:txBody>
      </p:sp>
      <p:sp>
        <p:nvSpPr>
          <p:cNvPr id="5" name="TextBox 4">
            <a:extLst>
              <a:ext uri="{FF2B5EF4-FFF2-40B4-BE49-F238E27FC236}">
                <a16:creationId xmlns:a16="http://schemas.microsoft.com/office/drawing/2014/main" id="{7713D744-F1AA-BF48-8F02-6451D55DFB71}"/>
              </a:ext>
            </a:extLst>
          </p:cNvPr>
          <p:cNvSpPr txBox="1"/>
          <p:nvPr/>
        </p:nvSpPr>
        <p:spPr bwMode="auto">
          <a:xfrm>
            <a:off x="367758" y="5918199"/>
            <a:ext cx="5728242" cy="922338"/>
          </a:xfrm>
          <a:prstGeom prst="rect">
            <a:avLst/>
          </a:prstGeom>
          <a:noFill/>
          <a:ln w="9525">
            <a:noFill/>
            <a:miter lim="800000"/>
            <a:headEnd/>
            <a:tailEnd/>
          </a:ln>
        </p:spPr>
        <p:txBody>
          <a:bodyPr wrap="square" lIns="0" tIns="0" rIns="0" bIns="0">
            <a:spAutoFit/>
          </a:bodyPr>
          <a:lstStyle/>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JACC 1996</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American Heart Association.  Heart Disease and Stroke Statistics- 2005 Update</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Crit Care Med 2001</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National Highway Traffic Safety Administration. Traffic Safety Facts 2003</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AHRQ</a:t>
            </a:r>
          </a:p>
          <a:p>
            <a:pPr marL="685800" lvl="2">
              <a:spcAft>
                <a:spcPts val="0"/>
              </a:spcAft>
              <a:buFont typeface="Wingdings" pitchFamily="2" charset="2"/>
              <a:buAutoNum type="arabicPeriod"/>
              <a:defRPr/>
            </a:pPr>
            <a:r>
              <a:rPr lang="en-US" sz="1000" b="1" i="1" dirty="0">
                <a:latin typeface="Arial" panose="020B0604020202020204" pitchFamily="34" charset="0"/>
                <a:cs typeface="Arial" panose="020B0604020202020204" pitchFamily="34" charset="0"/>
              </a:rPr>
              <a:t>CDC</a:t>
            </a:r>
            <a:endParaRPr lang="en-US" b="1" kern="0" dirty="0">
              <a:latin typeface="Arial" pitchFamily="34" charset="0"/>
              <a:cs typeface="Arial" pitchFamily="34" charset="0"/>
            </a:endParaRPr>
          </a:p>
        </p:txBody>
      </p:sp>
      <p:sp>
        <p:nvSpPr>
          <p:cNvPr id="11268" name="Slide Number Placeholder 3">
            <a:extLst>
              <a:ext uri="{FF2B5EF4-FFF2-40B4-BE49-F238E27FC236}">
                <a16:creationId xmlns:a16="http://schemas.microsoft.com/office/drawing/2014/main" id="{56C342FF-807C-C346-9CEA-E32BD72E4872}"/>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2A8E5D93-318D-5040-A301-F90085F4CB4D}" type="slidenum">
              <a:rPr lang="en-US" altLang="en-US" sz="1400">
                <a:solidFill>
                  <a:schemeClr val="bg1"/>
                </a:solidFill>
                <a:latin typeface="Arial" panose="020B0604020202020204" pitchFamily="34" charset="0"/>
              </a:rPr>
              <a:pPr/>
              <a:t>11</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64118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C47-6EB2-EF40-298E-39137A763770}"/>
              </a:ext>
            </a:extLst>
          </p:cNvPr>
          <p:cNvSpPr>
            <a:spLocks noGrp="1"/>
          </p:cNvSpPr>
          <p:nvPr>
            <p:ph type="title"/>
          </p:nvPr>
        </p:nvSpPr>
        <p:spPr>
          <a:xfrm>
            <a:off x="528506" y="209725"/>
            <a:ext cx="11134988" cy="1480963"/>
          </a:xfrm>
        </p:spPr>
        <p:txBody>
          <a:bodyPr>
            <a:normAutofit fontScale="90000"/>
          </a:bodyPr>
          <a:lstStyle/>
          <a:p>
            <a:r>
              <a:rPr lang="en-US" sz="2800" b="1" i="1" dirty="0">
                <a:solidFill>
                  <a:srgbClr val="002060"/>
                </a:solidFill>
              </a:rPr>
              <a:t>In New York, over 50% of in-hospital mortality due to septicemia or severe sepsis in Medicare beneficiaries being </a:t>
            </a:r>
            <a:r>
              <a:rPr lang="en-US" sz="2800" b="1" i="1" dirty="0">
                <a:solidFill>
                  <a:srgbClr val="FF0000"/>
                </a:solidFill>
              </a:rPr>
              <a:t>transferred to the hospital by a nursing home facility </a:t>
            </a:r>
            <a:r>
              <a:rPr lang="en-US" sz="2800" b="1" i="1" dirty="0">
                <a:solidFill>
                  <a:srgbClr val="002060"/>
                </a:solidFill>
              </a:rPr>
              <a:t>prior to their admission, occurs within the first 6 days after admission. </a:t>
            </a:r>
          </a:p>
        </p:txBody>
      </p:sp>
      <p:sp>
        <p:nvSpPr>
          <p:cNvPr id="6" name="TextBox 5">
            <a:extLst>
              <a:ext uri="{FF2B5EF4-FFF2-40B4-BE49-F238E27FC236}">
                <a16:creationId xmlns:a16="http://schemas.microsoft.com/office/drawing/2014/main" id="{689B41C6-6093-CD9D-5EF7-5394C1BB9C57}"/>
              </a:ext>
            </a:extLst>
          </p:cNvPr>
          <p:cNvSpPr txBox="1"/>
          <p:nvPr/>
        </p:nvSpPr>
        <p:spPr>
          <a:xfrm>
            <a:off x="48193" y="6139738"/>
            <a:ext cx="12095613" cy="830997"/>
          </a:xfrm>
          <a:prstGeom prst="rect">
            <a:avLst/>
          </a:prstGeom>
          <a:noFill/>
        </p:spPr>
        <p:txBody>
          <a:bodyPr wrap="square" rtlCol="0">
            <a:spAutoFit/>
          </a:bodyPr>
          <a:lstStyle/>
          <a:p>
            <a:r>
              <a:rPr lang="en-US" sz="1000" dirty="0"/>
              <a:t>New York State Medicare Fee-For-Service Beneficiaries referred to the hospital from a SNF/ICF or health facility transfer, who did not receive Home Health Care prior to admission. </a:t>
            </a:r>
          </a:p>
          <a:p>
            <a:r>
              <a:rPr lang="en-US" sz="1000" dirty="0"/>
              <a:t>Time frame:  1/1/2022 – 12/31/2022, Medicare Fee-for-Service Part A Claims </a:t>
            </a:r>
          </a:p>
          <a:p>
            <a:r>
              <a:rPr lang="en-US" sz="1000" dirty="0"/>
              <a:t>Sepsis Hospitalizations identified through:  Sepsis Primary Diagnosis was present on admission.  Source of Admission to Hospital was a Physician or Clinic Referral.  Facility Transfers are Excluded. Patient Disposition was Expired. </a:t>
            </a:r>
          </a:p>
          <a:p>
            <a:endParaRPr lang="en-US" dirty="0"/>
          </a:p>
        </p:txBody>
      </p:sp>
      <p:graphicFrame>
        <p:nvGraphicFramePr>
          <p:cNvPr id="2" name="Content Placeholder 1">
            <a:extLst>
              <a:ext uri="{FF2B5EF4-FFF2-40B4-BE49-F238E27FC236}">
                <a16:creationId xmlns:a16="http://schemas.microsoft.com/office/drawing/2014/main" id="{6C887BB4-EA2A-A167-421E-50504A5D4FB0}"/>
              </a:ext>
            </a:extLst>
          </p:cNvPr>
          <p:cNvGraphicFramePr>
            <a:graphicFrameLocks noGrp="1"/>
          </p:cNvGraphicFramePr>
          <p:nvPr>
            <p:ph idx="1"/>
          </p:nvPr>
        </p:nvGraphicFramePr>
        <p:xfrm>
          <a:off x="811763" y="1690688"/>
          <a:ext cx="10542037" cy="448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194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C47-6EB2-EF40-298E-39137A763770}"/>
              </a:ext>
            </a:extLst>
          </p:cNvPr>
          <p:cNvSpPr>
            <a:spLocks noGrp="1"/>
          </p:cNvSpPr>
          <p:nvPr>
            <p:ph type="title"/>
          </p:nvPr>
        </p:nvSpPr>
        <p:spPr>
          <a:xfrm>
            <a:off x="528506" y="209725"/>
            <a:ext cx="10825294" cy="1480963"/>
          </a:xfrm>
        </p:spPr>
        <p:txBody>
          <a:bodyPr>
            <a:normAutofit/>
          </a:bodyPr>
          <a:lstStyle/>
          <a:p>
            <a:r>
              <a:rPr lang="en-US" sz="2800" b="1" i="1" dirty="0">
                <a:solidFill>
                  <a:srgbClr val="002060"/>
                </a:solidFill>
              </a:rPr>
              <a:t>In New York, 50% of in-hospital mortality due to septicemia or severe sepsis in Medicare beneficiaries </a:t>
            </a:r>
            <a:r>
              <a:rPr lang="en-US" sz="2800" b="1" i="1" dirty="0">
                <a:solidFill>
                  <a:srgbClr val="FF0000"/>
                </a:solidFill>
              </a:rPr>
              <a:t>receiving Home Health Care </a:t>
            </a:r>
            <a:r>
              <a:rPr lang="en-US" sz="2800" b="1" i="1" dirty="0">
                <a:solidFill>
                  <a:srgbClr val="002060"/>
                </a:solidFill>
              </a:rPr>
              <a:t>prior to their admission, occurs within the first 5 days after admission.  </a:t>
            </a:r>
          </a:p>
        </p:txBody>
      </p:sp>
      <p:sp>
        <p:nvSpPr>
          <p:cNvPr id="6" name="TextBox 5">
            <a:extLst>
              <a:ext uri="{FF2B5EF4-FFF2-40B4-BE49-F238E27FC236}">
                <a16:creationId xmlns:a16="http://schemas.microsoft.com/office/drawing/2014/main" id="{689B41C6-6093-CD9D-5EF7-5394C1BB9C57}"/>
              </a:ext>
            </a:extLst>
          </p:cNvPr>
          <p:cNvSpPr txBox="1"/>
          <p:nvPr/>
        </p:nvSpPr>
        <p:spPr>
          <a:xfrm>
            <a:off x="48193" y="6120311"/>
            <a:ext cx="12095613" cy="830997"/>
          </a:xfrm>
          <a:prstGeom prst="rect">
            <a:avLst/>
          </a:prstGeom>
          <a:noFill/>
        </p:spPr>
        <p:txBody>
          <a:bodyPr wrap="square" rtlCol="0">
            <a:spAutoFit/>
          </a:bodyPr>
          <a:lstStyle/>
          <a:p>
            <a:r>
              <a:rPr lang="en-US" sz="1000" dirty="0"/>
              <a:t>QIN-QIO Medicare Fee-For-Service Beneficiaries who Received Home Health Care Prior to Admission </a:t>
            </a:r>
          </a:p>
          <a:p>
            <a:r>
              <a:rPr lang="en-US" sz="1000" dirty="0"/>
              <a:t>Time frame:  1/1/2022 – 12/31/2022, Medicare Fee-for-Service Part A Claims </a:t>
            </a:r>
          </a:p>
          <a:p>
            <a:r>
              <a:rPr lang="en-US" sz="1000" dirty="0"/>
              <a:t>Sepsis Primary Diagnosis was present on admission.  Source of Admission to Hospital was a Physician or Clinic Referral.  Facility Transfers are Excluded. Patient Disposition was Expired. </a:t>
            </a:r>
          </a:p>
          <a:p>
            <a:endParaRPr lang="en-US" dirty="0"/>
          </a:p>
        </p:txBody>
      </p:sp>
      <p:graphicFrame>
        <p:nvGraphicFramePr>
          <p:cNvPr id="10" name="Content Placeholder 9">
            <a:extLst>
              <a:ext uri="{FF2B5EF4-FFF2-40B4-BE49-F238E27FC236}">
                <a16:creationId xmlns:a16="http://schemas.microsoft.com/office/drawing/2014/main" id="{A79C3A33-073A-D19D-3B26-5072D799C175}"/>
              </a:ext>
            </a:extLst>
          </p:cNvPr>
          <p:cNvGraphicFramePr>
            <a:graphicFrameLocks noGrp="1"/>
          </p:cNvGraphicFramePr>
          <p:nvPr>
            <p:ph idx="1"/>
          </p:nvPr>
        </p:nvGraphicFramePr>
        <p:xfrm>
          <a:off x="528506" y="1400784"/>
          <a:ext cx="11134988" cy="4854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769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C47-6EB2-EF40-298E-39137A763770}"/>
              </a:ext>
            </a:extLst>
          </p:cNvPr>
          <p:cNvSpPr>
            <a:spLocks noGrp="1"/>
          </p:cNvSpPr>
          <p:nvPr>
            <p:ph type="title"/>
          </p:nvPr>
        </p:nvSpPr>
        <p:spPr>
          <a:xfrm>
            <a:off x="528506" y="209725"/>
            <a:ext cx="10825294" cy="1480963"/>
          </a:xfrm>
        </p:spPr>
        <p:txBody>
          <a:bodyPr>
            <a:normAutofit fontScale="90000"/>
          </a:bodyPr>
          <a:lstStyle/>
          <a:p>
            <a:r>
              <a:rPr lang="en-US" sz="2800" b="1" i="1" dirty="0">
                <a:solidFill>
                  <a:srgbClr val="002060"/>
                </a:solidFill>
              </a:rPr>
              <a:t>In New York, 50% of in-hospital mortality due to septicemia or severe sepsis in Medicare beneficiaries being </a:t>
            </a:r>
            <a:r>
              <a:rPr lang="en-US" sz="2800" b="1" i="1" dirty="0">
                <a:solidFill>
                  <a:srgbClr val="FF0000"/>
                </a:solidFill>
              </a:rPr>
              <a:t>referred directly to the hospital by a physician or clinic </a:t>
            </a:r>
            <a:r>
              <a:rPr lang="en-US" sz="2800" b="1" i="1" dirty="0">
                <a:solidFill>
                  <a:srgbClr val="002060"/>
                </a:solidFill>
              </a:rPr>
              <a:t>prior to their admission, occurs within the first 6 days after admission. </a:t>
            </a:r>
          </a:p>
        </p:txBody>
      </p:sp>
      <p:sp>
        <p:nvSpPr>
          <p:cNvPr id="6" name="TextBox 5">
            <a:extLst>
              <a:ext uri="{FF2B5EF4-FFF2-40B4-BE49-F238E27FC236}">
                <a16:creationId xmlns:a16="http://schemas.microsoft.com/office/drawing/2014/main" id="{689B41C6-6093-CD9D-5EF7-5394C1BB9C57}"/>
              </a:ext>
            </a:extLst>
          </p:cNvPr>
          <p:cNvSpPr txBox="1"/>
          <p:nvPr/>
        </p:nvSpPr>
        <p:spPr>
          <a:xfrm>
            <a:off x="48193" y="6120311"/>
            <a:ext cx="12095613" cy="830997"/>
          </a:xfrm>
          <a:prstGeom prst="rect">
            <a:avLst/>
          </a:prstGeom>
          <a:noFill/>
        </p:spPr>
        <p:txBody>
          <a:bodyPr wrap="square" rtlCol="0">
            <a:spAutoFit/>
          </a:bodyPr>
          <a:lstStyle/>
          <a:p>
            <a:r>
              <a:rPr lang="en-US" sz="1000" dirty="0"/>
              <a:t>New York State Medicare Fee-For-Service Beneficiaries referred to the hospital from a physician or clinic, who did not receive Home Health Care prior to admission. </a:t>
            </a:r>
          </a:p>
          <a:p>
            <a:r>
              <a:rPr lang="en-US" sz="1000" dirty="0"/>
              <a:t>Time frame:  1/1/2022 – 12/31/2022, Medicare Fee-for-Service Part A Claims </a:t>
            </a:r>
          </a:p>
          <a:p>
            <a:r>
              <a:rPr lang="en-US" sz="1000" dirty="0"/>
              <a:t>Sepsis Primary Diagnosis was present on admission.  Source of Admission to Hospital was a Physician or Clinic Referral.  Facility Transfers are Excluded. Patient Disposition was Expired. </a:t>
            </a:r>
          </a:p>
          <a:p>
            <a:endParaRPr lang="en-US" dirty="0"/>
          </a:p>
        </p:txBody>
      </p:sp>
      <p:graphicFrame>
        <p:nvGraphicFramePr>
          <p:cNvPr id="5" name="Content Placeholder 4">
            <a:extLst>
              <a:ext uri="{FF2B5EF4-FFF2-40B4-BE49-F238E27FC236}">
                <a16:creationId xmlns:a16="http://schemas.microsoft.com/office/drawing/2014/main" id="{9AEF4D54-CF23-ADAF-FE63-F8C2267B7332}"/>
              </a:ext>
            </a:extLst>
          </p:cNvPr>
          <p:cNvGraphicFramePr>
            <a:graphicFrameLocks noGrp="1"/>
          </p:cNvGraphicFramePr>
          <p:nvPr>
            <p:ph idx="1"/>
          </p:nvPr>
        </p:nvGraphicFramePr>
        <p:xfrm>
          <a:off x="528505" y="1557495"/>
          <a:ext cx="11319783" cy="4619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2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FA46FE5-948A-D743-9513-31AC5E230771}"/>
              </a:ext>
            </a:extLst>
          </p:cNvPr>
          <p:cNvSpPr>
            <a:spLocks noGrp="1"/>
          </p:cNvSpPr>
          <p:nvPr>
            <p:ph type="title"/>
          </p:nvPr>
        </p:nvSpPr>
        <p:spPr>
          <a:xfrm>
            <a:off x="732940" y="592451"/>
            <a:ext cx="5921298" cy="423193"/>
          </a:xfrm>
        </p:spPr>
        <p:txBody>
          <a:bodyPr/>
          <a:lstStyle/>
          <a:p>
            <a:pPr>
              <a:defRPr/>
            </a:pPr>
            <a:r>
              <a:rPr lang="en-US" altLang="en-US" dirty="0">
                <a:latin typeface="+mn-lt"/>
              </a:rPr>
              <a:t>Time to Treatment is Critical</a:t>
            </a:r>
            <a:endParaRPr lang="en-US" altLang="en-US" dirty="0">
              <a:latin typeface="+mn-lt"/>
              <a:cs typeface="Arial" charset="0"/>
            </a:endParaRPr>
          </a:p>
        </p:txBody>
      </p:sp>
      <p:sp>
        <p:nvSpPr>
          <p:cNvPr id="12291" name="Content Placeholder 2">
            <a:extLst>
              <a:ext uri="{FF2B5EF4-FFF2-40B4-BE49-F238E27FC236}">
                <a16:creationId xmlns:a16="http://schemas.microsoft.com/office/drawing/2014/main" id="{4C38C478-3649-9F4F-9EF2-DB64DD3031B9}"/>
              </a:ext>
            </a:extLst>
          </p:cNvPr>
          <p:cNvSpPr>
            <a:spLocks noGrp="1"/>
          </p:cNvSpPr>
          <p:nvPr>
            <p:ph idx="1"/>
          </p:nvPr>
        </p:nvSpPr>
        <p:spPr>
          <a:xfrm>
            <a:off x="457200" y="2042315"/>
            <a:ext cx="7381213" cy="3694973"/>
          </a:xfrm>
        </p:spPr>
        <p:txBody>
          <a:bodyPr/>
          <a:lstStyle/>
          <a:p>
            <a:pPr marL="342900" indent="-342900">
              <a:buFont typeface="Wingdings" panose="05000000000000000000" pitchFamily="2" charset="2"/>
              <a:buChar char="§"/>
              <a:defRPr/>
            </a:pPr>
            <a:r>
              <a:rPr lang="en-US" sz="2800" b="1" dirty="0">
                <a:solidFill>
                  <a:srgbClr val="C00000"/>
                </a:solidFill>
              </a:rPr>
              <a:t>Mortality increases by 8% for every hour that appropriate treatment is delayed</a:t>
            </a:r>
          </a:p>
          <a:p>
            <a:pPr lvl="2" indent="-457200">
              <a:buClr>
                <a:schemeClr val="tx1"/>
              </a:buClr>
              <a:buFont typeface="Wingdings" panose="05000000000000000000" pitchFamily="2" charset="2"/>
              <a:buChar char="§"/>
            </a:pPr>
            <a:r>
              <a:rPr lang="en-US" altLang="en-US" sz="2200" dirty="0">
                <a:cs typeface="Arial" panose="020B0604020202020204" pitchFamily="34" charset="0"/>
              </a:rPr>
              <a:t>Organ Failure</a:t>
            </a:r>
          </a:p>
          <a:p>
            <a:pPr lvl="2" indent="-457200">
              <a:buClr>
                <a:schemeClr val="tx1"/>
              </a:buClr>
              <a:buFont typeface="Wingdings" panose="05000000000000000000" pitchFamily="2" charset="2"/>
              <a:buChar char="§"/>
            </a:pPr>
            <a:r>
              <a:rPr lang="en-US" altLang="en-US" sz="2200" dirty="0">
                <a:cs typeface="Arial" panose="020B0604020202020204" pitchFamily="34" charset="0"/>
              </a:rPr>
              <a:t>Tissue Damage</a:t>
            </a:r>
          </a:p>
          <a:p>
            <a:pPr lvl="2" indent="-457200">
              <a:buClr>
                <a:schemeClr val="tx1"/>
              </a:buClr>
              <a:buFont typeface="Wingdings" panose="05000000000000000000" pitchFamily="2" charset="2"/>
              <a:buChar char="§"/>
            </a:pPr>
            <a:r>
              <a:rPr lang="en-US" altLang="en-US" sz="2200" dirty="0">
                <a:cs typeface="Arial" panose="020B0604020202020204" pitchFamily="34" charset="0"/>
              </a:rPr>
              <a:t>Death </a:t>
            </a:r>
          </a:p>
          <a:p>
            <a:pPr marL="342900" indent="-342900">
              <a:buFont typeface="Arial" panose="020B0604020202020204" pitchFamily="34" charset="0"/>
              <a:buChar char="•"/>
              <a:defRPr/>
            </a:pPr>
            <a:endParaRPr lang="en-US" sz="2800" b="0" dirty="0"/>
          </a:p>
          <a:p>
            <a:pPr marL="342900" indent="-342900">
              <a:buFont typeface="Wingdings" panose="05000000000000000000" pitchFamily="2" charset="2"/>
              <a:buChar char="§"/>
              <a:defRPr/>
            </a:pPr>
            <a:r>
              <a:rPr lang="en-US" sz="2800" dirty="0"/>
              <a:t>Early identification and treatment are the keys to improved outcomes</a:t>
            </a:r>
          </a:p>
        </p:txBody>
      </p:sp>
      <p:pic>
        <p:nvPicPr>
          <p:cNvPr id="3" name="Picture 2" descr="image of a bar chart with a red arrow curving up indicating an increase">
            <a:extLst>
              <a:ext uri="{FF2B5EF4-FFF2-40B4-BE49-F238E27FC236}">
                <a16:creationId xmlns:a16="http://schemas.microsoft.com/office/drawing/2014/main" id="{6A3870FB-D10C-CF49-B898-E7B05EA88D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8413" y="804047"/>
            <a:ext cx="3194462" cy="2538882"/>
          </a:xfrm>
          <a:prstGeom prst="rect">
            <a:avLst/>
          </a:prstGeom>
        </p:spPr>
      </p:pic>
      <p:pic>
        <p:nvPicPr>
          <p:cNvPr id="5" name="Picture 4" descr="Image of an hour glass">
            <a:extLst>
              <a:ext uri="{FF2B5EF4-FFF2-40B4-BE49-F238E27FC236}">
                <a16:creationId xmlns:a16="http://schemas.microsoft.com/office/drawing/2014/main" id="{3CD6A788-4EA7-7248-96A1-F57C657AB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1078" y="3640238"/>
            <a:ext cx="2260184" cy="2413715"/>
          </a:xfrm>
          <a:prstGeom prst="rect">
            <a:avLst/>
          </a:prstGeom>
        </p:spPr>
      </p:pic>
      <p:sp>
        <p:nvSpPr>
          <p:cNvPr id="22532" name="Slide Number Placeholder 3">
            <a:extLst>
              <a:ext uri="{FF2B5EF4-FFF2-40B4-BE49-F238E27FC236}">
                <a16:creationId xmlns:a16="http://schemas.microsoft.com/office/drawing/2014/main" id="{E5AF768D-30BB-F448-A897-33B65C003601}"/>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BAE22BF-9FEA-6544-9DF0-A78E707CD0EC}" type="slidenum">
              <a:rPr lang="en-US" altLang="en-US" sz="1400">
                <a:solidFill>
                  <a:schemeClr val="bg1"/>
                </a:solidFill>
                <a:latin typeface="Arial" panose="020B0604020202020204" pitchFamily="34" charset="0"/>
              </a:rPr>
              <a:pPr/>
              <a:t>15</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84616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86" y="551569"/>
            <a:ext cx="9891545" cy="439031"/>
          </a:xfrm>
        </p:spPr>
        <p:txBody>
          <a:bodyPr/>
          <a:lstStyle/>
          <a:p>
            <a:r>
              <a:rPr lang="en-US" sz="3600" dirty="0">
                <a:latin typeface="+mn-lt"/>
              </a:rPr>
              <a:t>Sepsis </a:t>
            </a:r>
          </a:p>
        </p:txBody>
      </p:sp>
      <p:pic>
        <p:nvPicPr>
          <p:cNvPr id="1026" name="Picture 2" descr="Sepsis TIME acron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631" y="1162841"/>
            <a:ext cx="7186960" cy="4532318"/>
          </a:xfrm>
          <a:prstGeom prst="rect">
            <a:avLst/>
          </a:prstGeom>
          <a:noFill/>
          <a:ln w="22225">
            <a:solidFill>
              <a:schemeClr val="tx1"/>
            </a:solidFill>
            <a:miter lim="800000"/>
            <a:headEnd/>
            <a:tailEnd/>
          </a:ln>
          <a:effectLst>
            <a:outerShdw blurRad="50800" dist="50800" dir="5400000" algn="ctr" rotWithShape="0">
              <a:srgbClr val="000000">
                <a:alpha val="50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fld id="{FF23625B-3424-A944-B4F0-DFF685BA7640}" type="slidenum">
              <a:rPr lang="en-US" altLang="en-US" smtClean="0"/>
              <a:pPr/>
              <a:t>16</a:t>
            </a:fld>
            <a:endParaRPr lang="en-US" altLang="en-US" dirty="0"/>
          </a:p>
        </p:txBody>
      </p:sp>
    </p:spTree>
    <p:extLst>
      <p:ext uri="{BB962C8B-B14F-4D97-AF65-F5344CB8AC3E}">
        <p14:creationId xmlns:p14="http://schemas.microsoft.com/office/powerpoint/2010/main" val="202973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F9C4-0233-E822-7BED-952E8E53762A}"/>
              </a:ext>
            </a:extLst>
          </p:cNvPr>
          <p:cNvSpPr>
            <a:spLocks noGrp="1"/>
          </p:cNvSpPr>
          <p:nvPr>
            <p:ph type="title"/>
          </p:nvPr>
        </p:nvSpPr>
        <p:spPr>
          <a:xfrm>
            <a:off x="838200" y="1027906"/>
            <a:ext cx="10515600" cy="1325563"/>
          </a:xfrm>
        </p:spPr>
        <p:txBody>
          <a:bodyPr/>
          <a:lstStyle/>
          <a:p>
            <a:pPr algn="ctr"/>
            <a:r>
              <a:rPr lang="en-US" sz="4400" dirty="0">
                <a:latin typeface="+mn-lt"/>
              </a:rPr>
              <a:t>Identification of Sepsis</a:t>
            </a:r>
          </a:p>
        </p:txBody>
      </p:sp>
      <p:sp>
        <p:nvSpPr>
          <p:cNvPr id="3" name="Slide Number Placeholder 2">
            <a:extLst>
              <a:ext uri="{FF2B5EF4-FFF2-40B4-BE49-F238E27FC236}">
                <a16:creationId xmlns:a16="http://schemas.microsoft.com/office/drawing/2014/main" id="{F8137DFA-BCE7-FEE3-2ED6-8C9F4FB471BC}"/>
              </a:ext>
            </a:extLst>
          </p:cNvPr>
          <p:cNvSpPr>
            <a:spLocks noGrp="1"/>
          </p:cNvSpPr>
          <p:nvPr>
            <p:ph type="sldNum" sz="quarter" idx="10"/>
          </p:nvPr>
        </p:nvSpPr>
        <p:spPr/>
        <p:txBody>
          <a:bodyPr/>
          <a:lstStyle/>
          <a:p>
            <a:fld id="{FF23625B-3424-A944-B4F0-DFF685BA7640}" type="slidenum">
              <a:rPr lang="en-US" altLang="en-US" smtClean="0"/>
              <a:pPr/>
              <a:t>17</a:t>
            </a:fld>
            <a:endParaRPr lang="en-US" altLang="en-US" dirty="0"/>
          </a:p>
        </p:txBody>
      </p:sp>
      <p:grpSp>
        <p:nvGrpSpPr>
          <p:cNvPr id="4" name="Group 3">
            <a:extLst>
              <a:ext uri="{FF2B5EF4-FFF2-40B4-BE49-F238E27FC236}">
                <a16:creationId xmlns:a16="http://schemas.microsoft.com/office/drawing/2014/main" id="{F6974E70-F11B-6B8A-659C-7171367A2C84}"/>
              </a:ext>
            </a:extLst>
          </p:cNvPr>
          <p:cNvGrpSpPr>
            <a:grpSpLocks/>
          </p:cNvGrpSpPr>
          <p:nvPr/>
        </p:nvGrpSpPr>
        <p:grpSpPr>
          <a:xfrm>
            <a:off x="2065971" y="2566555"/>
            <a:ext cx="7753437" cy="2478081"/>
            <a:chOff x="0" y="6578"/>
            <a:chExt cx="6009657" cy="1574799"/>
          </a:xfrm>
        </p:grpSpPr>
        <p:pic>
          <p:nvPicPr>
            <p:cNvPr id="5" name="Image 3" descr="Image result for quotes about sepsis">
              <a:extLst>
                <a:ext uri="{FF2B5EF4-FFF2-40B4-BE49-F238E27FC236}">
                  <a16:creationId xmlns:a16="http://schemas.microsoft.com/office/drawing/2014/main" id="{C4BD9D93-09A5-FC6A-CCFA-41156564539D}"/>
                </a:ext>
              </a:extLst>
            </p:cNvPr>
            <p:cNvPicPr/>
            <p:nvPr/>
          </p:nvPicPr>
          <p:blipFill>
            <a:blip r:embed="rId2" cstate="print"/>
            <a:stretch>
              <a:fillRect/>
            </a:stretch>
          </p:blipFill>
          <p:spPr>
            <a:xfrm>
              <a:off x="0" y="6578"/>
              <a:ext cx="6009657" cy="1574799"/>
            </a:xfrm>
            <a:prstGeom prst="rect">
              <a:avLst/>
            </a:prstGeom>
          </p:spPr>
        </p:pic>
        <p:pic>
          <p:nvPicPr>
            <p:cNvPr id="6" name="Image 4" descr="Image result for quotes about sepsis">
              <a:extLst>
                <a:ext uri="{FF2B5EF4-FFF2-40B4-BE49-F238E27FC236}">
                  <a16:creationId xmlns:a16="http://schemas.microsoft.com/office/drawing/2014/main" id="{08CD1E59-3268-86A6-D006-0CF625D36375}"/>
                </a:ext>
              </a:extLst>
            </p:cNvPr>
            <p:cNvPicPr/>
            <p:nvPr/>
          </p:nvPicPr>
          <p:blipFill>
            <a:blip r:embed="rId3" cstate="print"/>
            <a:stretch>
              <a:fillRect/>
            </a:stretch>
          </p:blipFill>
          <p:spPr>
            <a:xfrm>
              <a:off x="73668" y="22225"/>
              <a:ext cx="5866130" cy="1432547"/>
            </a:xfrm>
            <a:prstGeom prst="rect">
              <a:avLst/>
            </a:prstGeom>
          </p:spPr>
        </p:pic>
        <p:sp>
          <p:nvSpPr>
            <p:cNvPr id="7" name="Graphic 5">
              <a:extLst>
                <a:ext uri="{FF2B5EF4-FFF2-40B4-BE49-F238E27FC236}">
                  <a16:creationId xmlns:a16="http://schemas.microsoft.com/office/drawing/2014/main" id="{5EE6C95F-14EA-331F-09E1-A234A4ECDA5D}"/>
                </a:ext>
              </a:extLst>
            </p:cNvPr>
            <p:cNvSpPr/>
            <p:nvPr/>
          </p:nvSpPr>
          <p:spPr>
            <a:xfrm>
              <a:off x="62556" y="11112"/>
              <a:ext cx="5888355" cy="1454785"/>
            </a:xfrm>
            <a:custGeom>
              <a:avLst/>
              <a:gdLst/>
              <a:ahLst/>
              <a:cxnLst/>
              <a:rect l="l" t="t" r="r" b="b"/>
              <a:pathLst>
                <a:path w="5888355" h="1454785">
                  <a:moveTo>
                    <a:pt x="0" y="1454784"/>
                  </a:moveTo>
                  <a:lnTo>
                    <a:pt x="5888355" y="1454784"/>
                  </a:lnTo>
                  <a:lnTo>
                    <a:pt x="5888355" y="0"/>
                  </a:lnTo>
                  <a:lnTo>
                    <a:pt x="0" y="0"/>
                  </a:lnTo>
                  <a:lnTo>
                    <a:pt x="0" y="1454784"/>
                  </a:lnTo>
                  <a:close/>
                </a:path>
              </a:pathLst>
            </a:custGeom>
            <a:ln w="22225">
              <a:solidFill>
                <a:srgbClr val="000000"/>
              </a:solidFill>
              <a:prstDash val="solid"/>
            </a:ln>
          </p:spPr>
          <p:txBody>
            <a:bodyPr wrap="square" lIns="0" tIns="0" rIns="0" bIns="0" rtlCol="0">
              <a:prstTxWarp prst="textNoShape">
                <a:avLst/>
              </a:prstTxWarp>
              <a:noAutofit/>
            </a:bodyPr>
            <a:lstStyle/>
            <a:p>
              <a:endParaRPr lang="en-US" dirty="0"/>
            </a:p>
          </p:txBody>
        </p:sp>
      </p:grpSp>
    </p:spTree>
    <p:extLst>
      <p:ext uri="{BB962C8B-B14F-4D97-AF65-F5344CB8AC3E}">
        <p14:creationId xmlns:p14="http://schemas.microsoft.com/office/powerpoint/2010/main" val="260472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C74F-3BF7-D5E5-B4D6-BA0C1046F2B0}"/>
              </a:ext>
            </a:extLst>
          </p:cNvPr>
          <p:cNvSpPr>
            <a:spLocks noGrp="1"/>
          </p:cNvSpPr>
          <p:nvPr>
            <p:ph type="title"/>
          </p:nvPr>
        </p:nvSpPr>
        <p:spPr/>
        <p:txBody>
          <a:bodyPr/>
          <a:lstStyle/>
          <a:p>
            <a:r>
              <a:rPr lang="en-US" dirty="0">
                <a:latin typeface="+mn-lt"/>
              </a:rPr>
              <a:t>Sepsis Facts</a:t>
            </a:r>
          </a:p>
        </p:txBody>
      </p:sp>
      <p:sp>
        <p:nvSpPr>
          <p:cNvPr id="3" name="Content Placeholder 2">
            <a:extLst>
              <a:ext uri="{FF2B5EF4-FFF2-40B4-BE49-F238E27FC236}">
                <a16:creationId xmlns:a16="http://schemas.microsoft.com/office/drawing/2014/main" id="{25E5240E-7783-DEB3-CEEB-7DB0A7AA618B}"/>
              </a:ext>
            </a:extLst>
          </p:cNvPr>
          <p:cNvSpPr>
            <a:spLocks noGrp="1"/>
          </p:cNvSpPr>
          <p:nvPr>
            <p:ph idx="1"/>
          </p:nvPr>
        </p:nvSpPr>
        <p:spPr>
          <a:xfrm>
            <a:off x="838200" y="1816410"/>
            <a:ext cx="10515600" cy="3840787"/>
          </a:xfrm>
        </p:spPr>
        <p:txBody>
          <a:bodyPr/>
          <a:lstStyle/>
          <a:p>
            <a:pPr>
              <a:buFont typeface="Wingdings" panose="05000000000000000000" pitchFamily="2" charset="2"/>
              <a:buChar char="§"/>
            </a:pPr>
            <a:r>
              <a:rPr lang="en-US" sz="2000" dirty="0"/>
              <a:t>Bacterial infections cause most cases of sepsis</a:t>
            </a:r>
          </a:p>
          <a:p>
            <a:pPr>
              <a:buFont typeface="Wingdings" panose="05000000000000000000" pitchFamily="2" charset="2"/>
              <a:buChar char="§"/>
            </a:pPr>
            <a:r>
              <a:rPr lang="en-US" sz="2000" dirty="0"/>
              <a:t>Viral (COVID, Influenza) and fungal (Candida) infections can also cause sepsis</a:t>
            </a:r>
          </a:p>
          <a:p>
            <a:pPr>
              <a:buFont typeface="Wingdings" panose="05000000000000000000" pitchFamily="2" charset="2"/>
              <a:buChar char="§"/>
            </a:pPr>
            <a:r>
              <a:rPr lang="en-US" sz="2000" dirty="0"/>
              <a:t>At least 350,000 adults who develop sepsis die during their hospitalization or are discharged to hospice</a:t>
            </a:r>
          </a:p>
          <a:p>
            <a:pPr>
              <a:buFont typeface="Wingdings" panose="05000000000000000000" pitchFamily="2" charset="2"/>
              <a:buChar char="§"/>
            </a:pPr>
            <a:r>
              <a:rPr lang="en-US" sz="2000" dirty="0"/>
              <a:t>Sepsis related deaths increased with age among adults aged 65 or over</a:t>
            </a:r>
          </a:p>
          <a:p>
            <a:pPr>
              <a:buFont typeface="Wingdings" panose="05000000000000000000" pitchFamily="2" charset="2"/>
              <a:buChar char="§"/>
            </a:pPr>
            <a:r>
              <a:rPr lang="en-US" sz="2000" dirty="0"/>
              <a:t>1 in 3 people who die in a hospital had sepsis during that hospitalization</a:t>
            </a:r>
          </a:p>
          <a:p>
            <a:pPr>
              <a:buFont typeface="Wingdings" panose="05000000000000000000" pitchFamily="2" charset="2"/>
              <a:buChar char="§"/>
            </a:pPr>
            <a:r>
              <a:rPr lang="en-US" sz="2000" dirty="0"/>
              <a:t>Anyone can develop sepsis, the following groups of people are at higher risk; adults 65 or older, people with weakened immune systems, people with chronic medical conditions (diabetes, lung disease, cancer, kidney disease), people with recent severe illness or hospitalization, people who survive sepsis. </a:t>
            </a:r>
          </a:p>
          <a:p>
            <a:pPr marL="0" indent="0">
              <a:buNone/>
            </a:pPr>
            <a:endParaRPr lang="en-US" sz="2000" dirty="0"/>
          </a:p>
          <a:p>
            <a:endParaRPr lang="en-US" sz="2000" dirty="0"/>
          </a:p>
        </p:txBody>
      </p:sp>
      <p:sp>
        <p:nvSpPr>
          <p:cNvPr id="4" name="TextBox 3">
            <a:extLst>
              <a:ext uri="{FF2B5EF4-FFF2-40B4-BE49-F238E27FC236}">
                <a16:creationId xmlns:a16="http://schemas.microsoft.com/office/drawing/2014/main" id="{7F8E7978-66EB-B072-9F54-6AC83EF14E8E}"/>
              </a:ext>
            </a:extLst>
          </p:cNvPr>
          <p:cNvSpPr txBox="1"/>
          <p:nvPr/>
        </p:nvSpPr>
        <p:spPr>
          <a:xfrm>
            <a:off x="876942" y="5585883"/>
            <a:ext cx="184731" cy="646331"/>
          </a:xfrm>
          <a:prstGeom prst="rect">
            <a:avLst/>
          </a:prstGeom>
          <a:noFill/>
        </p:spPr>
        <p:txBody>
          <a:bodyPr wrap="none" rtlCol="0">
            <a:spAutoFit/>
          </a:bodyPr>
          <a:lstStyle/>
          <a:p>
            <a:br>
              <a:rPr lang="en-US" dirty="0"/>
            </a:br>
            <a:endParaRPr lang="en-US" dirty="0"/>
          </a:p>
        </p:txBody>
      </p:sp>
      <p:sp>
        <p:nvSpPr>
          <p:cNvPr id="6" name="TextBox 5">
            <a:extLst>
              <a:ext uri="{FF2B5EF4-FFF2-40B4-BE49-F238E27FC236}">
                <a16:creationId xmlns:a16="http://schemas.microsoft.com/office/drawing/2014/main" id="{F9F91AC6-82A6-24E4-BD52-9A6BD9CBF887}"/>
              </a:ext>
            </a:extLst>
          </p:cNvPr>
          <p:cNvSpPr txBox="1"/>
          <p:nvPr/>
        </p:nvSpPr>
        <p:spPr>
          <a:xfrm>
            <a:off x="1268569" y="5909048"/>
            <a:ext cx="5750100" cy="646331"/>
          </a:xfrm>
          <a:prstGeom prst="rect">
            <a:avLst/>
          </a:prstGeom>
          <a:noFill/>
        </p:spPr>
        <p:txBody>
          <a:bodyPr wrap="none" rtlCol="0">
            <a:spAutoFit/>
          </a:bodyPr>
          <a:lstStyle/>
          <a:p>
            <a:r>
              <a:rPr lang="en-US" dirty="0">
                <a:hlinkClick r:id="rId2"/>
              </a:rPr>
              <a:t>https://www.cdc.gov/nchs/products/databriefs/db422.htm</a:t>
            </a:r>
            <a:endParaRPr lang="en-US" dirty="0"/>
          </a:p>
          <a:p>
            <a:r>
              <a:rPr lang="en-US" dirty="0">
                <a:hlinkClick r:id="rId3"/>
              </a:rPr>
              <a:t>https://www.cdc.gov/sepsis/what-is-sepsis.html</a:t>
            </a:r>
            <a:r>
              <a:rPr lang="en-US" dirty="0"/>
              <a:t> </a:t>
            </a:r>
          </a:p>
        </p:txBody>
      </p:sp>
    </p:spTree>
    <p:extLst>
      <p:ext uri="{BB962C8B-B14F-4D97-AF65-F5344CB8AC3E}">
        <p14:creationId xmlns:p14="http://schemas.microsoft.com/office/powerpoint/2010/main" val="95930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1284626" y="676409"/>
            <a:ext cx="5148895" cy="438966"/>
          </a:xfrm>
        </p:spPr>
        <p:txBody>
          <a:bodyPr/>
          <a:lstStyle/>
          <a:p>
            <a:pPr>
              <a:defRPr/>
            </a:pPr>
            <a:r>
              <a:rPr lang="en-US" dirty="0">
                <a:latin typeface="+mn-lt"/>
              </a:rPr>
              <a:t>Sepsis and Infection</a:t>
            </a:r>
            <a:endParaRPr lang="en-US" altLang="en-US" dirty="0">
              <a:latin typeface="+mn-lt"/>
              <a:cs typeface="Arial" charset="0"/>
            </a:endParaRPr>
          </a:p>
        </p:txBody>
      </p:sp>
      <p:sp>
        <p:nvSpPr>
          <p:cNvPr id="7" name="Rectangle 1">
            <a:extLst>
              <a:ext uri="{FF2B5EF4-FFF2-40B4-BE49-F238E27FC236}">
                <a16:creationId xmlns:a16="http://schemas.microsoft.com/office/drawing/2014/main" id="{1EA08F20-63A3-6E4E-8480-6FAE473CF700}"/>
              </a:ext>
            </a:extLst>
          </p:cNvPr>
          <p:cNvSpPr>
            <a:spLocks noChangeArrowheads="1"/>
          </p:cNvSpPr>
          <p:nvPr/>
        </p:nvSpPr>
        <p:spPr bwMode="auto">
          <a:xfrm>
            <a:off x="1155699" y="1773663"/>
            <a:ext cx="10691160" cy="30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Sepsis is </a:t>
            </a:r>
            <a:r>
              <a:rPr lang="en-US" b="1" dirty="0">
                <a:solidFill>
                  <a:srgbClr val="C00000"/>
                </a:solidFill>
                <a:latin typeface="Arial" pitchFamily="34" charset="0"/>
                <a:cs typeface="Arial" pitchFamily="34" charset="0"/>
              </a:rPr>
              <a:t>always triggered by an infection</a:t>
            </a:r>
          </a:p>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Sometimes people don’t know they have an infection</a:t>
            </a:r>
          </a:p>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Sometimes the causative agent of the infection is not identified</a:t>
            </a:r>
          </a:p>
          <a:p>
            <a:pPr marL="342900" indent="-342900">
              <a:spcAft>
                <a:spcPts val="800"/>
              </a:spcAft>
              <a:buClr>
                <a:srgbClr val="004080"/>
              </a:buClr>
              <a:buSzPct val="110000"/>
              <a:buFont typeface="Wingdings" pitchFamily="2" charset="2"/>
              <a:buChar char="§"/>
              <a:defRPr/>
            </a:pPr>
            <a:r>
              <a:rPr lang="en-US" b="1" dirty="0">
                <a:solidFill>
                  <a:srgbClr val="00539B"/>
                </a:solidFill>
                <a:latin typeface="Arial" pitchFamily="34" charset="0"/>
                <a:cs typeface="Arial" pitchFamily="34" charset="0"/>
              </a:rPr>
              <a:t>Sepsis diagnosis is sometimes missed due to various manifestations of sepsis</a:t>
            </a:r>
          </a:p>
          <a:p>
            <a:pPr marL="342900" indent="-342900">
              <a:spcAft>
                <a:spcPts val="800"/>
              </a:spcAft>
              <a:buClr>
                <a:srgbClr val="004080"/>
              </a:buClr>
              <a:buSzPct val="110000"/>
              <a:buFont typeface="Wingdings" pitchFamily="2" charset="2"/>
              <a:buChar char="§"/>
              <a:defRPr/>
            </a:pPr>
            <a:r>
              <a:rPr lang="en-US" b="1" dirty="0">
                <a:solidFill>
                  <a:srgbClr val="C00000"/>
                </a:solidFill>
                <a:latin typeface="Arial" pitchFamily="34" charset="0"/>
                <a:cs typeface="Arial" pitchFamily="34" charset="0"/>
              </a:rPr>
              <a:t>Conversely: If symptoms of sepsis exist, a source of infection should be sought</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19</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3505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p3">
            <a:extLst>
              <a:ext uri="{FF2B5EF4-FFF2-40B4-BE49-F238E27FC236}">
                <a16:creationId xmlns:a16="http://schemas.microsoft.com/office/drawing/2014/main" id="{E1E82C31-50B2-4CCE-B8DA-E0D3B747EFA1}"/>
              </a:ext>
            </a:extLst>
          </p:cNvPr>
          <p:cNvSpPr txBox="1">
            <a:spLocks noGrp="1"/>
          </p:cNvSpPr>
          <p:nvPr>
            <p:ph type="title" idx="4294967295"/>
          </p:nvPr>
        </p:nvSpPr>
        <p:spPr>
          <a:xfrm>
            <a:off x="838200" y="1825625"/>
            <a:ext cx="4648200" cy="34778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pitchFamily="34" charset="0"/>
                <a:ea typeface="Gadugi" panose="020B0502040204020203" pitchFamily="34" charset="0"/>
                <a:cs typeface="Calibri" panose="020F0502020204030204" pitchFamily="34" charset="0"/>
                <a:sym typeface="Arial"/>
              </a:rPr>
              <a:t>Thank you for your continued efforts to keep your residents and community safe </a:t>
            </a:r>
            <a:endParaRPr kumimoji="0" lang="en-US" sz="4400" b="0" i="0" u="none" strike="noStrike" kern="1200" cap="none" spc="0" normalizeH="0" baseline="0" noProof="0" dirty="0">
              <a:ln>
                <a:noFill/>
              </a:ln>
              <a:solidFill>
                <a:srgbClr val="0070C0"/>
              </a:solidFill>
              <a:effectLst/>
              <a:uLnTx/>
              <a:uFillTx/>
              <a:latin typeface="Calibri" panose="020F0502020204030204" pitchFamily="34" charset="0"/>
              <a:ea typeface="Gadugi" panose="020B0502040204020203" pitchFamily="34" charset="0"/>
              <a:cs typeface="Calibri" panose="020F0502020204030204" pitchFamily="34" charset="0"/>
              <a:sym typeface="Arial"/>
            </a:endParaRPr>
          </a:p>
        </p:txBody>
      </p:sp>
      <p:pic>
        <p:nvPicPr>
          <p:cNvPr id="5" name="Google Shape;63;p3">
            <a:extLst>
              <a:ext uri="{FF2B5EF4-FFF2-40B4-BE49-F238E27FC236}">
                <a16:creationId xmlns:a16="http://schemas.microsoft.com/office/drawing/2014/main" id="{EAFB31CE-1C6D-4A36-9B06-3DF55D930837}"/>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5897359" y="1598218"/>
            <a:ext cx="5456441" cy="4124155"/>
          </a:xfrm>
          <a:prstGeom prst="rect">
            <a:avLst/>
          </a:prstGeom>
          <a:noFill/>
          <a:ln>
            <a:noFill/>
          </a:ln>
          <a:effectLst>
            <a:outerShdw blurRad="190500" algn="tl" rotWithShape="0">
              <a:srgbClr val="000000">
                <a:alpha val="69019"/>
              </a:srgbClr>
            </a:outerShdw>
          </a:effectLst>
        </p:spPr>
      </p:pic>
    </p:spTree>
    <p:extLst>
      <p:ext uri="{BB962C8B-B14F-4D97-AF65-F5344CB8AC3E}">
        <p14:creationId xmlns:p14="http://schemas.microsoft.com/office/powerpoint/2010/main" val="268688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471336" y="679935"/>
            <a:ext cx="5148895" cy="435440"/>
          </a:xfrm>
        </p:spPr>
        <p:txBody>
          <a:bodyPr/>
          <a:lstStyle/>
          <a:p>
            <a:pPr>
              <a:defRPr/>
            </a:pPr>
            <a:r>
              <a:rPr lang="en-US" altLang="en-US" sz="4000" dirty="0">
                <a:latin typeface="+mn-lt"/>
                <a:cs typeface="Arial" charset="0"/>
              </a:rPr>
              <a:t>Early Signs of Sepsis</a:t>
            </a:r>
          </a:p>
        </p:txBody>
      </p:sp>
      <p:sp>
        <p:nvSpPr>
          <p:cNvPr id="7" name="Rectangle 1">
            <a:extLst>
              <a:ext uri="{FF2B5EF4-FFF2-40B4-BE49-F238E27FC236}">
                <a16:creationId xmlns:a16="http://schemas.microsoft.com/office/drawing/2014/main" id="{1EA08F20-63A3-6E4E-8480-6FAE473CF700}"/>
              </a:ext>
            </a:extLst>
          </p:cNvPr>
          <p:cNvSpPr>
            <a:spLocks noChangeArrowheads="1"/>
          </p:cNvSpPr>
          <p:nvPr/>
        </p:nvSpPr>
        <p:spPr bwMode="auto">
          <a:xfrm>
            <a:off x="908065" y="1558191"/>
            <a:ext cx="9900963" cy="462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a:spcAft>
                <a:spcPts val="800"/>
              </a:spcAft>
              <a:buClr>
                <a:srgbClr val="004080"/>
              </a:buClr>
              <a:buSzPct val="110000"/>
              <a:defRPr/>
            </a:pPr>
            <a:r>
              <a:rPr lang="en-US" b="1" i="1" kern="0" dirty="0">
                <a:latin typeface="Arial" pitchFamily="34" charset="0"/>
                <a:cs typeface="Arial" pitchFamily="34" charset="0"/>
              </a:rPr>
              <a:t>Sepsis always develops from a </a:t>
            </a:r>
            <a:r>
              <a:rPr lang="en-US" b="1" i="1" kern="0" dirty="0">
                <a:solidFill>
                  <a:srgbClr val="FF0000"/>
                </a:solidFill>
                <a:latin typeface="Arial" pitchFamily="34" charset="0"/>
                <a:cs typeface="Arial" pitchFamily="34" charset="0"/>
              </a:rPr>
              <a:t>confirmed or suspected </a:t>
            </a:r>
            <a:r>
              <a:rPr lang="en-US" b="1" i="1" kern="0" dirty="0">
                <a:latin typeface="Arial" pitchFamily="34" charset="0"/>
                <a:cs typeface="Arial" pitchFamily="34" charset="0"/>
              </a:rPr>
              <a:t>infection </a:t>
            </a:r>
          </a:p>
          <a:p>
            <a:pPr>
              <a:spcAft>
                <a:spcPts val="800"/>
              </a:spcAft>
              <a:buClr>
                <a:srgbClr val="004080"/>
              </a:buClr>
              <a:buSzPct val="110000"/>
              <a:defRPr/>
            </a:pPr>
            <a:r>
              <a:rPr lang="en-US" b="1" i="1" u="sng" kern="0" dirty="0">
                <a:solidFill>
                  <a:srgbClr val="C00000"/>
                </a:solidFill>
                <a:latin typeface="Arial" pitchFamily="34" charset="0"/>
                <a:cs typeface="Arial" pitchFamily="34" charset="0"/>
              </a:rPr>
              <a:t>with more than </a:t>
            </a:r>
            <a:r>
              <a:rPr lang="en-US" b="1" i="1" kern="0" dirty="0">
                <a:solidFill>
                  <a:srgbClr val="C00000"/>
                </a:solidFill>
                <a:latin typeface="Arial" pitchFamily="34" charset="0"/>
                <a:cs typeface="Arial" pitchFamily="34" charset="0"/>
              </a:rPr>
              <a:t>one of the following:</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Fever, shivering, feeling very cold</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Cool extremities or mottling of skin	</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Rapid heart rate</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Rapid breathing</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Shortness of breath</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Confusion or difficult to arouse</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Complaints of extreme pain</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Pale/discolored skin</a:t>
            </a:r>
          </a:p>
          <a:p>
            <a:pPr marL="685800" lvl="1" indent="-457200">
              <a:spcAft>
                <a:spcPts val="800"/>
              </a:spcAft>
              <a:buClr>
                <a:srgbClr val="00539B"/>
              </a:buClr>
              <a:buSzPct val="110000"/>
              <a:buFont typeface="Wingdings" pitchFamily="2" charset="2"/>
              <a:buChar char="§"/>
              <a:defRPr/>
            </a:pPr>
            <a:r>
              <a:rPr lang="en-US" sz="2000" b="1" kern="0" dirty="0">
                <a:solidFill>
                  <a:srgbClr val="00539B"/>
                </a:solidFill>
                <a:latin typeface="Arial" charset="0"/>
                <a:cs typeface="Arial" charset="0"/>
              </a:rPr>
              <a:t>Clammy sweaty skin</a:t>
            </a:r>
            <a:r>
              <a:rPr lang="en-US" sz="2000" b="1" kern="0" dirty="0">
                <a:latin typeface="Arial" charset="0"/>
                <a:cs typeface="Arial" charset="0"/>
              </a:rPr>
              <a:t>										</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20</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57801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914400" y="319742"/>
            <a:ext cx="6255833" cy="861774"/>
          </a:xfrm>
        </p:spPr>
        <p:txBody>
          <a:bodyPr/>
          <a:lstStyle/>
          <a:p>
            <a:pPr>
              <a:lnSpc>
                <a:spcPct val="100000"/>
              </a:lnSpc>
              <a:defRPr/>
            </a:pPr>
            <a:r>
              <a:rPr lang="en-US" altLang="en-US" dirty="0">
                <a:latin typeface="+mn-lt"/>
                <a:cs typeface="Arial" charset="0"/>
              </a:rPr>
              <a:t>Other Early Signs May Include…</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861396" y="1831541"/>
            <a:ext cx="6363513" cy="4437178"/>
          </a:xfrm>
        </p:spPr>
        <p:txBody>
          <a:bodyPr/>
          <a:lstStyle/>
          <a:p>
            <a:pPr marL="457200" indent="-457200">
              <a:buClr>
                <a:srgbClr val="00539B"/>
              </a:buClr>
              <a:buFont typeface="Wingdings" pitchFamily="2" charset="2"/>
              <a:buChar char="§"/>
            </a:pPr>
            <a:r>
              <a:rPr lang="en-US" altLang="en-US" sz="2000" b="1" dirty="0">
                <a:solidFill>
                  <a:srgbClr val="00539B"/>
                </a:solidFill>
              </a:rPr>
              <a:t>Decreased blood pressure </a:t>
            </a:r>
          </a:p>
          <a:p>
            <a:pPr marL="914400" lvl="2" indent="-457200">
              <a:buClrTx/>
            </a:pPr>
            <a:r>
              <a:rPr lang="en-US" altLang="en-US" sz="1800" b="1" dirty="0">
                <a:solidFill>
                  <a:srgbClr val="00539B"/>
                </a:solidFill>
                <a:cs typeface="Arial" panose="020B0604020202020204" pitchFamily="34" charset="0"/>
              </a:rPr>
              <a:t>(SBP &lt;90mmHg or SBP decrease&gt;40mmHg)</a:t>
            </a:r>
          </a:p>
          <a:p>
            <a:pPr marL="457200" indent="-457200">
              <a:buClr>
                <a:srgbClr val="00539B"/>
              </a:buClr>
              <a:buFont typeface="Wingdings" pitchFamily="2" charset="2"/>
              <a:buChar char="§"/>
            </a:pPr>
            <a:r>
              <a:rPr lang="en-US" altLang="en-US" sz="2000" b="1" dirty="0">
                <a:solidFill>
                  <a:srgbClr val="00539B"/>
                </a:solidFill>
              </a:rPr>
              <a:t>Other signs of altered mental status</a:t>
            </a:r>
          </a:p>
          <a:p>
            <a:pPr marL="457200" indent="-457200">
              <a:buClr>
                <a:srgbClr val="00539B"/>
              </a:buClr>
              <a:buFont typeface="Wingdings" pitchFamily="2" charset="2"/>
              <a:buChar char="§"/>
            </a:pPr>
            <a:r>
              <a:rPr lang="en-US" altLang="en-US" sz="2000" b="1" dirty="0">
                <a:solidFill>
                  <a:srgbClr val="00539B"/>
                </a:solidFill>
              </a:rPr>
              <a:t>Decreased urine output / dark, concentrated urine</a:t>
            </a:r>
          </a:p>
          <a:p>
            <a:pPr marL="457200" indent="-457200">
              <a:buClr>
                <a:srgbClr val="00539B"/>
              </a:buClr>
              <a:buFont typeface="Wingdings" pitchFamily="2" charset="2"/>
              <a:buChar char="§"/>
            </a:pPr>
            <a:r>
              <a:rPr lang="en-US" altLang="en-US" sz="2000" b="1" dirty="0">
                <a:solidFill>
                  <a:srgbClr val="00539B"/>
                </a:solidFill>
              </a:rPr>
              <a:t>Abnormal lab tests 	</a:t>
            </a:r>
          </a:p>
          <a:p>
            <a:pPr marL="1028700" lvl="3" indent="-342900">
              <a:buClrTx/>
              <a:buFont typeface="Wingdings" pitchFamily="2" charset="2"/>
              <a:buChar char="§"/>
            </a:pPr>
            <a:r>
              <a:rPr lang="en-US" altLang="en-US" b="1" dirty="0">
                <a:solidFill>
                  <a:srgbClr val="00539B"/>
                </a:solidFill>
                <a:cs typeface="Arial" panose="020B0604020202020204" pitchFamily="34" charset="0"/>
              </a:rPr>
              <a:t>Increased lactate level   </a:t>
            </a:r>
          </a:p>
          <a:p>
            <a:pPr marL="1028700" lvl="3" indent="-342900">
              <a:buClrTx/>
              <a:buFont typeface="Wingdings" pitchFamily="2" charset="2"/>
              <a:buChar char="§"/>
            </a:pPr>
            <a:r>
              <a:rPr lang="en-US" altLang="en-US" b="1" dirty="0">
                <a:solidFill>
                  <a:srgbClr val="00539B"/>
                </a:solidFill>
                <a:cs typeface="Arial" panose="020B0604020202020204" pitchFamily="34" charset="0"/>
              </a:rPr>
              <a:t>Increased creatinine  </a:t>
            </a:r>
          </a:p>
          <a:p>
            <a:pPr marL="1028700" lvl="3" indent="-342900">
              <a:buClrTx/>
              <a:buFont typeface="Wingdings" pitchFamily="2" charset="2"/>
              <a:buChar char="§"/>
            </a:pPr>
            <a:r>
              <a:rPr lang="en-US" altLang="en-US" b="1" dirty="0">
                <a:solidFill>
                  <a:srgbClr val="00539B"/>
                </a:solidFill>
                <a:cs typeface="Arial" panose="020B0604020202020204" pitchFamily="34" charset="0"/>
              </a:rPr>
              <a:t>Decreased platelet count </a:t>
            </a:r>
          </a:p>
          <a:p>
            <a:pPr marL="1028700" lvl="3" indent="-342900">
              <a:buClrTx/>
              <a:buFont typeface="Wingdings" pitchFamily="2" charset="2"/>
              <a:buChar char="§"/>
            </a:pPr>
            <a:r>
              <a:rPr lang="en-US" altLang="en-US" b="1" dirty="0">
                <a:solidFill>
                  <a:srgbClr val="00539B"/>
                </a:solidFill>
                <a:cs typeface="Arial" panose="020B0604020202020204" pitchFamily="34" charset="0"/>
              </a:rPr>
              <a:t>Coagulation abnormalities   </a:t>
            </a:r>
          </a:p>
          <a:p>
            <a:pPr marL="1028700" lvl="3" indent="-342900">
              <a:buClrTx/>
              <a:buFont typeface="Wingdings" pitchFamily="2" charset="2"/>
              <a:buChar char="§"/>
            </a:pPr>
            <a:r>
              <a:rPr lang="en-US" altLang="en-US" b="1" dirty="0">
                <a:solidFill>
                  <a:srgbClr val="00539B"/>
                </a:solidFill>
                <a:cs typeface="Arial" panose="020B0604020202020204" pitchFamily="34" charset="0"/>
              </a:rPr>
              <a:t>Hyperglycemia in absence of diabetes</a:t>
            </a:r>
          </a:p>
        </p:txBody>
      </p:sp>
      <p:pic>
        <p:nvPicPr>
          <p:cNvPr id="3" name="Picture 2" descr="image of a gloved hand holding three viles of blood">
            <a:extLst>
              <a:ext uri="{FF2B5EF4-FFF2-40B4-BE49-F238E27FC236}">
                <a16:creationId xmlns:a16="http://schemas.microsoft.com/office/drawing/2014/main" id="{AC155FB5-BED3-5A42-813B-584931C361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2491" y="2090291"/>
            <a:ext cx="4199022" cy="3518234"/>
          </a:xfrm>
          <a:prstGeom prst="rect">
            <a:avLst/>
          </a:prstGeom>
          <a:ln w="19050">
            <a:solidFill>
              <a:schemeClr val="tx1"/>
            </a:solidFill>
          </a:ln>
          <a:effectLst>
            <a:outerShdw blurRad="50800" dist="50800" dir="5400000" algn="ctr" rotWithShape="0">
              <a:srgbClr val="000000">
                <a:alpha val="30000"/>
              </a:srgbClr>
            </a:outerShdw>
          </a:effectLst>
        </p:spPr>
      </p:pic>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21</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15143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5978-EB91-A5F7-5299-090BA4FF457F}"/>
              </a:ext>
            </a:extLst>
          </p:cNvPr>
          <p:cNvSpPr>
            <a:spLocks noGrp="1"/>
          </p:cNvSpPr>
          <p:nvPr>
            <p:ph type="title"/>
          </p:nvPr>
        </p:nvSpPr>
        <p:spPr/>
        <p:txBody>
          <a:bodyPr/>
          <a:lstStyle/>
          <a:p>
            <a:r>
              <a:rPr lang="en-US" dirty="0">
                <a:latin typeface="+mn-lt"/>
              </a:rPr>
              <a:t>Sepsis-Associated Delirium</a:t>
            </a:r>
          </a:p>
        </p:txBody>
      </p:sp>
      <p:sp>
        <p:nvSpPr>
          <p:cNvPr id="3" name="Content Placeholder 2">
            <a:extLst>
              <a:ext uri="{FF2B5EF4-FFF2-40B4-BE49-F238E27FC236}">
                <a16:creationId xmlns:a16="http://schemas.microsoft.com/office/drawing/2014/main" id="{F3E2749E-C967-B58A-44BB-7139A857E000}"/>
              </a:ext>
            </a:extLst>
          </p:cNvPr>
          <p:cNvSpPr>
            <a:spLocks noGrp="1"/>
          </p:cNvSpPr>
          <p:nvPr>
            <p:ph idx="1"/>
          </p:nvPr>
        </p:nvSpPr>
        <p:spPr/>
        <p:txBody>
          <a:bodyPr/>
          <a:lstStyle/>
          <a:p>
            <a:pPr>
              <a:buFont typeface="Wingdings" panose="05000000000000000000" pitchFamily="2" charset="2"/>
              <a:buChar char="§"/>
            </a:pPr>
            <a:r>
              <a:rPr lang="en-US" sz="2400" b="1" dirty="0">
                <a:solidFill>
                  <a:srgbClr val="00539B"/>
                </a:solidFill>
              </a:rPr>
              <a:t>Confusion, agitation, coma</a:t>
            </a:r>
          </a:p>
          <a:p>
            <a:pPr>
              <a:buFont typeface="Wingdings" panose="05000000000000000000" pitchFamily="2" charset="2"/>
              <a:buChar char="§"/>
            </a:pPr>
            <a:r>
              <a:rPr lang="en-US" sz="2400" b="1" dirty="0">
                <a:solidFill>
                  <a:srgbClr val="00539B"/>
                </a:solidFill>
              </a:rPr>
              <a:t>Occurs in one in every three to four patients with sepsis</a:t>
            </a:r>
          </a:p>
          <a:p>
            <a:pPr>
              <a:buFont typeface="Wingdings" panose="05000000000000000000" pitchFamily="2" charset="2"/>
              <a:buChar char="§"/>
            </a:pPr>
            <a:r>
              <a:rPr lang="en-US" sz="2400" b="1" dirty="0">
                <a:solidFill>
                  <a:srgbClr val="00539B"/>
                </a:solidFill>
              </a:rPr>
              <a:t>Mechanisms not completely understood, but neuroinflammation, altered blood flow and neurotransmission, and disruption of blood-brain barrier have been demonstrated</a:t>
            </a:r>
          </a:p>
          <a:p>
            <a:pPr>
              <a:buFont typeface="Wingdings" panose="05000000000000000000" pitchFamily="2" charset="2"/>
              <a:buChar char="§"/>
            </a:pPr>
            <a:r>
              <a:rPr lang="en-US" sz="2400" b="1" dirty="0">
                <a:solidFill>
                  <a:srgbClr val="00539B"/>
                </a:solidFill>
              </a:rPr>
              <a:t>Impairment can persist for months or longer</a:t>
            </a:r>
          </a:p>
          <a:p>
            <a:pPr>
              <a:buFont typeface="Wingdings" panose="05000000000000000000" pitchFamily="2" charset="2"/>
              <a:buChar char="§"/>
            </a:pPr>
            <a:r>
              <a:rPr lang="en-US" sz="2400" b="1" dirty="0">
                <a:solidFill>
                  <a:srgbClr val="00539B"/>
                </a:solidFill>
              </a:rPr>
              <a:t>Screening tools essential to early detection and treatment</a:t>
            </a:r>
          </a:p>
          <a:p>
            <a:pPr>
              <a:buFont typeface="Wingdings" panose="05000000000000000000" pitchFamily="2" charset="2"/>
              <a:buChar char="§"/>
            </a:pPr>
            <a:r>
              <a:rPr lang="en-US" sz="2400" b="1" dirty="0">
                <a:solidFill>
                  <a:srgbClr val="00539B"/>
                </a:solidFill>
              </a:rPr>
              <a:t>Avoid use of psychoactive drugs in management</a:t>
            </a:r>
          </a:p>
        </p:txBody>
      </p:sp>
      <p:sp>
        <p:nvSpPr>
          <p:cNvPr id="4" name="TextBox 3">
            <a:extLst>
              <a:ext uri="{FF2B5EF4-FFF2-40B4-BE49-F238E27FC236}">
                <a16:creationId xmlns:a16="http://schemas.microsoft.com/office/drawing/2014/main" id="{54CC696A-EA86-82E5-E2AB-7B9640E792D5}"/>
              </a:ext>
            </a:extLst>
          </p:cNvPr>
          <p:cNvSpPr txBox="1"/>
          <p:nvPr/>
        </p:nvSpPr>
        <p:spPr>
          <a:xfrm>
            <a:off x="838200" y="5832088"/>
            <a:ext cx="7023410" cy="523220"/>
          </a:xfrm>
          <a:prstGeom prst="rect">
            <a:avLst/>
          </a:prstGeom>
          <a:noFill/>
        </p:spPr>
        <p:txBody>
          <a:bodyPr wrap="square" rtlCol="0">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Calibri" panose="020F0502020204030204" pitchFamily="34" charset="0"/>
              </a:rPr>
              <a:t>Atterton, B., Paulino, M. C., Povoa, P., &amp; Martin-Loeches, I. (2020). Sepsis Associated Delirium.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Medicina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56</a:t>
            </a:r>
            <a:r>
              <a:rPr lang="en-US" sz="1400" kern="100" dirty="0">
                <a:effectLst/>
                <a:latin typeface="Calibri" panose="020F0502020204030204" pitchFamily="34" charset="0"/>
                <a:ea typeface="Calibri" panose="020F0502020204030204" pitchFamily="34" charset="0"/>
                <a:cs typeface="Calibri" panose="020F0502020204030204" pitchFamily="34" charset="0"/>
              </a:rPr>
              <a:t>(5), 240. https://doi.org/10.3390/medicina56050240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43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1048216" y="285842"/>
            <a:ext cx="5865540" cy="984885"/>
          </a:xfrm>
        </p:spPr>
        <p:txBody>
          <a:bodyPr/>
          <a:lstStyle/>
          <a:p>
            <a:pPr>
              <a:lnSpc>
                <a:spcPct val="100000"/>
              </a:lnSpc>
              <a:defRPr/>
            </a:pPr>
            <a:r>
              <a:rPr lang="en-US" altLang="en-US" dirty="0">
                <a:latin typeface="+mn-lt"/>
                <a:cs typeface="Arial" charset="0"/>
              </a:rPr>
              <a:t>Who is at Risk for Sepsis?</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1497015" y="1732699"/>
            <a:ext cx="10123486" cy="4678204"/>
          </a:xfrm>
        </p:spPr>
        <p:txBody>
          <a:bodyPr/>
          <a:lstStyle/>
          <a:p>
            <a:pPr marL="0" indent="0">
              <a:buClr>
                <a:srgbClr val="00B0F0"/>
              </a:buClr>
              <a:buNone/>
            </a:pPr>
            <a:r>
              <a:rPr lang="en-US" altLang="en-US" sz="2800" dirty="0">
                <a:solidFill>
                  <a:srgbClr val="C00000"/>
                </a:solidFill>
              </a:rPr>
              <a:t>		         </a:t>
            </a:r>
            <a:r>
              <a:rPr lang="en-US" altLang="en-US" sz="3600" b="1" dirty="0">
                <a:solidFill>
                  <a:srgbClr val="C00000"/>
                </a:solidFill>
              </a:rPr>
              <a:t>Anyone with an infection!</a:t>
            </a:r>
          </a:p>
          <a:p>
            <a:pPr marL="0" indent="0">
              <a:buClr>
                <a:srgbClr val="00B0F0"/>
              </a:buClr>
              <a:buNone/>
            </a:pPr>
            <a:r>
              <a:rPr lang="en-US" altLang="en-US" dirty="0">
                <a:solidFill>
                  <a:schemeClr val="tx1"/>
                </a:solidFill>
              </a:rPr>
              <a:t>Those at </a:t>
            </a:r>
            <a:r>
              <a:rPr lang="en-US" altLang="en-US" b="1" i="1" u="sng" dirty="0">
                <a:solidFill>
                  <a:srgbClr val="C00000"/>
                </a:solidFill>
              </a:rPr>
              <a:t>higher risk </a:t>
            </a:r>
            <a:r>
              <a:rPr lang="en-US" altLang="en-US" dirty="0">
                <a:solidFill>
                  <a:schemeClr val="tx1"/>
                </a:solidFill>
              </a:rPr>
              <a:t>for developing sepsis include:</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65 or older</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Infants less than 1 year old</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with chronic illnesses: diabetes, cancer, AIDS</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with weakened immune systems</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recently hospitalized</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recovering from surgery</a:t>
            </a:r>
          </a:p>
          <a:p>
            <a:pPr marL="800100" lvl="2" indent="-342900">
              <a:buClr>
                <a:srgbClr val="00539B"/>
              </a:buClr>
              <a:buFont typeface="Wingdings" panose="05000000000000000000" pitchFamily="2" charset="2"/>
              <a:buChar char="§"/>
            </a:pPr>
            <a:r>
              <a:rPr lang="en-US" altLang="en-US" sz="2200" dirty="0">
                <a:solidFill>
                  <a:srgbClr val="00539B"/>
                </a:solidFill>
                <a:latin typeface="Arial" panose="020B0604020202020204" pitchFamily="34" charset="0"/>
                <a:cs typeface="Arial" panose="020B0604020202020204" pitchFamily="34" charset="0"/>
              </a:rPr>
              <a:t>People who have had sepsis in the past</a:t>
            </a:r>
          </a:p>
          <a:p>
            <a:pPr>
              <a:buClr>
                <a:srgbClr val="00539B"/>
              </a:buClr>
            </a:pPr>
            <a:endParaRPr lang="en-US" altLang="en-US" b="0" dirty="0"/>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23</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70344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723525" y="93476"/>
            <a:ext cx="11194847" cy="1292662"/>
          </a:xfrm>
        </p:spPr>
        <p:txBody>
          <a:bodyPr/>
          <a:lstStyle/>
          <a:p>
            <a:pPr>
              <a:lnSpc>
                <a:spcPct val="100000"/>
              </a:lnSpc>
              <a:defRPr/>
            </a:pPr>
            <a:r>
              <a:rPr lang="en-US" altLang="en-US" dirty="0">
                <a:latin typeface="+mn-lt"/>
                <a:cs typeface="Arial" charset="0"/>
              </a:rPr>
              <a:t>Common Infectious Diseases That May Progress to Sepsis</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668970" y="1855363"/>
            <a:ext cx="5994877" cy="3570208"/>
          </a:xfrm>
        </p:spPr>
        <p:txBody>
          <a:bodyPr/>
          <a:lstStyle/>
          <a:p>
            <a:pPr marL="342900" indent="-342900">
              <a:buFont typeface="Wingdings" pitchFamily="2" charset="2"/>
              <a:buChar char="§"/>
            </a:pPr>
            <a:r>
              <a:rPr lang="en-US" altLang="en-US" dirty="0">
                <a:solidFill>
                  <a:srgbClr val="00539B"/>
                </a:solidFill>
              </a:rPr>
              <a:t>Pneumonia</a:t>
            </a:r>
          </a:p>
          <a:p>
            <a:pPr marL="342900" indent="-342900">
              <a:buFont typeface="Wingdings" pitchFamily="2" charset="2"/>
              <a:buChar char="§"/>
            </a:pPr>
            <a:r>
              <a:rPr lang="en-US" altLang="en-US" dirty="0">
                <a:solidFill>
                  <a:srgbClr val="00539B"/>
                </a:solidFill>
              </a:rPr>
              <a:t>Skin Infections (cellulitis)</a:t>
            </a:r>
          </a:p>
          <a:p>
            <a:pPr marL="342900" indent="-342900">
              <a:buFont typeface="Wingdings" pitchFamily="2" charset="2"/>
              <a:buChar char="§"/>
            </a:pPr>
            <a:r>
              <a:rPr lang="en-US" altLang="en-US" dirty="0">
                <a:solidFill>
                  <a:srgbClr val="00539B"/>
                </a:solidFill>
              </a:rPr>
              <a:t>Urinary Tract Infections</a:t>
            </a:r>
          </a:p>
          <a:p>
            <a:pPr marL="342900" indent="-342900">
              <a:buFont typeface="Wingdings" pitchFamily="2" charset="2"/>
              <a:buChar char="§"/>
            </a:pPr>
            <a:r>
              <a:rPr lang="en-US" altLang="en-US" dirty="0">
                <a:solidFill>
                  <a:srgbClr val="00539B"/>
                </a:solidFill>
              </a:rPr>
              <a:t>Post-partum Endometritis</a:t>
            </a:r>
          </a:p>
          <a:p>
            <a:pPr marL="342900" indent="-342900">
              <a:buFont typeface="Wingdings" pitchFamily="2" charset="2"/>
              <a:buChar char="§"/>
            </a:pPr>
            <a:r>
              <a:rPr lang="en-US" altLang="en-US" dirty="0">
                <a:solidFill>
                  <a:srgbClr val="00539B"/>
                </a:solidFill>
              </a:rPr>
              <a:t>Influenza</a:t>
            </a:r>
          </a:p>
          <a:p>
            <a:pPr marL="342900" indent="-342900">
              <a:buFont typeface="Wingdings" pitchFamily="2" charset="2"/>
              <a:buChar char="§"/>
            </a:pPr>
            <a:r>
              <a:rPr lang="en-US" altLang="en-US" i="1" dirty="0">
                <a:solidFill>
                  <a:srgbClr val="00539B"/>
                </a:solidFill>
              </a:rPr>
              <a:t>Clostridioides difficile (C.diff) </a:t>
            </a:r>
            <a:r>
              <a:rPr lang="en-US" altLang="en-US" dirty="0">
                <a:solidFill>
                  <a:srgbClr val="00539B"/>
                </a:solidFill>
              </a:rPr>
              <a:t>Enteritis</a:t>
            </a:r>
          </a:p>
          <a:p>
            <a:pPr marL="342900" indent="-342900">
              <a:buFont typeface="Wingdings" pitchFamily="2" charset="2"/>
              <a:buChar char="§"/>
            </a:pPr>
            <a:r>
              <a:rPr lang="en-US" altLang="en-US" dirty="0">
                <a:solidFill>
                  <a:srgbClr val="00539B"/>
                </a:solidFill>
              </a:rPr>
              <a:t>Tick-borne Infections especially in the immunocompromised </a:t>
            </a:r>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24</a:t>
            </a:fld>
            <a:endParaRPr lang="en-US" altLang="en-US" sz="1400" dirty="0">
              <a:solidFill>
                <a:schemeClr val="bg1"/>
              </a:solidFill>
              <a:latin typeface="Arial" panose="020B0604020202020204" pitchFamily="34" charset="0"/>
            </a:endParaRPr>
          </a:p>
        </p:txBody>
      </p:sp>
      <p:pic>
        <p:nvPicPr>
          <p:cNvPr id="8" name="Picture 7" descr="graphic of Clostridium difficile (C.diff) Enteritis&#10;">
            <a:extLst>
              <a:ext uri="{FF2B5EF4-FFF2-40B4-BE49-F238E27FC236}">
                <a16:creationId xmlns:a16="http://schemas.microsoft.com/office/drawing/2014/main" id="{126626E5-249C-514E-838D-441B9D1B64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1277" y="1522915"/>
            <a:ext cx="4088005" cy="4487185"/>
          </a:xfrm>
          <a:prstGeom prst="rect">
            <a:avLst/>
          </a:prstGeom>
          <a:ln w="19050">
            <a:solidFill>
              <a:schemeClr val="tx1"/>
            </a:solidFill>
          </a:ln>
          <a:effectLst>
            <a:outerShdw blurRad="50800" dist="50800" dir="5400000" algn="ctr" rotWithShape="0">
              <a:srgbClr val="000000">
                <a:alpha val="45000"/>
              </a:srgbClr>
            </a:outerShdw>
          </a:effectLst>
        </p:spPr>
      </p:pic>
    </p:spTree>
    <p:extLst>
      <p:ext uri="{BB962C8B-B14F-4D97-AF65-F5344CB8AC3E}">
        <p14:creationId xmlns:p14="http://schemas.microsoft.com/office/powerpoint/2010/main" val="290661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3F7-7A28-F147-BF29-CE16A7C4FE2E}"/>
              </a:ext>
            </a:extLst>
          </p:cNvPr>
          <p:cNvSpPr>
            <a:spLocks noGrp="1"/>
          </p:cNvSpPr>
          <p:nvPr>
            <p:ph type="title"/>
          </p:nvPr>
        </p:nvSpPr>
        <p:spPr>
          <a:xfrm>
            <a:off x="1296524" y="650746"/>
            <a:ext cx="8167687" cy="425501"/>
          </a:xfrm>
        </p:spPr>
        <p:txBody>
          <a:bodyPr/>
          <a:lstStyle/>
          <a:p>
            <a:pPr>
              <a:defRPr/>
            </a:pPr>
            <a:r>
              <a:rPr lang="en-US" dirty="0">
                <a:latin typeface="+mn-lt"/>
              </a:rPr>
              <a:t>2012 Definitions for Sepsis</a:t>
            </a:r>
          </a:p>
        </p:txBody>
      </p:sp>
      <p:sp>
        <p:nvSpPr>
          <p:cNvPr id="3" name="Content Placeholder 2">
            <a:extLst>
              <a:ext uri="{FF2B5EF4-FFF2-40B4-BE49-F238E27FC236}">
                <a16:creationId xmlns:a16="http://schemas.microsoft.com/office/drawing/2014/main" id="{E45C4B6A-857C-7042-BDFD-CC43F7081E3D}"/>
              </a:ext>
            </a:extLst>
          </p:cNvPr>
          <p:cNvSpPr>
            <a:spLocks noGrp="1"/>
          </p:cNvSpPr>
          <p:nvPr>
            <p:ph idx="1"/>
          </p:nvPr>
        </p:nvSpPr>
        <p:spPr>
          <a:xfrm>
            <a:off x="1430339" y="1624014"/>
            <a:ext cx="10092665" cy="4873129"/>
          </a:xfrm>
        </p:spPr>
        <p:txBody>
          <a:bodyPr/>
          <a:lstStyle/>
          <a:p>
            <a:pPr marL="0" indent="0">
              <a:buNone/>
              <a:defRPr/>
            </a:pPr>
            <a:r>
              <a:rPr lang="en-US" altLang="en-US" b="1" dirty="0">
                <a:solidFill>
                  <a:srgbClr val="C00000"/>
                </a:solidFill>
                <a:latin typeface="Arial" charset="0"/>
                <a:cs typeface="Arial" charset="0"/>
              </a:rPr>
              <a:t>S</a:t>
            </a:r>
            <a:r>
              <a:rPr lang="en-US" altLang="en-US" b="1" dirty="0">
                <a:latin typeface="Arial" charset="0"/>
                <a:cs typeface="Arial" charset="0"/>
              </a:rPr>
              <a:t>ystemic </a:t>
            </a:r>
            <a:r>
              <a:rPr lang="en-US" altLang="en-US" b="1" dirty="0">
                <a:solidFill>
                  <a:srgbClr val="C00000"/>
                </a:solidFill>
                <a:latin typeface="Arial" charset="0"/>
                <a:cs typeface="Arial" charset="0"/>
              </a:rPr>
              <a:t>I</a:t>
            </a:r>
            <a:r>
              <a:rPr lang="en-US" altLang="en-US" b="1" dirty="0">
                <a:latin typeface="Arial" charset="0"/>
                <a:cs typeface="Arial" charset="0"/>
              </a:rPr>
              <a:t>nflammatory </a:t>
            </a:r>
            <a:r>
              <a:rPr lang="en-US" altLang="en-US" b="1" dirty="0">
                <a:solidFill>
                  <a:srgbClr val="C00000"/>
                </a:solidFill>
                <a:latin typeface="Arial" charset="0"/>
                <a:cs typeface="Arial" charset="0"/>
              </a:rPr>
              <a:t>R</a:t>
            </a:r>
            <a:r>
              <a:rPr lang="en-US" altLang="en-US" b="1" dirty="0">
                <a:latin typeface="Arial" charset="0"/>
                <a:cs typeface="Arial" charset="0"/>
              </a:rPr>
              <a:t>esponse </a:t>
            </a:r>
            <a:r>
              <a:rPr lang="en-US" altLang="en-US" b="1" dirty="0">
                <a:solidFill>
                  <a:srgbClr val="C00000"/>
                </a:solidFill>
                <a:latin typeface="Arial" charset="0"/>
                <a:cs typeface="Arial" charset="0"/>
              </a:rPr>
              <a:t>S</a:t>
            </a:r>
            <a:r>
              <a:rPr lang="en-US" altLang="en-US" b="1" dirty="0">
                <a:latin typeface="Arial" charset="0"/>
                <a:cs typeface="Arial" charset="0"/>
              </a:rPr>
              <a:t>yndrome (</a:t>
            </a:r>
            <a:r>
              <a:rPr lang="en-US" altLang="en-US" b="1" dirty="0">
                <a:solidFill>
                  <a:srgbClr val="C00000"/>
                </a:solidFill>
                <a:latin typeface="Arial" charset="0"/>
                <a:cs typeface="Arial" charset="0"/>
              </a:rPr>
              <a:t>SIRS</a:t>
            </a:r>
            <a:r>
              <a:rPr lang="en-US" altLang="en-US" b="1" dirty="0">
                <a:latin typeface="Arial" charset="0"/>
                <a:cs typeface="Arial" charset="0"/>
              </a:rPr>
              <a:t>)</a:t>
            </a:r>
          </a:p>
          <a:p>
            <a:pPr>
              <a:buFont typeface="Wingdings" panose="05000000000000000000" pitchFamily="2" charset="2"/>
              <a:buChar char="§"/>
              <a:defRPr/>
            </a:pPr>
            <a:r>
              <a:rPr lang="en-US" sz="2000" dirty="0"/>
              <a:t>SIRS is </a:t>
            </a:r>
            <a:r>
              <a:rPr lang="en-US" sz="2000" u="sng" dirty="0"/>
              <a:t>nonspecific</a:t>
            </a:r>
            <a:r>
              <a:rPr lang="en-US" sz="2000" dirty="0"/>
              <a:t> and can be caused by: infection, inflammation, trauma, ischemia or several insults combined</a:t>
            </a:r>
            <a:endParaRPr lang="en-US" sz="2000" dirty="0">
              <a:cs typeface="Arial" charset="0"/>
            </a:endParaRPr>
          </a:p>
          <a:p>
            <a:pPr marL="0" indent="0" algn="ctr">
              <a:buNone/>
              <a:defRPr/>
            </a:pPr>
            <a:r>
              <a:rPr lang="en-US" altLang="en-US" b="0" dirty="0">
                <a:solidFill>
                  <a:srgbClr val="C00000"/>
                </a:solidFill>
                <a:effectLst>
                  <a:outerShdw blurRad="38100" dist="38100" dir="2700000" algn="tl">
                    <a:srgbClr val="000000">
                      <a:alpha val="43137"/>
                    </a:srgbClr>
                  </a:outerShdw>
                </a:effectLst>
              </a:rPr>
              <a:t>SEPSIS = INFECTION + 2 OR MORE SIRS CRITERIA</a:t>
            </a:r>
          </a:p>
          <a:p>
            <a:pPr>
              <a:buFont typeface="Wingdings" panose="05000000000000000000" pitchFamily="2" charset="2"/>
              <a:buChar char="§"/>
              <a:defRPr/>
            </a:pPr>
            <a:r>
              <a:rPr lang="en-US" altLang="en-US" sz="2000" u="sng" dirty="0">
                <a:cs typeface="Arial" charset="0"/>
              </a:rPr>
              <a:t>SIRS Criteria:</a:t>
            </a:r>
          </a:p>
          <a:p>
            <a:pPr marL="571500" lvl="1" indent="-342900">
              <a:buClr>
                <a:srgbClr val="00539B"/>
              </a:buClr>
              <a:buFont typeface="Wingdings" panose="05000000000000000000" pitchFamily="2" charset="2"/>
              <a:buChar char="§"/>
              <a:defRPr/>
            </a:pPr>
            <a:r>
              <a:rPr lang="en-US" altLang="en-US" sz="2000" dirty="0">
                <a:solidFill>
                  <a:srgbClr val="00539B"/>
                </a:solidFill>
              </a:rPr>
              <a:t>Fever &gt;101°F</a:t>
            </a:r>
            <a:endParaRPr lang="en-US" altLang="en-US" sz="2000" i="1" u="sng" dirty="0">
              <a:solidFill>
                <a:srgbClr val="00539B"/>
              </a:solidFill>
            </a:endParaRPr>
          </a:p>
          <a:p>
            <a:pPr marL="571500" lvl="1" indent="-342900">
              <a:buClr>
                <a:srgbClr val="00539B"/>
              </a:buClr>
              <a:buFont typeface="Wingdings" panose="05000000000000000000" pitchFamily="2" charset="2"/>
              <a:buChar char="§"/>
              <a:defRPr/>
            </a:pPr>
            <a:r>
              <a:rPr lang="en-US" altLang="en-US" sz="2000" dirty="0">
                <a:solidFill>
                  <a:srgbClr val="00539B"/>
                </a:solidFill>
              </a:rPr>
              <a:t>Hypothermia &lt;96.8°F</a:t>
            </a:r>
          </a:p>
          <a:p>
            <a:pPr marL="571500" lvl="1" indent="-342900">
              <a:buClr>
                <a:srgbClr val="00539B"/>
              </a:buClr>
              <a:buFont typeface="Wingdings" panose="05000000000000000000" pitchFamily="2" charset="2"/>
              <a:buChar char="§"/>
              <a:defRPr/>
            </a:pPr>
            <a:r>
              <a:rPr lang="en-US" altLang="en-US" sz="2000" dirty="0">
                <a:solidFill>
                  <a:srgbClr val="00539B"/>
                </a:solidFill>
              </a:rPr>
              <a:t>Heart rate &gt;90 beats/minute</a:t>
            </a:r>
          </a:p>
          <a:p>
            <a:pPr marL="571500" lvl="1" indent="-342900">
              <a:buClr>
                <a:srgbClr val="00539B"/>
              </a:buClr>
              <a:buFont typeface="Wingdings" panose="05000000000000000000" pitchFamily="2" charset="2"/>
              <a:buChar char="§"/>
              <a:defRPr/>
            </a:pPr>
            <a:r>
              <a:rPr lang="en-US" altLang="en-US" sz="2000" dirty="0">
                <a:solidFill>
                  <a:srgbClr val="00539B"/>
                </a:solidFill>
              </a:rPr>
              <a:t>Respiratory rate &gt;20 breaths/minute</a:t>
            </a:r>
          </a:p>
          <a:p>
            <a:pPr marL="571500" lvl="1" indent="-342900">
              <a:buClr>
                <a:srgbClr val="00539B"/>
              </a:buClr>
              <a:buFont typeface="Wingdings" panose="05000000000000000000" pitchFamily="2" charset="2"/>
              <a:buChar char="§"/>
              <a:defRPr/>
            </a:pPr>
            <a:r>
              <a:rPr lang="en-US" altLang="en-US" sz="2000" dirty="0">
                <a:solidFill>
                  <a:srgbClr val="00539B"/>
                </a:solidFill>
              </a:rPr>
              <a:t>WBC &gt;12 or &lt;4 or &gt;10% bands</a:t>
            </a:r>
          </a:p>
          <a:p>
            <a:pPr marL="1028700" lvl="1" indent="-342900" algn="ctr">
              <a:buClr>
                <a:srgbClr val="00539B"/>
              </a:buClr>
              <a:buFont typeface="Wingdings" panose="05000000000000000000" pitchFamily="2" charset="2"/>
              <a:buChar char="§"/>
              <a:defRPr/>
            </a:pPr>
            <a:r>
              <a:rPr lang="en-US" altLang="en-US" sz="2000" i="1" dirty="0">
                <a:solidFill>
                  <a:srgbClr val="00539B"/>
                </a:solidFill>
              </a:rPr>
              <a:t>Note: SIRS can exist without progressing to sepsis</a:t>
            </a:r>
          </a:p>
          <a:p>
            <a:pPr marL="571500" lvl="1" indent="-342900">
              <a:buClr>
                <a:srgbClr val="00539B"/>
              </a:buClr>
              <a:defRPr/>
            </a:pPr>
            <a:endParaRPr lang="en-US" sz="2200" dirty="0">
              <a:solidFill>
                <a:srgbClr val="C00000"/>
              </a:solidFill>
            </a:endParaRPr>
          </a:p>
        </p:txBody>
      </p:sp>
      <p:sp>
        <p:nvSpPr>
          <p:cNvPr id="9220" name="Slide Number Placeholder 3">
            <a:extLst>
              <a:ext uri="{FF2B5EF4-FFF2-40B4-BE49-F238E27FC236}">
                <a16:creationId xmlns:a16="http://schemas.microsoft.com/office/drawing/2014/main" id="{8ECF2CE4-79E3-AD4C-B887-7D8780DD092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3ED08F-98F7-E742-8BB7-05B30EC812F1}" type="slidenum">
              <a:rPr lang="en-US" altLang="en-US" sz="1400">
                <a:solidFill>
                  <a:schemeClr val="bg1"/>
                </a:solidFill>
                <a:latin typeface="Arial" panose="020B0604020202020204" pitchFamily="34" charset="0"/>
              </a:rPr>
              <a:pPr/>
              <a:t>25</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37323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65EF-84D6-2A45-8B62-8DD36C40BF8B}"/>
              </a:ext>
            </a:extLst>
          </p:cNvPr>
          <p:cNvSpPr>
            <a:spLocks noGrp="1"/>
          </p:cNvSpPr>
          <p:nvPr>
            <p:ph type="title"/>
          </p:nvPr>
        </p:nvSpPr>
        <p:spPr>
          <a:xfrm>
            <a:off x="571499" y="519680"/>
            <a:ext cx="5887844" cy="492443"/>
          </a:xfrm>
        </p:spPr>
        <p:txBody>
          <a:bodyPr/>
          <a:lstStyle/>
          <a:p>
            <a:pPr>
              <a:lnSpc>
                <a:spcPct val="100000"/>
              </a:lnSpc>
              <a:defRPr/>
            </a:pPr>
            <a:r>
              <a:rPr lang="en-US" altLang="en-US" dirty="0">
                <a:latin typeface="+mn-lt"/>
              </a:rPr>
              <a:t>Progression of Sepsis </a:t>
            </a:r>
            <a:endParaRPr lang="en-US" dirty="0">
              <a:latin typeface="+mn-lt"/>
            </a:endParaRPr>
          </a:p>
        </p:txBody>
      </p:sp>
      <p:sp>
        <p:nvSpPr>
          <p:cNvPr id="3" name="Content Placeholder 2">
            <a:extLst>
              <a:ext uri="{FF2B5EF4-FFF2-40B4-BE49-F238E27FC236}">
                <a16:creationId xmlns:a16="http://schemas.microsoft.com/office/drawing/2014/main" id="{22C8AEF6-56F8-1E47-BBB8-DCF139F8BE60}"/>
              </a:ext>
            </a:extLst>
          </p:cNvPr>
          <p:cNvSpPr>
            <a:spLocks noGrp="1"/>
          </p:cNvSpPr>
          <p:nvPr>
            <p:ph idx="1"/>
          </p:nvPr>
        </p:nvSpPr>
        <p:spPr>
          <a:xfrm>
            <a:off x="783837" y="1413786"/>
            <a:ext cx="10624325" cy="5061707"/>
          </a:xfrm>
        </p:spPr>
        <p:txBody>
          <a:bodyPr/>
          <a:lstStyle/>
          <a:p>
            <a:pPr marL="0" indent="0" algn="ctr">
              <a:buNone/>
              <a:defRPr/>
            </a:pPr>
            <a:r>
              <a:rPr lang="en-US" altLang="en-US" b="1" dirty="0">
                <a:solidFill>
                  <a:srgbClr val="C00000"/>
                </a:solidFill>
                <a:cs typeface="Arial" charset="0"/>
              </a:rPr>
              <a:t>If not treated promptly, sepsis can progress!</a:t>
            </a:r>
          </a:p>
          <a:p>
            <a:pPr marL="0" indent="0" algn="ctr">
              <a:buNone/>
              <a:defRPr/>
            </a:pPr>
            <a:r>
              <a:rPr lang="en-US" altLang="en-US" sz="2200" b="1" dirty="0">
                <a:latin typeface="Arial" charset="0"/>
                <a:cs typeface="Arial" charset="0"/>
              </a:rPr>
              <a:t>INFECTION + 2 or more SIRS criteria</a:t>
            </a:r>
            <a:endParaRPr lang="en-US" altLang="en-US" b="1" dirty="0">
              <a:solidFill>
                <a:srgbClr val="C00000"/>
              </a:solidFill>
            </a:endParaRPr>
          </a:p>
          <a:p>
            <a:pPr lvl="1" indent="0" algn="ctr">
              <a:lnSpc>
                <a:spcPct val="250000"/>
              </a:lnSpc>
              <a:spcAft>
                <a:spcPct val="0"/>
              </a:spcAft>
              <a:buNone/>
              <a:defRPr/>
            </a:pPr>
            <a:r>
              <a:rPr lang="en-US" altLang="en-US" b="1" dirty="0">
                <a:solidFill>
                  <a:srgbClr val="C00000"/>
                </a:solidFill>
              </a:rPr>
              <a:t>SEPSIS </a:t>
            </a:r>
            <a:endParaRPr lang="en-US" altLang="en-US" b="1" dirty="0"/>
          </a:p>
          <a:p>
            <a:pPr lvl="1" indent="0" algn="ctr">
              <a:spcAft>
                <a:spcPct val="0"/>
              </a:spcAft>
              <a:buNone/>
              <a:defRPr/>
            </a:pPr>
            <a:r>
              <a:rPr lang="en-US" altLang="en-US" b="1" dirty="0">
                <a:solidFill>
                  <a:srgbClr val="00539B"/>
                </a:solidFill>
              </a:rPr>
              <a:t>SEPSIS + NEW ONSET ORGAN INJURY</a:t>
            </a:r>
          </a:p>
          <a:p>
            <a:pPr lvl="1" indent="0" algn="ctr">
              <a:spcAft>
                <a:spcPct val="0"/>
              </a:spcAft>
              <a:buNone/>
              <a:defRPr/>
            </a:pPr>
            <a:endParaRPr lang="en-US" altLang="en-US" dirty="0">
              <a:solidFill>
                <a:srgbClr val="C00000"/>
              </a:solidFill>
            </a:endParaRPr>
          </a:p>
          <a:p>
            <a:pPr lvl="1" indent="0" algn="ctr">
              <a:lnSpc>
                <a:spcPct val="100000"/>
              </a:lnSpc>
              <a:spcAft>
                <a:spcPct val="0"/>
              </a:spcAft>
              <a:buNone/>
              <a:defRPr/>
            </a:pPr>
            <a:r>
              <a:rPr lang="en-US" altLang="en-US" dirty="0">
                <a:solidFill>
                  <a:srgbClr val="C00000"/>
                </a:solidFill>
              </a:rPr>
              <a:t>  </a:t>
            </a:r>
            <a:r>
              <a:rPr lang="en-US" altLang="en-US" b="1" dirty="0">
                <a:solidFill>
                  <a:srgbClr val="C00000"/>
                </a:solidFill>
              </a:rPr>
              <a:t>SEVERE SEPSIS </a:t>
            </a:r>
            <a:endParaRPr lang="en-US" altLang="en-US" b="1" dirty="0">
              <a:solidFill>
                <a:srgbClr val="C00000"/>
              </a:solidFill>
              <a:effectLst>
                <a:outerShdw blurRad="38100" dist="38100" dir="2700000" algn="tl">
                  <a:srgbClr val="000000">
                    <a:alpha val="43137"/>
                  </a:srgbClr>
                </a:outerShdw>
              </a:effectLst>
            </a:endParaRPr>
          </a:p>
          <a:p>
            <a:pPr lvl="1" indent="0" algn="ctr">
              <a:spcAft>
                <a:spcPct val="0"/>
              </a:spcAft>
              <a:buNone/>
              <a:defRPr/>
            </a:pPr>
            <a:r>
              <a:rPr lang="en-US" altLang="en-US" b="1" dirty="0">
                <a:solidFill>
                  <a:srgbClr val="00539B"/>
                </a:solidFill>
              </a:rPr>
              <a:t>SEVERE SEPSIS + REFRACTORY HYPOTENSION </a:t>
            </a:r>
          </a:p>
          <a:p>
            <a:pPr lvl="1" indent="0" algn="ctr">
              <a:spcAft>
                <a:spcPct val="0"/>
              </a:spcAft>
              <a:buNone/>
              <a:defRPr/>
            </a:pPr>
            <a:r>
              <a:rPr lang="en-US" altLang="en-US" b="1" dirty="0">
                <a:solidFill>
                  <a:srgbClr val="00539B"/>
                </a:solidFill>
              </a:rPr>
              <a:t>OR TISSUE HYPOXIA (ELEVATED LACTATE)</a:t>
            </a:r>
          </a:p>
          <a:p>
            <a:pPr lvl="1" indent="0" algn="ctr">
              <a:spcAft>
                <a:spcPct val="0"/>
              </a:spcAft>
              <a:buNone/>
              <a:defRPr/>
            </a:pPr>
            <a:endParaRPr lang="en-US" altLang="en-US" b="1" dirty="0">
              <a:solidFill>
                <a:srgbClr val="00539B"/>
              </a:solidFill>
            </a:endParaRPr>
          </a:p>
          <a:p>
            <a:pPr lvl="1" indent="0" algn="ctr">
              <a:lnSpc>
                <a:spcPct val="150000"/>
              </a:lnSpc>
              <a:buNone/>
              <a:defRPr/>
            </a:pPr>
            <a:r>
              <a:rPr lang="en-US" altLang="en-US" b="1" dirty="0">
                <a:solidFill>
                  <a:srgbClr val="C00000"/>
                </a:solidFill>
              </a:rPr>
              <a:t>SEPTIC SHOCK</a:t>
            </a:r>
          </a:p>
        </p:txBody>
      </p:sp>
      <p:sp>
        <p:nvSpPr>
          <p:cNvPr id="10244" name="Slide Number Placeholder 3">
            <a:extLst>
              <a:ext uri="{FF2B5EF4-FFF2-40B4-BE49-F238E27FC236}">
                <a16:creationId xmlns:a16="http://schemas.microsoft.com/office/drawing/2014/main" id="{8E49E82E-AD0B-BB4D-9EF8-8FCEBB6F95AA}"/>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B3FCEB0-B9BD-314E-A740-E264C5A6F08F}" type="slidenum">
              <a:rPr lang="en-US" altLang="en-US" sz="1400">
                <a:solidFill>
                  <a:schemeClr val="bg1"/>
                </a:solidFill>
                <a:latin typeface="Arial" panose="020B0604020202020204" pitchFamily="34" charset="0"/>
              </a:rPr>
              <a:pPr/>
              <a:t>26</a:t>
            </a:fld>
            <a:endParaRPr lang="en-US" altLang="en-US" sz="1400" dirty="0">
              <a:solidFill>
                <a:schemeClr val="bg1"/>
              </a:solidFill>
              <a:latin typeface="Arial" panose="020B0604020202020204" pitchFamily="34" charset="0"/>
            </a:endParaRPr>
          </a:p>
        </p:txBody>
      </p:sp>
      <p:grpSp>
        <p:nvGrpSpPr>
          <p:cNvPr id="4" name="Group 3">
            <a:extLst>
              <a:ext uri="{FF2B5EF4-FFF2-40B4-BE49-F238E27FC236}">
                <a16:creationId xmlns:a16="http://schemas.microsoft.com/office/drawing/2014/main" id="{10852AC8-4E93-4647-80FF-6F91E8DDA76D}"/>
              </a:ext>
              <a:ext uri="{C183D7F6-B498-43B3-948B-1728B52AA6E4}">
                <adec:decorative xmlns:adec="http://schemas.microsoft.com/office/drawing/2017/decorative" val="1"/>
              </a:ext>
            </a:extLst>
          </p:cNvPr>
          <p:cNvGrpSpPr/>
          <p:nvPr/>
        </p:nvGrpSpPr>
        <p:grpSpPr>
          <a:xfrm>
            <a:off x="6096599" y="2282759"/>
            <a:ext cx="725488" cy="3622529"/>
            <a:chOff x="5692368" y="2371802"/>
            <a:chExt cx="725488" cy="3622529"/>
          </a:xfrm>
        </p:grpSpPr>
        <p:sp>
          <p:nvSpPr>
            <p:cNvPr id="6" name="Down Arrow 4">
              <a:extLst>
                <a:ext uri="{FF2B5EF4-FFF2-40B4-BE49-F238E27FC236}">
                  <a16:creationId xmlns:a16="http://schemas.microsoft.com/office/drawing/2014/main" id="{19FAB2EF-12F8-414B-813D-ADBA7CAF060D}"/>
                </a:ext>
              </a:extLst>
            </p:cNvPr>
            <p:cNvSpPr>
              <a:spLocks noChangeArrowheads="1"/>
            </p:cNvSpPr>
            <p:nvPr/>
          </p:nvSpPr>
          <p:spPr bwMode="auto">
            <a:xfrm>
              <a:off x="5692368" y="2371802"/>
              <a:ext cx="725488" cy="501650"/>
            </a:xfrm>
            <a:prstGeom prst="downArrow">
              <a:avLst>
                <a:gd name="adj1" fmla="val 50000"/>
                <a:gd name="adj2" fmla="val 50032"/>
              </a:avLst>
            </a:prstGeom>
            <a:solidFill>
              <a:schemeClr val="accent1"/>
            </a:solidFill>
            <a:ln w="9525" algn="ctr">
              <a:solidFill>
                <a:schemeClr val="tx1"/>
              </a:solidFill>
              <a:round/>
              <a:headEnd/>
              <a:tailEnd/>
            </a:ln>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endParaRPr lang="en-US" altLang="en-US" dirty="0"/>
            </a:p>
          </p:txBody>
        </p:sp>
        <p:sp>
          <p:nvSpPr>
            <p:cNvPr id="7" name="Down Arrow 4">
              <a:extLst>
                <a:ext uri="{FF2B5EF4-FFF2-40B4-BE49-F238E27FC236}">
                  <a16:creationId xmlns:a16="http://schemas.microsoft.com/office/drawing/2014/main" id="{FFC13DEE-79EC-E746-974E-93CFE9D5A012}"/>
                </a:ext>
              </a:extLst>
            </p:cNvPr>
            <p:cNvSpPr>
              <a:spLocks noChangeArrowheads="1"/>
            </p:cNvSpPr>
            <p:nvPr/>
          </p:nvSpPr>
          <p:spPr bwMode="auto">
            <a:xfrm>
              <a:off x="5692368" y="3681416"/>
              <a:ext cx="725488" cy="501650"/>
            </a:xfrm>
            <a:prstGeom prst="downArrow">
              <a:avLst>
                <a:gd name="adj1" fmla="val 50000"/>
                <a:gd name="adj2" fmla="val 50032"/>
              </a:avLst>
            </a:prstGeom>
            <a:solidFill>
              <a:schemeClr val="accent1"/>
            </a:solidFill>
            <a:ln w="9525" algn="ctr">
              <a:solidFill>
                <a:schemeClr val="tx1"/>
              </a:solidFill>
              <a:round/>
              <a:headEnd/>
              <a:tailEnd/>
            </a:ln>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endParaRPr lang="en-US" altLang="en-US" dirty="0"/>
            </a:p>
          </p:txBody>
        </p:sp>
        <p:sp>
          <p:nvSpPr>
            <p:cNvPr id="8" name="Down Arrow 4">
              <a:extLst>
                <a:ext uri="{FF2B5EF4-FFF2-40B4-BE49-F238E27FC236}">
                  <a16:creationId xmlns:a16="http://schemas.microsoft.com/office/drawing/2014/main" id="{707449E3-B4AA-504B-A429-67D64FBF4B07}"/>
                </a:ext>
              </a:extLst>
            </p:cNvPr>
            <p:cNvSpPr>
              <a:spLocks noChangeArrowheads="1"/>
            </p:cNvSpPr>
            <p:nvPr/>
          </p:nvSpPr>
          <p:spPr bwMode="auto">
            <a:xfrm>
              <a:off x="5692368" y="5492681"/>
              <a:ext cx="725488" cy="501650"/>
            </a:xfrm>
            <a:prstGeom prst="downArrow">
              <a:avLst>
                <a:gd name="adj1" fmla="val 50000"/>
                <a:gd name="adj2" fmla="val 50032"/>
              </a:avLst>
            </a:prstGeom>
            <a:solidFill>
              <a:schemeClr val="accent1"/>
            </a:solidFill>
            <a:ln w="9525" algn="ctr">
              <a:solidFill>
                <a:schemeClr val="tx1"/>
              </a:solidFill>
              <a:round/>
              <a:headEnd/>
              <a:tailEnd/>
            </a:ln>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endParaRPr lang="en-US" altLang="en-US" dirty="0"/>
            </a:p>
          </p:txBody>
        </p:sp>
      </p:grpSp>
    </p:spTree>
    <p:extLst>
      <p:ext uri="{BB962C8B-B14F-4D97-AF65-F5344CB8AC3E}">
        <p14:creationId xmlns:p14="http://schemas.microsoft.com/office/powerpoint/2010/main" val="165145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3F7-7A28-F147-BF29-CE16A7C4FE2E}"/>
              </a:ext>
            </a:extLst>
          </p:cNvPr>
          <p:cNvSpPr>
            <a:spLocks noGrp="1"/>
          </p:cNvSpPr>
          <p:nvPr>
            <p:ph type="title"/>
          </p:nvPr>
        </p:nvSpPr>
        <p:spPr>
          <a:xfrm>
            <a:off x="768700" y="278619"/>
            <a:ext cx="5327300" cy="846386"/>
          </a:xfrm>
        </p:spPr>
        <p:txBody>
          <a:bodyPr/>
          <a:lstStyle/>
          <a:p>
            <a:pPr>
              <a:defRPr/>
            </a:pPr>
            <a:r>
              <a:rPr lang="en-US" altLang="en-US" dirty="0">
                <a:latin typeface="+mn-lt"/>
                <a:cs typeface="Arial" charset="0"/>
              </a:rPr>
              <a:t>2016 Definitions for Sepsis </a:t>
            </a:r>
            <a:endParaRPr lang="en-US" dirty="0">
              <a:latin typeface="+mn-lt"/>
            </a:endParaRPr>
          </a:p>
        </p:txBody>
      </p:sp>
      <p:sp>
        <p:nvSpPr>
          <p:cNvPr id="3" name="Content Placeholder 2">
            <a:extLst>
              <a:ext uri="{FF2B5EF4-FFF2-40B4-BE49-F238E27FC236}">
                <a16:creationId xmlns:a16="http://schemas.microsoft.com/office/drawing/2014/main" id="{E45C4B6A-857C-7042-BDFD-CC43F7081E3D}"/>
              </a:ext>
            </a:extLst>
          </p:cNvPr>
          <p:cNvSpPr>
            <a:spLocks noGrp="1"/>
          </p:cNvSpPr>
          <p:nvPr>
            <p:ph idx="1"/>
          </p:nvPr>
        </p:nvSpPr>
        <p:spPr>
          <a:xfrm>
            <a:off x="841665" y="1624014"/>
            <a:ext cx="10681340" cy="4862870"/>
          </a:xfrm>
        </p:spPr>
        <p:txBody>
          <a:bodyPr/>
          <a:lstStyle/>
          <a:p>
            <a:pPr marL="0" lvl="1" indent="0">
              <a:buClr>
                <a:srgbClr val="004080"/>
              </a:buClr>
              <a:buNone/>
              <a:defRPr/>
            </a:pPr>
            <a:r>
              <a:rPr lang="en-US" sz="2800" dirty="0"/>
              <a:t>Third International Consensus Definitions for Sepsis and Septic Shock  </a:t>
            </a:r>
            <a:br>
              <a:rPr lang="en-US" sz="2000" dirty="0"/>
            </a:br>
            <a:r>
              <a:rPr lang="en-US" sz="1600" b="0" dirty="0"/>
              <a:t>(Singer, et al. JAMA 2016;315(8) 801-810)</a:t>
            </a:r>
            <a:endParaRPr lang="en-US" sz="2000" dirty="0"/>
          </a:p>
          <a:p>
            <a:pPr marL="0" lvl="1" indent="0" algn="ctr">
              <a:buClr>
                <a:srgbClr val="004080"/>
              </a:buClr>
              <a:buNone/>
              <a:defRPr/>
            </a:pPr>
            <a:endParaRPr lang="en-US" b="1" dirty="0">
              <a:solidFill>
                <a:srgbClr val="00539B"/>
              </a:solidFill>
            </a:endParaRPr>
          </a:p>
          <a:p>
            <a:pPr marL="0" lvl="1" indent="0" algn="ctr">
              <a:buClr>
                <a:srgbClr val="004080"/>
              </a:buClr>
              <a:buNone/>
              <a:defRPr/>
            </a:pPr>
            <a:r>
              <a:rPr lang="en-US" b="1" dirty="0">
                <a:solidFill>
                  <a:srgbClr val="00539B"/>
                </a:solidFill>
              </a:rPr>
              <a:t>Utilizes SOFA criteria: </a:t>
            </a:r>
            <a:r>
              <a:rPr lang="en-US" b="1" u="sng" dirty="0">
                <a:solidFill>
                  <a:srgbClr val="C00000"/>
                </a:solidFill>
              </a:rPr>
              <a:t>S</a:t>
            </a:r>
            <a:r>
              <a:rPr lang="en-US" b="1" dirty="0">
                <a:solidFill>
                  <a:srgbClr val="00539B"/>
                </a:solidFill>
              </a:rPr>
              <a:t>equential </a:t>
            </a:r>
            <a:r>
              <a:rPr lang="en-US" b="1" u="sng" dirty="0">
                <a:solidFill>
                  <a:srgbClr val="C00000"/>
                </a:solidFill>
              </a:rPr>
              <a:t>O</a:t>
            </a:r>
            <a:r>
              <a:rPr lang="en-US" b="1" dirty="0">
                <a:solidFill>
                  <a:srgbClr val="00539B"/>
                </a:solidFill>
              </a:rPr>
              <a:t>rgan </a:t>
            </a:r>
            <a:r>
              <a:rPr lang="en-US" b="1" u="sng" dirty="0">
                <a:solidFill>
                  <a:srgbClr val="C00000"/>
                </a:solidFill>
              </a:rPr>
              <a:t>F</a:t>
            </a:r>
            <a:r>
              <a:rPr lang="en-US" b="1" dirty="0">
                <a:solidFill>
                  <a:srgbClr val="00539B"/>
                </a:solidFill>
              </a:rPr>
              <a:t>ailure </a:t>
            </a:r>
            <a:r>
              <a:rPr lang="en-US" b="1" u="sng" dirty="0">
                <a:solidFill>
                  <a:srgbClr val="C00000"/>
                </a:solidFill>
              </a:rPr>
              <a:t>A</a:t>
            </a:r>
            <a:r>
              <a:rPr lang="en-US" b="1" dirty="0">
                <a:solidFill>
                  <a:srgbClr val="00539B"/>
                </a:solidFill>
              </a:rPr>
              <a:t>ssessment Score</a:t>
            </a:r>
          </a:p>
          <a:p>
            <a:pPr marL="342900" indent="-342900">
              <a:buFont typeface="Wingdings" pitchFamily="2" charset="2"/>
              <a:buChar char="§"/>
              <a:defRPr/>
            </a:pPr>
            <a:r>
              <a:rPr lang="en-US" altLang="en-US" dirty="0">
                <a:cs typeface="Arial" charset="0"/>
              </a:rPr>
              <a:t>qSOFA (</a:t>
            </a:r>
            <a:r>
              <a:rPr lang="en-US" altLang="en-US" dirty="0">
                <a:solidFill>
                  <a:srgbClr val="C00000"/>
                </a:solidFill>
                <a:cs typeface="Arial" charset="0"/>
              </a:rPr>
              <a:t>Q</a:t>
            </a:r>
            <a:r>
              <a:rPr lang="en-US" altLang="en-US" dirty="0">
                <a:cs typeface="Arial" charset="0"/>
              </a:rPr>
              <a:t>uick SOFA) Criteria</a:t>
            </a:r>
            <a:r>
              <a:rPr lang="en-US" altLang="en-US" dirty="0">
                <a:latin typeface="Arial" charset="0"/>
                <a:cs typeface="Arial" charset="0"/>
              </a:rPr>
              <a:t>:</a:t>
            </a:r>
          </a:p>
          <a:p>
            <a:pPr marL="571500" lvl="1" indent="-342900">
              <a:buClr>
                <a:srgbClr val="00539B"/>
              </a:buClr>
              <a:defRPr/>
            </a:pPr>
            <a:r>
              <a:rPr lang="en-US" altLang="en-US" sz="2000" dirty="0"/>
              <a:t>Better predictor of patient outcomes for non-hospital and non-ICU settings </a:t>
            </a:r>
            <a:br>
              <a:rPr lang="en-US" altLang="en-US" sz="2000" dirty="0"/>
            </a:br>
            <a:r>
              <a:rPr lang="en-US" altLang="en-US" sz="2000" dirty="0"/>
              <a:t>(vs. SIRS criteria)</a:t>
            </a:r>
          </a:p>
          <a:p>
            <a:pPr marL="571500" lvl="1" indent="-342900">
              <a:buClr>
                <a:srgbClr val="00539B"/>
              </a:buClr>
              <a:defRPr/>
            </a:pPr>
            <a:r>
              <a:rPr lang="en-US" altLang="en-US" sz="2000" dirty="0"/>
              <a:t>Appropriate and easy to use in the outpatient setting</a:t>
            </a:r>
          </a:p>
          <a:p>
            <a:pPr lvl="1" indent="0">
              <a:buNone/>
              <a:defRPr/>
            </a:pPr>
            <a:r>
              <a:rPr lang="en-US" altLang="en-US" sz="2000" dirty="0">
                <a:solidFill>
                  <a:srgbClr val="C00000"/>
                </a:solidFill>
              </a:rPr>
              <a:t>2 of the 3 criteria provides simple bedside criteria to identify adults with suspected infection who are likely to have poor outcomes</a:t>
            </a:r>
          </a:p>
          <a:p>
            <a:pPr marL="800100" lvl="2" indent="-342900">
              <a:buClr>
                <a:srgbClr val="00539B"/>
              </a:buClr>
              <a:defRPr/>
            </a:pPr>
            <a:r>
              <a:rPr lang="en-US" altLang="en-US" sz="1800" dirty="0"/>
              <a:t>Altered mental status</a:t>
            </a:r>
          </a:p>
          <a:p>
            <a:pPr marL="800100" lvl="2" indent="-342900">
              <a:buClr>
                <a:srgbClr val="00539B"/>
              </a:buClr>
              <a:defRPr/>
            </a:pPr>
            <a:r>
              <a:rPr lang="en-US" altLang="en-US" sz="1800" dirty="0"/>
              <a:t>Hypotension ( systolic &lt;100mmHg)</a:t>
            </a:r>
          </a:p>
          <a:p>
            <a:pPr marL="800100" lvl="2" indent="-342900">
              <a:buClr>
                <a:srgbClr val="00539B"/>
              </a:buClr>
              <a:defRPr/>
            </a:pPr>
            <a:r>
              <a:rPr lang="en-US" altLang="en-US" sz="1800" dirty="0"/>
              <a:t>Increased respiration rate (&gt;22 breaths per minute)</a:t>
            </a:r>
          </a:p>
        </p:txBody>
      </p:sp>
      <p:sp>
        <p:nvSpPr>
          <p:cNvPr id="9220" name="Slide Number Placeholder 3">
            <a:extLst>
              <a:ext uri="{FF2B5EF4-FFF2-40B4-BE49-F238E27FC236}">
                <a16:creationId xmlns:a16="http://schemas.microsoft.com/office/drawing/2014/main" id="{8ECF2CE4-79E3-AD4C-B887-7D8780DD092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3ED08F-98F7-E742-8BB7-05B30EC812F1}" type="slidenum">
              <a:rPr lang="en-US" altLang="en-US" sz="1400">
                <a:solidFill>
                  <a:schemeClr val="bg1"/>
                </a:solidFill>
                <a:latin typeface="Arial" panose="020B0604020202020204" pitchFamily="34" charset="0"/>
              </a:rPr>
              <a:pPr/>
              <a:t>27</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8032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98" y="562671"/>
            <a:ext cx="10571769" cy="419100"/>
          </a:xfrm>
        </p:spPr>
        <p:txBody>
          <a:bodyPr/>
          <a:lstStyle/>
          <a:p>
            <a:r>
              <a:rPr lang="en-US" dirty="0">
                <a:latin typeface="+mn-lt"/>
              </a:rPr>
              <a:t>2016 Sepsis-3 </a:t>
            </a:r>
          </a:p>
        </p:txBody>
      </p:sp>
      <p:sp>
        <p:nvSpPr>
          <p:cNvPr id="3" name="Content Placeholder 2"/>
          <p:cNvSpPr>
            <a:spLocks noGrp="1"/>
          </p:cNvSpPr>
          <p:nvPr>
            <p:ph idx="1"/>
          </p:nvPr>
        </p:nvSpPr>
        <p:spPr>
          <a:xfrm>
            <a:off x="575734" y="1973765"/>
            <a:ext cx="10837333" cy="4975721"/>
          </a:xfrm>
        </p:spPr>
        <p:txBody>
          <a:bodyPr/>
          <a:lstStyle/>
          <a:p>
            <a:pPr marL="0" indent="0">
              <a:buNone/>
            </a:pPr>
            <a:r>
              <a:rPr lang="en-US" sz="3200" dirty="0"/>
              <a:t>Recommended elimination of the term “severe sepsis”:</a:t>
            </a:r>
          </a:p>
          <a:p>
            <a:endParaRPr lang="en-US" sz="3200" dirty="0"/>
          </a:p>
          <a:p>
            <a:pPr marL="571500" lvl="1" indent="-342900">
              <a:buClr>
                <a:srgbClr val="00539B"/>
              </a:buClr>
              <a:buFont typeface="Wingdings" panose="05000000000000000000" pitchFamily="2" charset="2"/>
              <a:buChar char="§"/>
            </a:pPr>
            <a:r>
              <a:rPr lang="en-US" b="1" dirty="0">
                <a:solidFill>
                  <a:srgbClr val="00539B"/>
                </a:solidFill>
              </a:rPr>
              <a:t>Sepsis defined as life-threatening organ dysfunction caused by a dysregulated host response to infection.</a:t>
            </a:r>
          </a:p>
          <a:p>
            <a:pPr marL="571500" lvl="1" indent="-342900">
              <a:buClr>
                <a:srgbClr val="00539B"/>
              </a:buClr>
              <a:buFont typeface="Wingdings" panose="05000000000000000000" pitchFamily="2" charset="2"/>
              <a:buChar char="§"/>
            </a:pPr>
            <a:endParaRPr lang="en-US" b="1" dirty="0">
              <a:solidFill>
                <a:srgbClr val="00539B"/>
              </a:solidFill>
            </a:endParaRPr>
          </a:p>
          <a:p>
            <a:pPr marL="571500" lvl="1" indent="-342900">
              <a:buClr>
                <a:srgbClr val="00539B"/>
              </a:buClr>
              <a:buFont typeface="Wingdings" panose="05000000000000000000" pitchFamily="2" charset="2"/>
              <a:buChar char="§"/>
            </a:pPr>
            <a:r>
              <a:rPr lang="en-US" b="1" dirty="0">
                <a:solidFill>
                  <a:srgbClr val="00539B"/>
                </a:solidFill>
              </a:rPr>
              <a:t>Septic shock is a subset of sepsis with circulatory and cellular/metabolic dysfunction associated with a  higher risk of mortality.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43F0AB43-DD77-6046-A4D3-43BD57556791}" type="slidenum">
              <a:rPr lang="en-US" altLang="en-US" smtClean="0"/>
              <a:pPr/>
              <a:t>28</a:t>
            </a:fld>
            <a:endParaRPr lang="en-US" altLang="en-US" dirty="0"/>
          </a:p>
        </p:txBody>
      </p:sp>
    </p:spTree>
    <p:extLst>
      <p:ext uri="{BB962C8B-B14F-4D97-AF65-F5344CB8AC3E}">
        <p14:creationId xmlns:p14="http://schemas.microsoft.com/office/powerpoint/2010/main" val="211290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53F7-7A28-F147-BF29-CE16A7C4FE2E}"/>
              </a:ext>
            </a:extLst>
          </p:cNvPr>
          <p:cNvSpPr>
            <a:spLocks noGrp="1"/>
          </p:cNvSpPr>
          <p:nvPr>
            <p:ph type="title"/>
          </p:nvPr>
        </p:nvSpPr>
        <p:spPr>
          <a:xfrm>
            <a:off x="862445" y="333335"/>
            <a:ext cx="7211291" cy="848694"/>
          </a:xfrm>
        </p:spPr>
        <p:txBody>
          <a:bodyPr/>
          <a:lstStyle/>
          <a:p>
            <a:pPr>
              <a:defRPr/>
            </a:pPr>
            <a:r>
              <a:rPr lang="en-US" altLang="en-US" dirty="0">
                <a:latin typeface="+mn-lt"/>
              </a:rPr>
              <a:t>Initial Treatment Evidence Based</a:t>
            </a:r>
            <a:endParaRPr lang="en-US" dirty="0">
              <a:latin typeface="+mn-lt"/>
            </a:endParaRPr>
          </a:p>
        </p:txBody>
      </p:sp>
      <p:sp>
        <p:nvSpPr>
          <p:cNvPr id="3" name="Content Placeholder 2">
            <a:extLst>
              <a:ext uri="{FF2B5EF4-FFF2-40B4-BE49-F238E27FC236}">
                <a16:creationId xmlns:a16="http://schemas.microsoft.com/office/drawing/2014/main" id="{E45C4B6A-857C-7042-BDFD-CC43F7081E3D}"/>
              </a:ext>
            </a:extLst>
          </p:cNvPr>
          <p:cNvSpPr>
            <a:spLocks noGrp="1"/>
          </p:cNvSpPr>
          <p:nvPr>
            <p:ph idx="1"/>
          </p:nvPr>
        </p:nvSpPr>
        <p:spPr>
          <a:xfrm>
            <a:off x="747132" y="1405054"/>
            <a:ext cx="6842447" cy="5542156"/>
          </a:xfrm>
        </p:spPr>
        <p:txBody>
          <a:bodyPr/>
          <a:lstStyle/>
          <a:p>
            <a:pPr>
              <a:spcAft>
                <a:spcPct val="0"/>
              </a:spcAft>
              <a:defRPr/>
            </a:pPr>
            <a:r>
              <a:rPr lang="en-US" altLang="en-US" sz="1800" dirty="0">
                <a:latin typeface="Arial" charset="0"/>
                <a:cs typeface="Arial" charset="0"/>
              </a:rPr>
              <a:t>Consistent with Centers for Medicaid &amp; Medicare Services: Management Bundle</a:t>
            </a:r>
            <a:endParaRPr lang="en-US" altLang="en-US" dirty="0">
              <a:latin typeface="Arial" charset="0"/>
              <a:cs typeface="Arial" charset="0"/>
            </a:endParaRPr>
          </a:p>
          <a:p>
            <a:pPr>
              <a:spcAft>
                <a:spcPct val="0"/>
              </a:spcAft>
              <a:defRPr/>
            </a:pPr>
            <a:r>
              <a:rPr lang="en-US" altLang="en-US" sz="1600" u="sng" dirty="0">
                <a:solidFill>
                  <a:srgbClr val="FF0000"/>
                </a:solidFill>
                <a:effectLst>
                  <a:outerShdw blurRad="38100" dist="38100" dir="2700000" algn="tl">
                    <a:srgbClr val="000000">
                      <a:alpha val="43137"/>
                    </a:srgbClr>
                  </a:outerShdw>
                </a:effectLst>
                <a:latin typeface="Arial" charset="0"/>
                <a:cs typeface="Arial" charset="0"/>
              </a:rPr>
              <a:t>Within 3 Hours </a:t>
            </a:r>
            <a:r>
              <a:rPr lang="en-US" altLang="en-US" sz="1600" u="sng" dirty="0">
                <a:effectLst>
                  <a:outerShdw blurRad="38100" dist="38100" dir="2700000" algn="tl">
                    <a:srgbClr val="000000">
                      <a:alpha val="43137"/>
                    </a:srgbClr>
                  </a:outerShdw>
                </a:effectLst>
                <a:latin typeface="Arial" charset="0"/>
                <a:cs typeface="Arial" charset="0"/>
              </a:rPr>
              <a:t>of Presentation* </a:t>
            </a:r>
          </a:p>
          <a:p>
            <a:pPr marL="800100" lvl="2" indent="-342900">
              <a:buFont typeface="Wingdings" pitchFamily="2" charset="2"/>
              <a:buChar char="ü"/>
              <a:defRPr/>
            </a:pPr>
            <a:r>
              <a:rPr lang="en-US" altLang="en-US" sz="1600" dirty="0"/>
              <a:t>Measure blood lactate level</a:t>
            </a:r>
          </a:p>
          <a:p>
            <a:pPr marL="800100" lvl="2" indent="-342900">
              <a:buFont typeface="Wingdings" pitchFamily="2" charset="2"/>
              <a:buChar char="ü"/>
              <a:defRPr/>
            </a:pPr>
            <a:r>
              <a:rPr lang="en-US" altLang="en-US" sz="1600" dirty="0"/>
              <a:t>Obtain blood cultures (prior to giving antibiotics)</a:t>
            </a:r>
          </a:p>
          <a:p>
            <a:pPr marL="800100" lvl="2" indent="-342900">
              <a:buFont typeface="Wingdings" pitchFamily="2" charset="2"/>
              <a:buChar char="ü"/>
              <a:defRPr/>
            </a:pPr>
            <a:r>
              <a:rPr lang="en-US" altLang="en-US" sz="1600" dirty="0"/>
              <a:t>Administer broad-spectrum IV antibiotics </a:t>
            </a:r>
          </a:p>
          <a:p>
            <a:pPr marL="800100" lvl="2" indent="-342900">
              <a:buFont typeface="Wingdings" pitchFamily="2" charset="2"/>
              <a:buChar char="ü"/>
              <a:defRPr/>
            </a:pPr>
            <a:r>
              <a:rPr lang="en-US" altLang="en-US" sz="1600" dirty="0"/>
              <a:t>Administer 30ml/kg crystalloid for hypotension or lactate≥4mmol/L</a:t>
            </a:r>
          </a:p>
          <a:p>
            <a:pPr lvl="3" indent="0">
              <a:buFont typeface="Arial" charset="0"/>
              <a:buNone/>
              <a:defRPr/>
            </a:pPr>
            <a:r>
              <a:rPr lang="en-US" altLang="en-US" sz="1600" b="0" i="1" dirty="0">
                <a:solidFill>
                  <a:srgbClr val="FF0000"/>
                </a:solidFill>
              </a:rPr>
              <a:t>  </a:t>
            </a:r>
            <a:r>
              <a:rPr lang="en-US" altLang="en-US" sz="1600" b="0" dirty="0">
                <a:solidFill>
                  <a:srgbClr val="FF0000"/>
                </a:solidFill>
              </a:rPr>
              <a:t>Recommended within 1</a:t>
            </a:r>
            <a:r>
              <a:rPr lang="en-US" altLang="en-US" sz="1600" b="0" baseline="30000" dirty="0">
                <a:solidFill>
                  <a:srgbClr val="FF0000"/>
                </a:solidFill>
              </a:rPr>
              <a:t>st</a:t>
            </a:r>
            <a:r>
              <a:rPr lang="en-US" altLang="en-US" sz="1600" b="0" dirty="0">
                <a:solidFill>
                  <a:srgbClr val="FF0000"/>
                </a:solidFill>
              </a:rPr>
              <a:t> hour of recognition</a:t>
            </a:r>
          </a:p>
          <a:p>
            <a:pPr>
              <a:defRPr/>
            </a:pPr>
            <a:r>
              <a:rPr lang="en-US" altLang="en-US" sz="1600" u="sng" dirty="0">
                <a:solidFill>
                  <a:srgbClr val="FF0000"/>
                </a:solidFill>
                <a:effectLst>
                  <a:outerShdw blurRad="38100" dist="38100" dir="2700000" algn="tl">
                    <a:srgbClr val="000000">
                      <a:alpha val="43137"/>
                    </a:srgbClr>
                  </a:outerShdw>
                </a:effectLst>
                <a:latin typeface="Arial" charset="0"/>
                <a:cs typeface="Arial" charset="0"/>
              </a:rPr>
              <a:t>Within 6 Hours </a:t>
            </a:r>
            <a:r>
              <a:rPr lang="en-US" altLang="en-US" sz="1600" u="sng" dirty="0">
                <a:effectLst>
                  <a:outerShdw blurRad="38100" dist="38100" dir="2700000" algn="tl">
                    <a:srgbClr val="000000">
                      <a:alpha val="43137"/>
                    </a:srgbClr>
                  </a:outerShdw>
                </a:effectLst>
                <a:latin typeface="Arial" charset="0"/>
                <a:cs typeface="Arial" charset="0"/>
              </a:rPr>
              <a:t>of Presentation of Septic Shock</a:t>
            </a:r>
          </a:p>
          <a:p>
            <a:pPr marL="800100" lvl="2" indent="-342900">
              <a:buFont typeface="Wingdings" pitchFamily="2" charset="2"/>
              <a:buChar char="ü"/>
              <a:defRPr/>
            </a:pPr>
            <a:r>
              <a:rPr lang="en-US" altLang="en-US" sz="1600" dirty="0"/>
              <a:t>Administer vasopressors (for hypotension that does not respond to initial fluid resuscitation) to maintain a mean arterial pressure (MAP) ≥65mmHg</a:t>
            </a:r>
          </a:p>
          <a:p>
            <a:pPr marL="800100" lvl="2" indent="-342900">
              <a:buFont typeface="Wingdings" pitchFamily="2" charset="2"/>
              <a:buChar char="ü"/>
              <a:defRPr/>
            </a:pPr>
            <a:r>
              <a:rPr lang="en-US" altLang="en-US" sz="1600" dirty="0"/>
              <a:t>For persistent hypotension (MAP&lt;65) or initial lactate ≥4mmol/L, reassess volume status and tissue perfusion</a:t>
            </a:r>
          </a:p>
          <a:p>
            <a:pPr marL="800100" lvl="2" indent="-342900">
              <a:buFont typeface="Wingdings" pitchFamily="2" charset="2"/>
              <a:buChar char="ü"/>
              <a:defRPr/>
            </a:pPr>
            <a:r>
              <a:rPr lang="en-US" altLang="en-US" sz="1600" dirty="0"/>
              <a:t>Repeat lactate level if initial level was elevated</a:t>
            </a:r>
          </a:p>
          <a:p>
            <a:pPr>
              <a:defRPr/>
            </a:pPr>
            <a:r>
              <a:rPr lang="en-US" altLang="en-US" sz="1600" dirty="0">
                <a:latin typeface="Arial" charset="0"/>
                <a:cs typeface="Arial" charset="0"/>
              </a:rPr>
              <a:t>*</a:t>
            </a:r>
            <a:r>
              <a:rPr lang="en-US" altLang="en-US" sz="1200" i="1" dirty="0">
                <a:latin typeface="Arial" charset="0"/>
                <a:cs typeface="Arial" charset="0"/>
              </a:rPr>
              <a:t>Time of presentation is defined as the time of triage in the emergency department or, if presenting from another care venue, from the earliest chart annotation consistent with all the elements of severe sepsis or septic shock ascertained through chart review</a:t>
            </a:r>
            <a:endParaRPr lang="en-US" altLang="en-US" sz="1200" dirty="0">
              <a:latin typeface="Arial" charset="0"/>
              <a:cs typeface="Arial" charset="0"/>
            </a:endParaRPr>
          </a:p>
        </p:txBody>
      </p:sp>
      <p:sp>
        <p:nvSpPr>
          <p:cNvPr id="9220" name="Slide Number Placeholder 3">
            <a:extLst>
              <a:ext uri="{FF2B5EF4-FFF2-40B4-BE49-F238E27FC236}">
                <a16:creationId xmlns:a16="http://schemas.microsoft.com/office/drawing/2014/main" id="{8ECF2CE4-79E3-AD4C-B887-7D8780DD092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3ED08F-98F7-E742-8BB7-05B30EC812F1}" type="slidenum">
              <a:rPr lang="en-US" altLang="en-US" sz="1400">
                <a:solidFill>
                  <a:schemeClr val="bg1"/>
                </a:solidFill>
                <a:latin typeface="Arial" panose="020B0604020202020204" pitchFamily="34" charset="0"/>
              </a:rPr>
              <a:pPr/>
              <a:t>29</a:t>
            </a:fld>
            <a:endParaRPr lang="en-US" altLang="en-US" sz="1400" dirty="0">
              <a:solidFill>
                <a:schemeClr val="bg1"/>
              </a:solidFill>
              <a:latin typeface="Arial" panose="020B0604020202020204" pitchFamily="34" charset="0"/>
            </a:endParaRPr>
          </a:p>
        </p:txBody>
      </p:sp>
      <p:pic>
        <p:nvPicPr>
          <p:cNvPr id="6" name="Picture 5" descr="image of a nurse running down a hall">
            <a:extLst>
              <a:ext uri="{FF2B5EF4-FFF2-40B4-BE49-F238E27FC236}">
                <a16:creationId xmlns:a16="http://schemas.microsoft.com/office/drawing/2014/main" id="{90B2AC39-485E-B641-A63E-4AEE914D2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2009" y="1683835"/>
            <a:ext cx="3688211" cy="4951142"/>
          </a:xfrm>
          <a:prstGeom prst="rect">
            <a:avLst/>
          </a:prstGeom>
          <a:ln w="19050">
            <a:solidFill>
              <a:schemeClr val="tx1"/>
            </a:solidFill>
          </a:ln>
          <a:effectLst>
            <a:outerShdw blurRad="50800" dist="50800" dir="5400000" algn="ctr" rotWithShape="0">
              <a:srgbClr val="000000">
                <a:alpha val="33000"/>
              </a:srgbClr>
            </a:outerShdw>
          </a:effectLst>
        </p:spPr>
      </p:pic>
    </p:spTree>
    <p:extLst>
      <p:ext uri="{BB962C8B-B14F-4D97-AF65-F5344CB8AC3E}">
        <p14:creationId xmlns:p14="http://schemas.microsoft.com/office/powerpoint/2010/main" val="16235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34EC-78B7-0B0A-63D5-B46AD1B7DF03}"/>
              </a:ext>
            </a:extLst>
          </p:cNvPr>
          <p:cNvSpPr>
            <a:spLocks noGrp="1"/>
          </p:cNvSpPr>
          <p:nvPr>
            <p:ph type="title"/>
          </p:nvPr>
        </p:nvSpPr>
        <p:spPr/>
        <p:txBody>
          <a:bodyPr/>
          <a:lstStyle/>
          <a:p>
            <a:r>
              <a:rPr lang="en-US" dirty="0">
                <a:latin typeface="+mn-lt"/>
              </a:rPr>
              <a:t>Learning Objectives</a:t>
            </a:r>
          </a:p>
        </p:txBody>
      </p:sp>
      <p:sp>
        <p:nvSpPr>
          <p:cNvPr id="3" name="Content Placeholder 2">
            <a:extLst>
              <a:ext uri="{FF2B5EF4-FFF2-40B4-BE49-F238E27FC236}">
                <a16:creationId xmlns:a16="http://schemas.microsoft.com/office/drawing/2014/main" id="{F5EA3B1E-625B-4AC8-B721-5C2BCF8EC7AE}"/>
              </a:ext>
            </a:extLst>
          </p:cNvPr>
          <p:cNvSpPr>
            <a:spLocks noGrp="1"/>
          </p:cNvSpPr>
          <p:nvPr>
            <p:ph idx="1"/>
          </p:nvPr>
        </p:nvSpPr>
        <p:spPr/>
        <p:txBody>
          <a:bodyPr/>
          <a:lstStyle/>
          <a:p>
            <a:pPr>
              <a:buFont typeface="Wingdings" panose="05000000000000000000" pitchFamily="2" charset="2"/>
              <a:buChar char="§"/>
            </a:pPr>
            <a:r>
              <a:rPr lang="en-US" sz="2400" i="0" u="none" strike="noStrike" baseline="0" dirty="0">
                <a:solidFill>
                  <a:srgbClr val="000000"/>
                </a:solidFill>
                <a:latin typeface="Calibri" panose="020F0502020204030204" pitchFamily="34" charset="0"/>
              </a:rPr>
              <a:t>Discuss the signs and symptoms of sepsis, the importance of early recognition and established protocols for emergent treatment.</a:t>
            </a:r>
          </a:p>
          <a:p>
            <a:pPr marL="0" indent="0">
              <a:buNone/>
            </a:pPr>
            <a:endParaRPr lang="en-US" sz="2400" i="0" u="none" strike="noStrike" baseline="0" dirty="0">
              <a:solidFill>
                <a:srgbClr val="000000"/>
              </a:solidFill>
              <a:latin typeface="Calibri" panose="020F0502020204030204" pitchFamily="34" charset="0"/>
            </a:endParaRPr>
          </a:p>
          <a:p>
            <a:pPr>
              <a:buFont typeface="Wingdings" panose="05000000000000000000" pitchFamily="2" charset="2"/>
              <a:buChar char="§"/>
            </a:pPr>
            <a:r>
              <a:rPr lang="en-US" sz="2400" i="0" u="none" strike="noStrike" baseline="0" dirty="0">
                <a:solidFill>
                  <a:srgbClr val="000000"/>
                </a:solidFill>
                <a:latin typeface="Calibri" panose="020F0502020204030204" pitchFamily="34" charset="0"/>
              </a:rPr>
              <a:t>Discuss the importance of sepsis protocols in the long-term care setting.</a:t>
            </a:r>
          </a:p>
          <a:p>
            <a:pPr marL="0" indent="0">
              <a:buNone/>
            </a:pPr>
            <a:r>
              <a:rPr lang="en-US" sz="2400" i="0" u="none" strike="noStrike" baseline="0" dirty="0">
                <a:solidFill>
                  <a:srgbClr val="000000"/>
                </a:solidFill>
                <a:latin typeface="Calibri" panose="020F0502020204030204" pitchFamily="34" charset="0"/>
              </a:rPr>
              <a:t> </a:t>
            </a:r>
          </a:p>
          <a:p>
            <a:pPr>
              <a:buFont typeface="Wingdings" panose="05000000000000000000" pitchFamily="2" charset="2"/>
              <a:buChar char="§"/>
            </a:pPr>
            <a:r>
              <a:rPr lang="en-US" sz="2400" i="0" u="none" strike="noStrike" baseline="0" dirty="0">
                <a:solidFill>
                  <a:srgbClr val="000000"/>
                </a:solidFill>
                <a:latin typeface="Calibri" panose="020F0502020204030204" pitchFamily="34" charset="0"/>
              </a:rPr>
              <a:t>Review the components of a turnkey Sepsis Train-the-Trainer Toolkit with materials and talking points to train all levels of staff within your facility.</a:t>
            </a:r>
          </a:p>
        </p:txBody>
      </p:sp>
    </p:spTree>
    <p:extLst>
      <p:ext uri="{BB962C8B-B14F-4D97-AF65-F5344CB8AC3E}">
        <p14:creationId xmlns:p14="http://schemas.microsoft.com/office/powerpoint/2010/main" val="2800085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57" y="573823"/>
            <a:ext cx="3233854" cy="419100"/>
          </a:xfrm>
        </p:spPr>
        <p:txBody>
          <a:bodyPr/>
          <a:lstStyle/>
          <a:p>
            <a:r>
              <a:rPr lang="en-US" dirty="0">
                <a:latin typeface="+mn-lt"/>
              </a:rPr>
              <a:t>Hour - 1 Bundle</a:t>
            </a:r>
          </a:p>
        </p:txBody>
      </p:sp>
      <p:sp>
        <p:nvSpPr>
          <p:cNvPr id="3" name="Content Placeholder 2"/>
          <p:cNvSpPr>
            <a:spLocks noGrp="1"/>
          </p:cNvSpPr>
          <p:nvPr>
            <p:ph idx="1"/>
          </p:nvPr>
        </p:nvSpPr>
        <p:spPr>
          <a:xfrm>
            <a:off x="575734" y="1494262"/>
            <a:ext cx="11332248" cy="5724644"/>
          </a:xfrm>
        </p:spPr>
        <p:txBody>
          <a:bodyPr/>
          <a:lstStyle/>
          <a:p>
            <a:pPr marL="0" indent="0">
              <a:buNone/>
            </a:pPr>
            <a:r>
              <a:rPr lang="en-US" sz="2800" b="1" dirty="0">
                <a:solidFill>
                  <a:srgbClr val="00539B"/>
                </a:solidFill>
              </a:rPr>
              <a:t>Surviving Sepsis Campaign</a:t>
            </a:r>
          </a:p>
          <a:p>
            <a:pPr marL="0" indent="0">
              <a:buNone/>
            </a:pPr>
            <a:r>
              <a:rPr lang="en-US" sz="1800" b="1" i="0" dirty="0">
                <a:solidFill>
                  <a:srgbClr val="00539B"/>
                </a:solidFill>
                <a:effectLst/>
              </a:rPr>
              <a:t>Sepsis and septic shock are leading causes of death worldwide. Implement the Surviving Sepsis Campaign guidelines and the Hour-1 Bundle and be part of the international effort to reduce mortality and morbidity. Guidance for children is now also available. </a:t>
            </a:r>
            <a:endParaRPr lang="en-US" sz="1800" b="1" dirty="0">
              <a:solidFill>
                <a:srgbClr val="00539B"/>
              </a:solidFill>
            </a:endParaRPr>
          </a:p>
          <a:p>
            <a:pPr marL="0" indent="0">
              <a:buNone/>
            </a:pPr>
            <a:r>
              <a:rPr lang="en-US" b="1" dirty="0">
                <a:solidFill>
                  <a:srgbClr val="C00000"/>
                </a:solidFill>
              </a:rPr>
              <a:t>Medical Emergency</a:t>
            </a:r>
            <a:r>
              <a:rPr lang="en-US" dirty="0"/>
              <a:t>: </a:t>
            </a:r>
          </a:p>
          <a:p>
            <a:pPr marL="0" indent="0">
              <a:buNone/>
            </a:pPr>
            <a:r>
              <a:rPr lang="en-US" sz="2000" dirty="0">
                <a:solidFill>
                  <a:srgbClr val="C00000"/>
                </a:solidFill>
              </a:rPr>
              <a:t>Initiate bundle upon reconciliation of sepsis/septic shock. May not complete all bundle elements within one hour of recognition. </a:t>
            </a:r>
          </a:p>
          <a:p>
            <a:pPr marL="342900" indent="-342900">
              <a:buFont typeface="+mj-lt"/>
              <a:buAutoNum type="arabicPeriod"/>
            </a:pPr>
            <a:r>
              <a:rPr lang="en-US" sz="1800" dirty="0"/>
              <a:t>Measure lactate level, re-measure lactate if initial lactate elevated (&gt;2mmol/L)</a:t>
            </a:r>
          </a:p>
          <a:p>
            <a:pPr marL="342900" indent="-342900">
              <a:buFont typeface="+mj-lt"/>
              <a:buAutoNum type="arabicPeriod"/>
            </a:pPr>
            <a:r>
              <a:rPr lang="en-US" sz="1800" dirty="0"/>
              <a:t>Obtain blood cultures before administering antibiotics</a:t>
            </a:r>
          </a:p>
          <a:p>
            <a:pPr marL="342900" indent="-342900">
              <a:buFont typeface="+mj-lt"/>
              <a:buAutoNum type="arabicPeriod"/>
            </a:pPr>
            <a:r>
              <a:rPr lang="en-US" sz="1800" dirty="0"/>
              <a:t>Administer broad-spectrum antibiotics</a:t>
            </a:r>
          </a:p>
          <a:p>
            <a:pPr marL="342900" indent="-342900">
              <a:buFont typeface="+mj-lt"/>
              <a:buAutoNum type="arabicPeriod"/>
            </a:pPr>
            <a:r>
              <a:rPr lang="en-US" sz="1800" dirty="0"/>
              <a:t>Begin rapid administration of 30 mL/kg crystalloid for hypotension or lactate</a:t>
            </a:r>
            <a:r>
              <a:rPr lang="en-US" sz="1800" u="sng" dirty="0"/>
              <a:t>&gt; </a:t>
            </a:r>
            <a:r>
              <a:rPr lang="en-US" sz="1800" dirty="0"/>
              <a:t>mmol/L</a:t>
            </a:r>
          </a:p>
          <a:p>
            <a:pPr marL="342900" indent="-342900">
              <a:buFont typeface="+mj-lt"/>
              <a:buAutoNum type="arabicPeriod"/>
            </a:pPr>
            <a:r>
              <a:rPr lang="en-US" sz="1800" dirty="0"/>
              <a:t>Apply vasopressors if hypotensive during or after fluid resuscitation to maintain a mean arterial pressure </a:t>
            </a:r>
            <a:r>
              <a:rPr lang="en-US" sz="1800" u="sng" dirty="0"/>
              <a:t>&gt; </a:t>
            </a:r>
            <a:r>
              <a:rPr lang="en-US" sz="1800" dirty="0"/>
              <a:t>mm Hg</a:t>
            </a:r>
          </a:p>
          <a:p>
            <a:pPr marL="342900" indent="-342900">
              <a:buFont typeface="+mj-lt"/>
              <a:buAutoNum type="arabicPeriod"/>
            </a:pPr>
            <a:endParaRPr lang="en-US" sz="1800" dirty="0"/>
          </a:p>
          <a:p>
            <a:pPr marL="342900" indent="-342900">
              <a:buFont typeface="+mj-lt"/>
              <a:buAutoNum type="arabicPeriod"/>
            </a:pPr>
            <a:endParaRPr lang="en-US" sz="1800" u="sng" dirty="0"/>
          </a:p>
          <a:p>
            <a:pPr marL="342900" indent="-342900">
              <a:buFont typeface="+mj-lt"/>
              <a:buAutoNum type="arabicPeriod"/>
            </a:pPr>
            <a:endParaRPr lang="en-US" sz="1800"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43F0AB43-DD77-6046-A4D3-43BD57556791}" type="slidenum">
              <a:rPr lang="en-US" altLang="en-US" smtClean="0"/>
              <a:pPr/>
              <a:t>30</a:t>
            </a:fld>
            <a:endParaRPr lang="en-US" altLang="en-US" dirty="0"/>
          </a:p>
        </p:txBody>
      </p:sp>
      <p:sp>
        <p:nvSpPr>
          <p:cNvPr id="5" name="TextBox 4">
            <a:extLst>
              <a:ext uri="{FF2B5EF4-FFF2-40B4-BE49-F238E27FC236}">
                <a16:creationId xmlns:a16="http://schemas.microsoft.com/office/drawing/2014/main" id="{DBDD3059-0076-B316-67E1-9B76B5B2376D}"/>
              </a:ext>
            </a:extLst>
          </p:cNvPr>
          <p:cNvSpPr txBox="1"/>
          <p:nvPr/>
        </p:nvSpPr>
        <p:spPr>
          <a:xfrm>
            <a:off x="693657" y="6307433"/>
            <a:ext cx="5511452" cy="646331"/>
          </a:xfrm>
          <a:prstGeom prst="rect">
            <a:avLst/>
          </a:prstGeom>
          <a:noFill/>
        </p:spPr>
        <p:txBody>
          <a:bodyPr wrap="square" rtlCol="0">
            <a:spAutoFit/>
          </a:bodyPr>
          <a:lstStyle/>
          <a:p>
            <a:r>
              <a:rPr lang="en-US" dirty="0">
                <a:hlinkClick r:id="rId2"/>
              </a:rPr>
              <a:t>https://www.sccm.org/SurvivingSepsisCampaign/Home</a:t>
            </a:r>
            <a:endParaRPr lang="en-US" dirty="0"/>
          </a:p>
          <a:p>
            <a:endParaRPr lang="en-US" dirty="0"/>
          </a:p>
        </p:txBody>
      </p:sp>
    </p:spTree>
    <p:extLst>
      <p:ext uri="{BB962C8B-B14F-4D97-AF65-F5344CB8AC3E}">
        <p14:creationId xmlns:p14="http://schemas.microsoft.com/office/powerpoint/2010/main" val="258854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0F7A-FC5E-844D-926C-83729B44B5D7}"/>
              </a:ext>
            </a:extLst>
          </p:cNvPr>
          <p:cNvSpPr>
            <a:spLocks noGrp="1"/>
          </p:cNvSpPr>
          <p:nvPr>
            <p:ph type="title"/>
          </p:nvPr>
        </p:nvSpPr>
        <p:spPr>
          <a:xfrm>
            <a:off x="716697" y="391400"/>
            <a:ext cx="11198457" cy="846386"/>
          </a:xfrm>
        </p:spPr>
        <p:txBody>
          <a:bodyPr/>
          <a:lstStyle/>
          <a:p>
            <a:pPr>
              <a:defRPr/>
            </a:pPr>
            <a:r>
              <a:rPr lang="en-US" altLang="en-US" dirty="0">
                <a:latin typeface="+mn-lt"/>
                <a:cs typeface="Arial" charset="0"/>
              </a:rPr>
              <a:t>The Legacy of Rory Staunton: Rory’s Regulations</a:t>
            </a:r>
            <a:endParaRPr lang="en-US" dirty="0">
              <a:latin typeface="+mn-lt"/>
            </a:endParaRPr>
          </a:p>
        </p:txBody>
      </p:sp>
      <p:sp>
        <p:nvSpPr>
          <p:cNvPr id="3" name="Content Placeholder 2">
            <a:extLst>
              <a:ext uri="{FF2B5EF4-FFF2-40B4-BE49-F238E27FC236}">
                <a16:creationId xmlns:a16="http://schemas.microsoft.com/office/drawing/2014/main" id="{C4F4DF89-989A-B149-AB91-C8ACBE6257C5}"/>
              </a:ext>
            </a:extLst>
          </p:cNvPr>
          <p:cNvSpPr>
            <a:spLocks noGrp="1"/>
          </p:cNvSpPr>
          <p:nvPr>
            <p:ph idx="1"/>
          </p:nvPr>
        </p:nvSpPr>
        <p:spPr>
          <a:xfrm>
            <a:off x="716697" y="1639229"/>
            <a:ext cx="11107873" cy="4924425"/>
          </a:xfrm>
        </p:spPr>
        <p:txBody>
          <a:bodyPr/>
          <a:lstStyle/>
          <a:p>
            <a:pPr marL="342900" indent="-342900">
              <a:buClr>
                <a:srgbClr val="00539B"/>
              </a:buClr>
              <a:buFont typeface="Wingdings" panose="05000000000000000000" pitchFamily="2" charset="2"/>
              <a:buChar char="§"/>
              <a:defRPr/>
            </a:pPr>
            <a:r>
              <a:rPr lang="en-US" altLang="en-US" sz="2000" b="1" dirty="0">
                <a:solidFill>
                  <a:srgbClr val="00539B"/>
                </a:solidFill>
              </a:rPr>
              <a:t>In 2013, Governor Cuomo passed mandatory sepsis protocols for all New York hospitals</a:t>
            </a:r>
            <a:r>
              <a:rPr lang="en-US" altLang="en-US" sz="2000" b="1" baseline="60000" dirty="0">
                <a:solidFill>
                  <a:srgbClr val="00539B"/>
                </a:solidFill>
              </a:rPr>
              <a:t>1</a:t>
            </a:r>
            <a:r>
              <a:rPr lang="en-US" altLang="en-US" sz="2000" b="1" dirty="0">
                <a:solidFill>
                  <a:srgbClr val="00539B"/>
                </a:solidFill>
              </a:rPr>
              <a:t> </a:t>
            </a:r>
          </a:p>
          <a:p>
            <a:pPr marL="342900" indent="-342900">
              <a:buClr>
                <a:srgbClr val="00539B"/>
              </a:buClr>
              <a:buFont typeface="Wingdings" panose="05000000000000000000" pitchFamily="2" charset="2"/>
              <a:buChar char="§"/>
              <a:defRPr/>
            </a:pPr>
            <a:endParaRPr lang="en-US" altLang="en-US" sz="2000" b="1" dirty="0">
              <a:solidFill>
                <a:srgbClr val="00539B"/>
              </a:solidFill>
            </a:endParaRPr>
          </a:p>
          <a:p>
            <a:pPr marL="342900" indent="-342900">
              <a:buClr>
                <a:srgbClr val="00539B"/>
              </a:buClr>
              <a:buFont typeface="Wingdings" panose="05000000000000000000" pitchFamily="2" charset="2"/>
              <a:buChar char="§"/>
              <a:defRPr/>
            </a:pPr>
            <a:r>
              <a:rPr lang="en-US" altLang="en-US" sz="2000" b="1" dirty="0">
                <a:solidFill>
                  <a:srgbClr val="00539B"/>
                </a:solidFill>
              </a:rPr>
              <a:t>Developed by the Rory Staunton Foundation, Northwell Health and the NYS Department of Health</a:t>
            </a:r>
          </a:p>
          <a:p>
            <a:pPr marL="342900" indent="-342900">
              <a:buClr>
                <a:srgbClr val="00539B"/>
              </a:buClr>
              <a:buFont typeface="Wingdings" panose="05000000000000000000" pitchFamily="2" charset="2"/>
              <a:buChar char="§"/>
              <a:defRPr/>
            </a:pPr>
            <a:endParaRPr lang="en-US" altLang="en-US" sz="2000" b="1" dirty="0">
              <a:solidFill>
                <a:srgbClr val="00539B"/>
              </a:solidFill>
            </a:endParaRPr>
          </a:p>
          <a:p>
            <a:pPr marL="342900" indent="-342900">
              <a:buClr>
                <a:srgbClr val="00539B"/>
              </a:buClr>
              <a:buFont typeface="Wingdings" panose="05000000000000000000" pitchFamily="2" charset="2"/>
              <a:buChar char="§"/>
              <a:defRPr/>
            </a:pPr>
            <a:r>
              <a:rPr lang="en-US" altLang="en-US" sz="2000" b="1" dirty="0">
                <a:solidFill>
                  <a:srgbClr val="00539B"/>
                </a:solidFill>
              </a:rPr>
              <a:t>“Rory’s Regulations” require every Article 28 NYS hospital in NYS to adopt evidence-based protocols providing for:</a:t>
            </a:r>
          </a:p>
          <a:p>
            <a:pPr marL="742950" lvl="2" indent="-285750">
              <a:buClr>
                <a:srgbClr val="00539B"/>
              </a:buClr>
              <a:defRPr/>
            </a:pPr>
            <a:r>
              <a:rPr lang="en-US" altLang="en-US" sz="1600" b="1" dirty="0">
                <a:solidFill>
                  <a:srgbClr val="00539B"/>
                </a:solidFill>
                <a:cs typeface="Arial" pitchFamily="34" charset="0"/>
              </a:rPr>
              <a:t>Early recognition and treatment of sepsis</a:t>
            </a:r>
          </a:p>
          <a:p>
            <a:pPr marL="742950" lvl="2" indent="-285750">
              <a:buClr>
                <a:srgbClr val="00539B"/>
              </a:buClr>
              <a:defRPr/>
            </a:pPr>
            <a:r>
              <a:rPr lang="en-US" altLang="en-US" sz="1600" b="1" dirty="0">
                <a:solidFill>
                  <a:srgbClr val="00539B"/>
                </a:solidFill>
                <a:cs typeface="Arial" pitchFamily="34" charset="0"/>
              </a:rPr>
              <a:t>Staff training</a:t>
            </a:r>
          </a:p>
          <a:p>
            <a:pPr marL="742950" lvl="2" indent="-285750">
              <a:buClr>
                <a:srgbClr val="00539B"/>
              </a:buClr>
              <a:defRPr/>
            </a:pPr>
            <a:r>
              <a:rPr lang="en-US" altLang="en-US" sz="1600" b="1" dirty="0">
                <a:solidFill>
                  <a:srgbClr val="00539B"/>
                </a:solidFill>
                <a:cs typeface="Arial" pitchFamily="34" charset="0"/>
              </a:rPr>
              <a:t>Collection of patient data for analysis by NYS DOH</a:t>
            </a:r>
          </a:p>
          <a:p>
            <a:pPr marL="971550" lvl="3" indent="-285750">
              <a:buClr>
                <a:srgbClr val="00539B"/>
              </a:buClr>
              <a:defRPr/>
            </a:pPr>
            <a:r>
              <a:rPr lang="en-US" sz="1600" b="1" dirty="0">
                <a:solidFill>
                  <a:srgbClr val="00539B"/>
                </a:solidFill>
                <a:cs typeface="Arial" pitchFamily="34" charset="0"/>
              </a:rPr>
              <a:t>NY continues to use 2012 Sepsis Definitions</a:t>
            </a:r>
            <a:endParaRPr lang="en-US" sz="1600" b="1" dirty="0">
              <a:solidFill>
                <a:srgbClr val="00539B"/>
              </a:solidFill>
            </a:endParaRPr>
          </a:p>
          <a:p>
            <a:pPr>
              <a:defRPr/>
            </a:pPr>
            <a:endParaRPr lang="en-US" dirty="0"/>
          </a:p>
        </p:txBody>
      </p:sp>
      <p:sp>
        <p:nvSpPr>
          <p:cNvPr id="5" name="TextBox 4">
            <a:extLst>
              <a:ext uri="{FF2B5EF4-FFF2-40B4-BE49-F238E27FC236}">
                <a16:creationId xmlns:a16="http://schemas.microsoft.com/office/drawing/2014/main" id="{4BD6C12D-86C4-7A41-8300-9717437421D5}"/>
              </a:ext>
            </a:extLst>
          </p:cNvPr>
          <p:cNvSpPr txBox="1"/>
          <p:nvPr/>
        </p:nvSpPr>
        <p:spPr bwMode="auto">
          <a:xfrm>
            <a:off x="6474791" y="5890947"/>
            <a:ext cx="5440363" cy="153988"/>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000" kern="0" dirty="0">
                <a:latin typeface="Arial" pitchFamily="34" charset="0"/>
                <a:cs typeface="Arial" pitchFamily="34" charset="0"/>
              </a:rPr>
              <a:t>1</a:t>
            </a:r>
            <a:r>
              <a:rPr lang="en-US" sz="1000" b="1" i="1" kern="0" dirty="0">
                <a:latin typeface="Arial" pitchFamily="34" charset="0"/>
                <a:cs typeface="Arial" pitchFamily="34" charset="0"/>
              </a:rPr>
              <a:t>. NYS Department of Health Sepsis Regulations: Guidance Document 405.4 (a)(4). 2019.</a:t>
            </a:r>
          </a:p>
        </p:txBody>
      </p:sp>
      <p:sp>
        <p:nvSpPr>
          <p:cNvPr id="14340" name="Slide Number Placeholder 3">
            <a:extLst>
              <a:ext uri="{FF2B5EF4-FFF2-40B4-BE49-F238E27FC236}">
                <a16:creationId xmlns:a16="http://schemas.microsoft.com/office/drawing/2014/main" id="{84C318F8-768A-FA4E-B789-B9EFAF3490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7AEAF0FB-5174-1A4F-B776-FA0DF978FBFF}" type="slidenum">
              <a:rPr lang="en-US" altLang="en-US" sz="1400">
                <a:solidFill>
                  <a:schemeClr val="bg1"/>
                </a:solidFill>
                <a:latin typeface="Arial" panose="020B0604020202020204" pitchFamily="34" charset="0"/>
              </a:rPr>
              <a:pPr/>
              <a:t>31</a:t>
            </a:fld>
            <a:endParaRPr lang="en-US" altLang="en-US" sz="1400" dirty="0">
              <a:solidFill>
                <a:schemeClr val="bg1"/>
              </a:solidFill>
              <a:latin typeface="Arial" panose="020B0604020202020204" pitchFamily="34" charset="0"/>
            </a:endParaRPr>
          </a:p>
        </p:txBody>
      </p:sp>
      <p:sp>
        <p:nvSpPr>
          <p:cNvPr id="4" name="TextBox 3">
            <a:extLst>
              <a:ext uri="{FF2B5EF4-FFF2-40B4-BE49-F238E27FC236}">
                <a16:creationId xmlns:a16="http://schemas.microsoft.com/office/drawing/2014/main" id="{40FE98AD-4A25-8F6C-62B9-0BBC013D9CB1}"/>
              </a:ext>
            </a:extLst>
          </p:cNvPr>
          <p:cNvSpPr txBox="1"/>
          <p:nvPr/>
        </p:nvSpPr>
        <p:spPr>
          <a:xfrm>
            <a:off x="888569" y="5414844"/>
            <a:ext cx="5207431" cy="646331"/>
          </a:xfrm>
          <a:prstGeom prst="rect">
            <a:avLst/>
          </a:prstGeom>
          <a:noFill/>
        </p:spPr>
        <p:txBody>
          <a:bodyPr wrap="square" rtlCol="0">
            <a:spAutoFit/>
          </a:bodyPr>
          <a:lstStyle/>
          <a:p>
            <a:r>
              <a:rPr lang="en-US" dirty="0">
                <a:hlinkClick r:id="rId3"/>
              </a:rPr>
              <a:t>https://www.endsepsis.org/work/sepsis-protocols/</a:t>
            </a:r>
            <a:endParaRPr lang="en-US" dirty="0"/>
          </a:p>
          <a:p>
            <a:endParaRPr lang="en-US" dirty="0"/>
          </a:p>
        </p:txBody>
      </p:sp>
    </p:spTree>
    <p:extLst>
      <p:ext uri="{BB962C8B-B14F-4D97-AF65-F5344CB8AC3E}">
        <p14:creationId xmlns:p14="http://schemas.microsoft.com/office/powerpoint/2010/main" val="302018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1A2767-A613-DB4E-B353-23A6D5B90560}"/>
              </a:ext>
            </a:extLst>
          </p:cNvPr>
          <p:cNvSpPr>
            <a:spLocks noGrp="1"/>
          </p:cNvSpPr>
          <p:nvPr>
            <p:ph type="title"/>
          </p:nvPr>
        </p:nvSpPr>
        <p:spPr>
          <a:xfrm>
            <a:off x="638661" y="434727"/>
            <a:ext cx="7767584" cy="846386"/>
          </a:xfrm>
        </p:spPr>
        <p:txBody>
          <a:bodyPr/>
          <a:lstStyle/>
          <a:p>
            <a:pPr>
              <a:defRPr/>
            </a:pPr>
            <a:r>
              <a:rPr lang="en-US" altLang="en-US" dirty="0">
                <a:latin typeface="+mn-lt"/>
              </a:rPr>
              <a:t>Hospitalizations for Sepsis Increasing</a:t>
            </a:r>
            <a:endParaRPr lang="en-US" altLang="en-US" dirty="0">
              <a:latin typeface="+mn-lt"/>
              <a:cs typeface="Arial" charset="0"/>
            </a:endParaRPr>
          </a:p>
        </p:txBody>
      </p:sp>
      <p:sp>
        <p:nvSpPr>
          <p:cNvPr id="3" name="Content Placeholder 2">
            <a:extLst>
              <a:ext uri="{FF2B5EF4-FFF2-40B4-BE49-F238E27FC236}">
                <a16:creationId xmlns:a16="http://schemas.microsoft.com/office/drawing/2014/main" id="{CCC911A5-7E03-4C4F-9C3F-336BFEEF22E0}"/>
              </a:ext>
            </a:extLst>
          </p:cNvPr>
          <p:cNvSpPr>
            <a:spLocks noGrp="1"/>
          </p:cNvSpPr>
          <p:nvPr>
            <p:ph idx="1"/>
          </p:nvPr>
        </p:nvSpPr>
        <p:spPr>
          <a:xfrm>
            <a:off x="825190" y="1992313"/>
            <a:ext cx="10504449" cy="3467616"/>
          </a:xfrm>
        </p:spPr>
        <p:txBody>
          <a:bodyPr/>
          <a:lstStyle/>
          <a:p>
            <a:pPr marL="685800" lvl="1" indent="-457200">
              <a:buClr>
                <a:srgbClr val="00539B"/>
              </a:buClr>
              <a:buFont typeface="Wingdings" panose="05000000000000000000" pitchFamily="2" charset="2"/>
              <a:buChar char="§"/>
              <a:defRPr/>
            </a:pPr>
            <a:r>
              <a:rPr lang="en-US" altLang="en-US" sz="2800" b="1" dirty="0">
                <a:solidFill>
                  <a:srgbClr val="00539B"/>
                </a:solidFill>
                <a:cs typeface="Arial" pitchFamily="34" charset="0"/>
              </a:rPr>
              <a:t>Increase in aging population (high-risk group)</a:t>
            </a:r>
          </a:p>
          <a:p>
            <a:pPr marL="1143000" lvl="1" indent="-457200">
              <a:buClr>
                <a:srgbClr val="00539B"/>
              </a:buClr>
              <a:buFont typeface="Wingdings" panose="05000000000000000000" pitchFamily="2" charset="2"/>
              <a:buChar char="§"/>
              <a:defRPr/>
            </a:pPr>
            <a:endParaRPr lang="en-US" altLang="en-US" sz="2800" b="1" dirty="0">
              <a:solidFill>
                <a:srgbClr val="00539B"/>
              </a:solidFill>
              <a:cs typeface="Arial" pitchFamily="34" charset="0"/>
            </a:endParaRPr>
          </a:p>
          <a:p>
            <a:pPr marL="685800" lvl="1" indent="-457200">
              <a:buClr>
                <a:srgbClr val="00539B"/>
              </a:buClr>
              <a:buFont typeface="Wingdings" panose="05000000000000000000" pitchFamily="2" charset="2"/>
              <a:buChar char="§"/>
              <a:defRPr/>
            </a:pPr>
            <a:r>
              <a:rPr lang="en-US" altLang="en-US" sz="2800" b="1" dirty="0">
                <a:solidFill>
                  <a:srgbClr val="00539B"/>
                </a:solidFill>
                <a:cs typeface="Arial" pitchFamily="34" charset="0"/>
              </a:rPr>
              <a:t>Increase in antibiotic resistant bacteria</a:t>
            </a:r>
          </a:p>
          <a:p>
            <a:pPr marL="1143000" lvl="1" indent="-457200">
              <a:buClr>
                <a:srgbClr val="00539B"/>
              </a:buClr>
              <a:buFont typeface="Wingdings" panose="05000000000000000000" pitchFamily="2" charset="2"/>
              <a:buChar char="§"/>
              <a:defRPr/>
            </a:pPr>
            <a:endParaRPr lang="en-US" altLang="en-US" sz="2800" b="1" dirty="0">
              <a:solidFill>
                <a:srgbClr val="00539B"/>
              </a:solidFill>
              <a:cs typeface="Arial" pitchFamily="34" charset="0"/>
            </a:endParaRPr>
          </a:p>
          <a:p>
            <a:pPr marL="685800" lvl="1" indent="-457200">
              <a:buClr>
                <a:srgbClr val="00539B"/>
              </a:buClr>
              <a:buFont typeface="Wingdings" panose="05000000000000000000" pitchFamily="2" charset="2"/>
              <a:buChar char="§"/>
              <a:defRPr/>
            </a:pPr>
            <a:r>
              <a:rPr lang="en-US" altLang="en-US" sz="2800" b="1" dirty="0">
                <a:solidFill>
                  <a:srgbClr val="00539B"/>
                </a:solidFill>
                <a:cs typeface="Arial" pitchFamily="34" charset="0"/>
              </a:rPr>
              <a:t>Increase in people with immunocompromising conditions</a:t>
            </a:r>
          </a:p>
          <a:p>
            <a:pPr>
              <a:defRPr/>
            </a:pPr>
            <a:endParaRPr lang="en-US" dirty="0"/>
          </a:p>
        </p:txBody>
      </p:sp>
      <p:sp>
        <p:nvSpPr>
          <p:cNvPr id="16388" name="Slide Number Placeholder 3">
            <a:extLst>
              <a:ext uri="{FF2B5EF4-FFF2-40B4-BE49-F238E27FC236}">
                <a16:creationId xmlns:a16="http://schemas.microsoft.com/office/drawing/2014/main" id="{49C5EB28-EFC5-3441-8C43-2B20F7EA85BC}"/>
              </a:ext>
            </a:extLst>
          </p:cNvPr>
          <p:cNvSpPr>
            <a:spLocks noGrp="1"/>
          </p:cNvSpPr>
          <p:nvPr>
            <p:ph type="sldNum" sz="quarter" idx="10"/>
          </p:nvPr>
        </p:nvSpPr>
        <p:spPr>
          <a:xfrm>
            <a:off x="0" y="6381750"/>
            <a:ext cx="116205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DB2ABC-2EA8-BB40-BB48-8746376644BE}" type="slidenum">
              <a:rPr lang="en-US" altLang="en-US" sz="1400">
                <a:solidFill>
                  <a:schemeClr val="bg1"/>
                </a:solidFill>
                <a:latin typeface="Arial" panose="020B0604020202020204" pitchFamily="34" charset="0"/>
              </a:rPr>
              <a:pPr/>
              <a:t>32</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42960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FC98E6C-1C8E-AB41-917C-1676F3E3C395}"/>
              </a:ext>
            </a:extLst>
          </p:cNvPr>
          <p:cNvSpPr>
            <a:spLocks noGrp="1"/>
          </p:cNvSpPr>
          <p:nvPr>
            <p:ph type="title"/>
          </p:nvPr>
        </p:nvSpPr>
        <p:spPr>
          <a:xfrm>
            <a:off x="636154" y="435590"/>
            <a:ext cx="6388100" cy="846386"/>
          </a:xfrm>
        </p:spPr>
        <p:txBody>
          <a:bodyPr/>
          <a:lstStyle/>
          <a:p>
            <a:pPr>
              <a:defRPr/>
            </a:pPr>
            <a:r>
              <a:rPr lang="en-US" altLang="en-US" dirty="0">
                <a:latin typeface="+mn-lt"/>
                <a:cs typeface="Arial" charset="0"/>
              </a:rPr>
              <a:t>Patients Hospitalized for Sepsis</a:t>
            </a:r>
          </a:p>
        </p:txBody>
      </p:sp>
      <p:sp>
        <p:nvSpPr>
          <p:cNvPr id="3" name="Content Placeholder 2">
            <a:extLst>
              <a:ext uri="{FF2B5EF4-FFF2-40B4-BE49-F238E27FC236}">
                <a16:creationId xmlns:a16="http://schemas.microsoft.com/office/drawing/2014/main" id="{2E082900-DE26-B54F-B36D-F731F496E98B}"/>
              </a:ext>
            </a:extLst>
          </p:cNvPr>
          <p:cNvSpPr>
            <a:spLocks noGrp="1"/>
          </p:cNvSpPr>
          <p:nvPr>
            <p:ph idx="1"/>
          </p:nvPr>
        </p:nvSpPr>
        <p:spPr>
          <a:xfrm>
            <a:off x="500566" y="2026399"/>
            <a:ext cx="11085298" cy="3467616"/>
          </a:xfrm>
        </p:spPr>
        <p:txBody>
          <a:bodyPr/>
          <a:lstStyle/>
          <a:p>
            <a:pPr marL="457200" indent="-457200">
              <a:buClr>
                <a:srgbClr val="00539B"/>
              </a:buClr>
              <a:buFont typeface="Wingdings" panose="05000000000000000000" pitchFamily="2" charset="2"/>
              <a:buChar char="§"/>
              <a:defRPr/>
            </a:pPr>
            <a:r>
              <a:rPr lang="en-US" altLang="en-US" sz="2400" b="1" dirty="0">
                <a:solidFill>
                  <a:srgbClr val="00539B"/>
                </a:solidFill>
                <a:cs typeface="Arial" charset="0"/>
              </a:rPr>
              <a:t>Are more severely ill than those hospitalized for other conditions</a:t>
            </a:r>
          </a:p>
          <a:p>
            <a:pPr>
              <a:buClr>
                <a:srgbClr val="00539B"/>
              </a:buClr>
              <a:defRPr/>
            </a:pPr>
            <a:endParaRPr lang="en-US" altLang="en-US" sz="2400" b="1" dirty="0">
              <a:solidFill>
                <a:srgbClr val="00539B"/>
              </a:solidFill>
              <a:cs typeface="Arial" charset="0"/>
            </a:endParaRPr>
          </a:p>
          <a:p>
            <a:pPr marL="457200" indent="-457200">
              <a:buClr>
                <a:srgbClr val="00539B"/>
              </a:buClr>
              <a:buFont typeface="Wingdings" panose="05000000000000000000" pitchFamily="2" charset="2"/>
              <a:buChar char="§"/>
              <a:defRPr/>
            </a:pPr>
            <a:r>
              <a:rPr lang="en-US" altLang="en-US" sz="2400" b="1" dirty="0">
                <a:solidFill>
                  <a:srgbClr val="00539B"/>
                </a:solidFill>
                <a:cs typeface="Arial" charset="0"/>
              </a:rPr>
              <a:t>Have considerably longer lengths of stay in the hospital than those hospitalized for other conditions</a:t>
            </a:r>
            <a:r>
              <a:rPr lang="en-US" sz="2400" b="1" dirty="0">
                <a:solidFill>
                  <a:srgbClr val="00539B"/>
                </a:solidFill>
              </a:rPr>
              <a:t> (median=10 days)</a:t>
            </a:r>
            <a:r>
              <a:rPr lang="en-US" sz="2400" b="1" baseline="76000" dirty="0">
                <a:solidFill>
                  <a:srgbClr val="00539B"/>
                </a:solidFill>
              </a:rPr>
              <a:t>1</a:t>
            </a:r>
          </a:p>
          <a:p>
            <a:pPr>
              <a:buClr>
                <a:srgbClr val="00539B"/>
              </a:buClr>
              <a:defRPr/>
            </a:pPr>
            <a:endParaRPr lang="en-US" altLang="en-US" sz="2400" b="1" dirty="0">
              <a:solidFill>
                <a:srgbClr val="00539B"/>
              </a:solidFill>
              <a:cs typeface="Arial" charset="0"/>
            </a:endParaRPr>
          </a:p>
          <a:p>
            <a:pPr marL="457200" indent="-457200">
              <a:buClr>
                <a:srgbClr val="00539B"/>
              </a:buClr>
              <a:buFont typeface="Wingdings" panose="05000000000000000000" pitchFamily="2" charset="2"/>
              <a:buChar char="§"/>
              <a:defRPr/>
            </a:pPr>
            <a:r>
              <a:rPr lang="en-US" altLang="en-US" sz="2400" b="1" dirty="0">
                <a:solidFill>
                  <a:srgbClr val="00539B"/>
                </a:solidFill>
                <a:cs typeface="Arial" charset="0"/>
              </a:rPr>
              <a:t>Are more likely to die during hospitalization compared to those hospitalized for other conditions</a:t>
            </a:r>
          </a:p>
          <a:p>
            <a:pPr marL="342900" indent="-342900">
              <a:buFont typeface="Wingdings" pitchFamily="2" charset="2"/>
              <a:buChar char="v"/>
              <a:defRPr/>
            </a:pPr>
            <a:endParaRPr lang="en-US" altLang="en-US" dirty="0">
              <a:latin typeface="Arial" charset="0"/>
              <a:cs typeface="Arial" charset="0"/>
            </a:endParaRPr>
          </a:p>
        </p:txBody>
      </p:sp>
      <p:sp>
        <p:nvSpPr>
          <p:cNvPr id="5" name="Rectangle 1">
            <a:extLst>
              <a:ext uri="{FF2B5EF4-FFF2-40B4-BE49-F238E27FC236}">
                <a16:creationId xmlns:a16="http://schemas.microsoft.com/office/drawing/2014/main" id="{2277B16E-7616-B644-B1C0-6E8D83563ACB}"/>
              </a:ext>
            </a:extLst>
          </p:cNvPr>
          <p:cNvSpPr>
            <a:spLocks noChangeArrowheads="1"/>
          </p:cNvSpPr>
          <p:nvPr/>
        </p:nvSpPr>
        <p:spPr bwMode="auto">
          <a:xfrm>
            <a:off x="846089" y="5714385"/>
            <a:ext cx="186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4000" dirty="0"/>
              <a:t> </a:t>
            </a:r>
            <a:r>
              <a:rPr lang="en-US" altLang="en-US" sz="1000" b="1" i="1" dirty="0"/>
              <a:t>1. MMWR Vol.65 Aug.2016</a:t>
            </a:r>
          </a:p>
        </p:txBody>
      </p:sp>
      <p:sp>
        <p:nvSpPr>
          <p:cNvPr id="15364" name="Slide Number Placeholder 3">
            <a:extLst>
              <a:ext uri="{FF2B5EF4-FFF2-40B4-BE49-F238E27FC236}">
                <a16:creationId xmlns:a16="http://schemas.microsoft.com/office/drawing/2014/main" id="{319FD353-221A-DF45-8C3B-2E32599E83B5}"/>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93928E63-5987-6048-BD0D-BCA649F31E93}" type="slidenum">
              <a:rPr lang="en-US" altLang="en-US" sz="1400">
                <a:solidFill>
                  <a:schemeClr val="bg1"/>
                </a:solidFill>
                <a:latin typeface="Arial" panose="020B0604020202020204" pitchFamily="34" charset="0"/>
              </a:rPr>
              <a:pPr/>
              <a:t>33</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48890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1A2767-A613-DB4E-B353-23A6D5B90560}"/>
              </a:ext>
            </a:extLst>
          </p:cNvPr>
          <p:cNvSpPr>
            <a:spLocks noGrp="1"/>
          </p:cNvSpPr>
          <p:nvPr>
            <p:ph type="title"/>
          </p:nvPr>
        </p:nvSpPr>
        <p:spPr>
          <a:xfrm>
            <a:off x="885762" y="335850"/>
            <a:ext cx="5910146" cy="862159"/>
          </a:xfrm>
        </p:spPr>
        <p:txBody>
          <a:bodyPr/>
          <a:lstStyle/>
          <a:p>
            <a:pPr>
              <a:defRPr/>
            </a:pPr>
            <a:r>
              <a:rPr lang="en-US" altLang="en-US" dirty="0">
                <a:latin typeface="+mn-lt"/>
                <a:cs typeface="Arial" charset="0"/>
              </a:rPr>
              <a:t>Considerations for the Elderly</a:t>
            </a:r>
          </a:p>
        </p:txBody>
      </p:sp>
      <p:sp>
        <p:nvSpPr>
          <p:cNvPr id="3" name="Content Placeholder 2">
            <a:extLst>
              <a:ext uri="{FF2B5EF4-FFF2-40B4-BE49-F238E27FC236}">
                <a16:creationId xmlns:a16="http://schemas.microsoft.com/office/drawing/2014/main" id="{CCC911A5-7E03-4C4F-9C3F-336BFEEF22E0}"/>
              </a:ext>
            </a:extLst>
          </p:cNvPr>
          <p:cNvSpPr>
            <a:spLocks noGrp="1"/>
          </p:cNvSpPr>
          <p:nvPr>
            <p:ph idx="1"/>
          </p:nvPr>
        </p:nvSpPr>
        <p:spPr>
          <a:xfrm>
            <a:off x="1055630" y="1690976"/>
            <a:ext cx="10080739" cy="3806170"/>
          </a:xfrm>
        </p:spPr>
        <p:txBody>
          <a:bodyPr/>
          <a:lstStyle/>
          <a:p>
            <a:pPr marL="342900" indent="-342900">
              <a:buClr>
                <a:srgbClr val="00539B"/>
              </a:buClr>
              <a:buFont typeface="Wingdings" panose="05000000000000000000" pitchFamily="2" charset="2"/>
              <a:buChar char="§"/>
              <a:defRPr/>
            </a:pPr>
            <a:r>
              <a:rPr lang="en-US" sz="2400" b="1" dirty="0">
                <a:solidFill>
                  <a:srgbClr val="00539B"/>
                </a:solidFill>
              </a:rPr>
              <a:t>Elderly constitute 1/5 of the US population but 2/3 of patients admitted  to the hospital with sepsis</a:t>
            </a:r>
            <a:r>
              <a:rPr lang="en-US" sz="2400" b="1" baseline="74000" dirty="0">
                <a:solidFill>
                  <a:srgbClr val="00539B"/>
                </a:solidFill>
              </a:rPr>
              <a:t>1</a:t>
            </a:r>
          </a:p>
          <a:p>
            <a:pPr marL="342900" indent="-342900">
              <a:buClr>
                <a:srgbClr val="00539B"/>
              </a:buClr>
              <a:buFont typeface="Wingdings" panose="05000000000000000000" pitchFamily="2" charset="2"/>
              <a:buChar char="§"/>
              <a:defRPr/>
            </a:pPr>
            <a:endParaRPr lang="en-US" sz="2400" b="1" baseline="74000" dirty="0">
              <a:solidFill>
                <a:srgbClr val="00539B"/>
              </a:solidFill>
            </a:endParaRPr>
          </a:p>
          <a:p>
            <a:pPr marL="342900" indent="-342900">
              <a:buClr>
                <a:srgbClr val="00539B"/>
              </a:buClr>
              <a:buFont typeface="Wingdings" panose="05000000000000000000" pitchFamily="2" charset="2"/>
              <a:buChar char="§"/>
              <a:defRPr/>
            </a:pPr>
            <a:r>
              <a:rPr lang="en-US" sz="2400" b="1" dirty="0">
                <a:solidFill>
                  <a:srgbClr val="00539B"/>
                </a:solidFill>
              </a:rPr>
              <a:t>Risk factors specific to this demographic</a:t>
            </a:r>
          </a:p>
          <a:p>
            <a:pPr marL="571500" lvl="1" indent="-342900">
              <a:buClr>
                <a:srgbClr val="00539B"/>
              </a:buClr>
              <a:defRPr/>
            </a:pPr>
            <a:r>
              <a:rPr lang="en-US" b="1" dirty="0">
                <a:solidFill>
                  <a:srgbClr val="00539B"/>
                </a:solidFill>
              </a:rPr>
              <a:t>Increased incidence of chronic co-morbidities</a:t>
            </a:r>
            <a:r>
              <a:rPr lang="en-US" b="1" baseline="74000" dirty="0">
                <a:solidFill>
                  <a:srgbClr val="00539B"/>
                </a:solidFill>
              </a:rPr>
              <a:t>2</a:t>
            </a:r>
          </a:p>
          <a:p>
            <a:pPr marL="571500" lvl="1" indent="-342900">
              <a:buClr>
                <a:srgbClr val="00539B"/>
              </a:buClr>
              <a:defRPr/>
            </a:pPr>
            <a:r>
              <a:rPr lang="en-US" b="1" dirty="0">
                <a:solidFill>
                  <a:srgbClr val="00539B"/>
                </a:solidFill>
              </a:rPr>
              <a:t>Prone to UTIs- a common source of sepsis</a:t>
            </a:r>
          </a:p>
          <a:p>
            <a:pPr marL="571500" lvl="1" indent="-342900">
              <a:buClr>
                <a:srgbClr val="00539B"/>
              </a:buClr>
              <a:defRPr/>
            </a:pPr>
            <a:r>
              <a:rPr lang="en-US" b="1" dirty="0">
                <a:solidFill>
                  <a:srgbClr val="00539B"/>
                </a:solidFill>
              </a:rPr>
              <a:t>Malnutrition is common in the elderly</a:t>
            </a:r>
            <a:r>
              <a:rPr lang="en-US" b="1" baseline="74000" dirty="0">
                <a:solidFill>
                  <a:srgbClr val="00539B"/>
                </a:solidFill>
              </a:rPr>
              <a:t>3</a:t>
            </a:r>
            <a:endParaRPr lang="en-US" b="1" dirty="0">
              <a:solidFill>
                <a:srgbClr val="00539B"/>
              </a:solidFill>
            </a:endParaRPr>
          </a:p>
          <a:p>
            <a:pPr marL="571500" lvl="1" indent="-342900">
              <a:buClr>
                <a:srgbClr val="00539B"/>
              </a:buClr>
              <a:defRPr/>
            </a:pPr>
            <a:r>
              <a:rPr lang="en-US" b="1" dirty="0">
                <a:solidFill>
                  <a:srgbClr val="00539B"/>
                </a:solidFill>
              </a:rPr>
              <a:t>Increased incidence of colonization by drug resistant bacteria</a:t>
            </a:r>
            <a:r>
              <a:rPr lang="en-US" b="1" baseline="100000" dirty="0">
                <a:solidFill>
                  <a:srgbClr val="00539B"/>
                </a:solidFill>
              </a:rPr>
              <a:t> </a:t>
            </a:r>
            <a:r>
              <a:rPr lang="en-US" b="1" baseline="74000" dirty="0">
                <a:solidFill>
                  <a:srgbClr val="00539B"/>
                </a:solidFill>
              </a:rPr>
              <a:t>4</a:t>
            </a:r>
            <a:endParaRPr lang="en-US" b="1" dirty="0">
              <a:solidFill>
                <a:srgbClr val="00539B"/>
              </a:solidFill>
            </a:endParaRPr>
          </a:p>
          <a:p>
            <a:pPr marL="571500" lvl="1" indent="-342900">
              <a:buClr>
                <a:srgbClr val="00539B"/>
              </a:buClr>
              <a:defRPr/>
            </a:pPr>
            <a:r>
              <a:rPr lang="en-US" b="1" dirty="0">
                <a:solidFill>
                  <a:srgbClr val="00539B"/>
                </a:solidFill>
              </a:rPr>
              <a:t>Declining immune functionality (more susceptible to infections)</a:t>
            </a:r>
          </a:p>
          <a:p>
            <a:pPr>
              <a:defRPr/>
            </a:pPr>
            <a:endParaRPr lang="en-US" dirty="0"/>
          </a:p>
        </p:txBody>
      </p:sp>
      <p:sp>
        <p:nvSpPr>
          <p:cNvPr id="5" name="TextBox 4">
            <a:extLst>
              <a:ext uri="{FF2B5EF4-FFF2-40B4-BE49-F238E27FC236}">
                <a16:creationId xmlns:a16="http://schemas.microsoft.com/office/drawing/2014/main" id="{B6A2C586-9FA5-544A-AC0B-3B666A1ACAA7}"/>
              </a:ext>
            </a:extLst>
          </p:cNvPr>
          <p:cNvSpPr txBox="1"/>
          <p:nvPr/>
        </p:nvSpPr>
        <p:spPr bwMode="auto">
          <a:xfrm>
            <a:off x="605510" y="5906200"/>
            <a:ext cx="3235325" cy="615950"/>
          </a:xfrm>
          <a:prstGeom prst="rect">
            <a:avLst/>
          </a:prstGeom>
          <a:noFill/>
          <a:ln w="9525">
            <a:noFill/>
            <a:miter lim="800000"/>
            <a:headEnd/>
            <a:tailEnd/>
          </a:ln>
        </p:spPr>
        <p:txBody>
          <a:bodyPr lIns="0" tIns="0" rIns="0" bIns="0">
            <a:spAutoFit/>
          </a:bodyPr>
          <a:lstStyle/>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Crit Care Med. </a:t>
            </a:r>
            <a:r>
              <a:rPr lang="en-US" sz="1000" dirty="0">
                <a:latin typeface="Arial" panose="020B0604020202020204" pitchFamily="34" charset="0"/>
                <a:cs typeface="Arial" panose="020B0604020202020204" pitchFamily="34" charset="0"/>
              </a:rPr>
              <a:t>2006;34:15-21</a:t>
            </a:r>
          </a:p>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Crit Care Med.</a:t>
            </a:r>
            <a:r>
              <a:rPr lang="en-US" sz="1000" dirty="0">
                <a:latin typeface="Arial" panose="020B0604020202020204" pitchFamily="34" charset="0"/>
                <a:cs typeface="Arial" panose="020B0604020202020204" pitchFamily="34" charset="0"/>
              </a:rPr>
              <a:t> 2007;35:1244-1250</a:t>
            </a:r>
          </a:p>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North Am. </a:t>
            </a:r>
            <a:r>
              <a:rPr lang="en-US" sz="1000" dirty="0">
                <a:latin typeface="Arial" panose="020B0604020202020204" pitchFamily="34" charset="0"/>
                <a:cs typeface="Arial" panose="020B0604020202020204" pitchFamily="34" charset="0"/>
              </a:rPr>
              <a:t>2001;30:313-334</a:t>
            </a:r>
          </a:p>
          <a:p>
            <a:pPr lvl="1">
              <a:spcAft>
                <a:spcPts val="0"/>
              </a:spcAft>
              <a:buFont typeface="Wingdings" pitchFamily="2" charset="2"/>
              <a:buAutoNum type="arabicPeriod"/>
              <a:defRPr/>
            </a:pPr>
            <a:r>
              <a:rPr lang="en-US" sz="1000" i="1" dirty="0">
                <a:latin typeface="Arial" panose="020B0604020202020204" pitchFamily="34" charset="0"/>
                <a:cs typeface="Arial" panose="020B0604020202020204" pitchFamily="34" charset="0"/>
              </a:rPr>
              <a:t>N Engl J Med. </a:t>
            </a:r>
            <a:r>
              <a:rPr lang="en-US" sz="1000" dirty="0">
                <a:latin typeface="Arial" panose="020B0604020202020204" pitchFamily="34" charset="0"/>
                <a:cs typeface="Arial" panose="020B0604020202020204" pitchFamily="34" charset="0"/>
              </a:rPr>
              <a:t>1978;298:1108-1111</a:t>
            </a:r>
            <a:endParaRPr lang="en-US" b="1" kern="0" dirty="0">
              <a:solidFill>
                <a:srgbClr val="00539B"/>
              </a:solidFill>
              <a:latin typeface="Arial" pitchFamily="34" charset="0"/>
              <a:cs typeface="Arial" pitchFamily="34" charset="0"/>
            </a:endParaRPr>
          </a:p>
        </p:txBody>
      </p:sp>
      <p:sp>
        <p:nvSpPr>
          <p:cNvPr id="16388" name="Slide Number Placeholder 3">
            <a:extLst>
              <a:ext uri="{FF2B5EF4-FFF2-40B4-BE49-F238E27FC236}">
                <a16:creationId xmlns:a16="http://schemas.microsoft.com/office/drawing/2014/main" id="{49C5EB28-EFC5-3441-8C43-2B20F7EA85BC}"/>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BADB2ABC-2EA8-BB40-BB48-8746376644BE}" type="slidenum">
              <a:rPr lang="en-US" altLang="en-US" sz="1400">
                <a:solidFill>
                  <a:schemeClr val="bg1"/>
                </a:solidFill>
                <a:latin typeface="Arial" panose="020B0604020202020204" pitchFamily="34" charset="0"/>
              </a:rPr>
              <a:pPr/>
              <a:t>34</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085092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775472" y="676409"/>
            <a:ext cx="5148895" cy="438966"/>
          </a:xfrm>
        </p:spPr>
        <p:txBody>
          <a:bodyPr/>
          <a:lstStyle/>
          <a:p>
            <a:pPr>
              <a:defRPr/>
            </a:pPr>
            <a:r>
              <a:rPr lang="en-US" altLang="en-US" sz="3200" dirty="0">
                <a:latin typeface="+mn-lt"/>
              </a:rPr>
              <a:t>Relevance to SNFs</a:t>
            </a:r>
            <a:endParaRPr lang="en-US" altLang="en-US" dirty="0">
              <a:latin typeface="+mn-lt"/>
              <a:cs typeface="Arial" charset="0"/>
            </a:endParaRPr>
          </a:p>
        </p:txBody>
      </p:sp>
      <p:sp>
        <p:nvSpPr>
          <p:cNvPr id="7" name="Rectangle 1">
            <a:extLst>
              <a:ext uri="{FF2B5EF4-FFF2-40B4-BE49-F238E27FC236}">
                <a16:creationId xmlns:a16="http://schemas.microsoft.com/office/drawing/2014/main" id="{1EA08F20-63A3-6E4E-8480-6FAE473CF700}"/>
              </a:ext>
            </a:extLst>
          </p:cNvPr>
          <p:cNvSpPr>
            <a:spLocks noChangeArrowheads="1"/>
          </p:cNvSpPr>
          <p:nvPr/>
        </p:nvSpPr>
        <p:spPr bwMode="auto">
          <a:xfrm>
            <a:off x="691376" y="1773663"/>
            <a:ext cx="111554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342900" indent="-342900">
              <a:spcAft>
                <a:spcPts val="800"/>
              </a:spcAft>
              <a:buClr>
                <a:srgbClr val="004080"/>
              </a:buClr>
              <a:buSzPct val="110000"/>
              <a:buFont typeface="Wingdings" panose="05000000000000000000" pitchFamily="2" charset="2"/>
              <a:buChar char="§"/>
              <a:defRPr/>
            </a:pPr>
            <a:r>
              <a:rPr lang="en-US" sz="2000" b="1" dirty="0">
                <a:solidFill>
                  <a:srgbClr val="00539B"/>
                </a:solidFill>
                <a:latin typeface="Arial" pitchFamily="34" charset="0"/>
                <a:cs typeface="Arial" pitchFamily="34" charset="0"/>
              </a:rPr>
              <a:t>Skilled Nursing Facility providers treat and care for populations most vulnerable to sepsis</a:t>
            </a:r>
            <a:br>
              <a:rPr lang="en-US" sz="2000" b="1" dirty="0">
                <a:solidFill>
                  <a:srgbClr val="00539B"/>
                </a:solidFill>
                <a:latin typeface="Arial" pitchFamily="34" charset="0"/>
                <a:cs typeface="Arial" pitchFamily="34" charset="0"/>
              </a:rPr>
            </a:br>
            <a:endParaRPr lang="en-US" sz="2000" b="1" dirty="0">
              <a:solidFill>
                <a:srgbClr val="00539B"/>
              </a:solidFill>
              <a:latin typeface="Arial" pitchFamily="34" charset="0"/>
              <a:cs typeface="Arial" pitchFamily="34" charset="0"/>
            </a:endParaRPr>
          </a:p>
          <a:p>
            <a:pPr marL="342900" lvl="3" indent="-342900">
              <a:spcAft>
                <a:spcPts val="8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Skilled Nursing Providers are a critical link to preventing, recognizing, and treating sepsis</a:t>
            </a:r>
            <a:br>
              <a:rPr lang="en-US" altLang="en-US" sz="2000" b="1" dirty="0">
                <a:solidFill>
                  <a:srgbClr val="00539B"/>
                </a:solidFill>
                <a:latin typeface="Arial" pitchFamily="34" charset="0"/>
                <a:cs typeface="Arial" pitchFamily="34" charset="0"/>
              </a:rPr>
            </a:br>
            <a:endParaRPr lang="en-US" altLang="en-US" sz="2000" b="1" dirty="0">
              <a:solidFill>
                <a:srgbClr val="00539B"/>
              </a:solidFill>
              <a:latin typeface="Arial" pitchFamily="34" charset="0"/>
              <a:cs typeface="Arial" pitchFamily="34" charset="0"/>
            </a:endParaRPr>
          </a:p>
          <a:p>
            <a:pPr marL="342900" lvl="3" indent="-342900">
              <a:spcAft>
                <a:spcPts val="8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Early identification of sepsis in the SNF care setting will promote rapid treatment response either in house or referral to the next level of care</a:t>
            </a:r>
            <a:br>
              <a:rPr lang="en-US" altLang="en-US" sz="2000" b="1" dirty="0">
                <a:solidFill>
                  <a:srgbClr val="00539B"/>
                </a:solidFill>
                <a:latin typeface="Arial" pitchFamily="34" charset="0"/>
                <a:cs typeface="Arial" pitchFamily="34" charset="0"/>
              </a:rPr>
            </a:br>
            <a:endParaRPr lang="en-US" altLang="en-US" sz="2000" b="1" dirty="0">
              <a:solidFill>
                <a:srgbClr val="00539B"/>
              </a:solidFill>
              <a:latin typeface="Arial" pitchFamily="34" charset="0"/>
              <a:cs typeface="Arial" pitchFamily="34" charset="0"/>
            </a:endParaRPr>
          </a:p>
          <a:p>
            <a:pPr marL="342900" indent="-342900">
              <a:spcAft>
                <a:spcPts val="800"/>
              </a:spcAft>
              <a:buClr>
                <a:srgbClr val="004080"/>
              </a:buClr>
              <a:buSzPct val="110000"/>
              <a:buFont typeface="Wingdings" panose="05000000000000000000" pitchFamily="2" charset="2"/>
              <a:buChar char="§"/>
              <a:defRPr/>
            </a:pPr>
            <a:r>
              <a:rPr lang="en-US" sz="2000" b="1" dirty="0">
                <a:solidFill>
                  <a:srgbClr val="00539B"/>
                </a:solidFill>
                <a:latin typeface="Arial" pitchFamily="34" charset="0"/>
                <a:cs typeface="Arial" pitchFamily="34" charset="0"/>
              </a:rPr>
              <a:t>Targeting sepsis as a public health concern, addresses major factors affecting: Quality of healthcare, potentially avoidable hospitalizations and cost</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35</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845416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ECE7AA7-D86A-B045-96EC-663423FAEF41}"/>
              </a:ext>
            </a:extLst>
          </p:cNvPr>
          <p:cNvSpPr>
            <a:spLocks noGrp="1"/>
          </p:cNvSpPr>
          <p:nvPr>
            <p:ph type="title"/>
          </p:nvPr>
        </p:nvSpPr>
        <p:spPr>
          <a:xfrm>
            <a:off x="551442" y="219497"/>
            <a:ext cx="8789986" cy="1271887"/>
          </a:xfrm>
        </p:spPr>
        <p:txBody>
          <a:bodyPr/>
          <a:lstStyle/>
          <a:p>
            <a:pPr>
              <a:defRPr/>
            </a:pPr>
            <a:r>
              <a:rPr lang="en-US" altLang="en-US" dirty="0">
                <a:latin typeface="+mn-lt"/>
              </a:rPr>
              <a:t>Special Considerations for SNF Residents</a:t>
            </a:r>
            <a:endParaRPr lang="en-US" altLang="en-US" dirty="0">
              <a:latin typeface="+mn-lt"/>
              <a:cs typeface="Arial" charset="0"/>
            </a:endParaRPr>
          </a:p>
        </p:txBody>
      </p:sp>
      <p:sp>
        <p:nvSpPr>
          <p:cNvPr id="13315" name="Content Placeholder 2">
            <a:extLst>
              <a:ext uri="{FF2B5EF4-FFF2-40B4-BE49-F238E27FC236}">
                <a16:creationId xmlns:a16="http://schemas.microsoft.com/office/drawing/2014/main" id="{8298096E-89F0-1E45-BF45-DE5867FD34EF}"/>
              </a:ext>
            </a:extLst>
          </p:cNvPr>
          <p:cNvSpPr>
            <a:spLocks noGrp="1"/>
          </p:cNvSpPr>
          <p:nvPr>
            <p:ph idx="1"/>
          </p:nvPr>
        </p:nvSpPr>
        <p:spPr>
          <a:xfrm>
            <a:off x="1268415" y="1702537"/>
            <a:ext cx="10352086" cy="3754874"/>
          </a:xfrm>
        </p:spPr>
        <p:txBody>
          <a:bodyPr/>
          <a:lstStyle/>
          <a:p>
            <a:pPr marL="342900" indent="-342900">
              <a:buClr>
                <a:srgbClr val="00539B"/>
              </a:buClr>
              <a:buFont typeface="Wingdings" panose="05000000000000000000" pitchFamily="2" charset="2"/>
              <a:buChar char="§"/>
              <a:defRPr/>
            </a:pPr>
            <a:r>
              <a:rPr lang="en-US" sz="2000" b="1" dirty="0">
                <a:solidFill>
                  <a:srgbClr val="00539B"/>
                </a:solidFill>
              </a:rPr>
              <a:t>Urinary tract infections (UTIs) are a common source of sepsis</a:t>
            </a:r>
          </a:p>
          <a:p>
            <a:pPr marL="571500" lvl="1" indent="-342900">
              <a:buClr>
                <a:srgbClr val="00539B"/>
              </a:buClr>
              <a:defRPr/>
            </a:pPr>
            <a:r>
              <a:rPr lang="en-US" sz="2000" b="1" dirty="0">
                <a:solidFill>
                  <a:srgbClr val="00539B"/>
                </a:solidFill>
              </a:rPr>
              <a:t>Elderly are more at risk for UTIs</a:t>
            </a:r>
          </a:p>
          <a:p>
            <a:pPr marL="571500" lvl="1" indent="-342900">
              <a:buClr>
                <a:srgbClr val="00539B"/>
              </a:buClr>
              <a:defRPr/>
            </a:pPr>
            <a:r>
              <a:rPr lang="en-US" sz="2000" b="1" dirty="0">
                <a:solidFill>
                  <a:srgbClr val="00539B"/>
                </a:solidFill>
              </a:rPr>
              <a:t>Especially those with indwelling urinary catheters</a:t>
            </a:r>
          </a:p>
          <a:p>
            <a:pPr marL="571500" lvl="1" indent="-342900">
              <a:buClr>
                <a:srgbClr val="00539B"/>
              </a:buClr>
              <a:defRPr/>
            </a:pPr>
            <a:r>
              <a:rPr lang="en-US" sz="2000" b="1" dirty="0">
                <a:solidFill>
                  <a:srgbClr val="00539B"/>
                </a:solidFill>
              </a:rPr>
              <a:t>UTI symptoms can differ from those of younger people</a:t>
            </a:r>
          </a:p>
          <a:p>
            <a:pPr marL="1257300" lvl="4" indent="-342900">
              <a:buClr>
                <a:srgbClr val="00539B"/>
              </a:buClr>
              <a:buFont typeface="Wingdings" panose="05000000000000000000" pitchFamily="2" charset="2"/>
              <a:buChar char="§"/>
              <a:defRPr/>
            </a:pPr>
            <a:r>
              <a:rPr lang="en-US" sz="2000" b="1" dirty="0">
                <a:solidFill>
                  <a:srgbClr val="00539B"/>
                </a:solidFill>
              </a:rPr>
              <a:t>Confusion</a:t>
            </a:r>
          </a:p>
          <a:p>
            <a:pPr marL="1257300" lvl="4" indent="-342900">
              <a:buClr>
                <a:srgbClr val="00539B"/>
              </a:buClr>
              <a:buFont typeface="Wingdings" panose="05000000000000000000" pitchFamily="2" charset="2"/>
              <a:buChar char="§"/>
              <a:defRPr/>
            </a:pPr>
            <a:r>
              <a:rPr lang="en-US" sz="2000" b="1" dirty="0">
                <a:solidFill>
                  <a:srgbClr val="00539B"/>
                </a:solidFill>
              </a:rPr>
              <a:t>Agitation</a:t>
            </a:r>
          </a:p>
          <a:p>
            <a:pPr marL="1257300" lvl="4" indent="-342900">
              <a:buClr>
                <a:srgbClr val="00539B"/>
              </a:buClr>
              <a:buFont typeface="Wingdings" panose="05000000000000000000" pitchFamily="2" charset="2"/>
              <a:buChar char="§"/>
              <a:defRPr/>
            </a:pPr>
            <a:r>
              <a:rPr lang="en-US" sz="2000" b="1" dirty="0">
                <a:solidFill>
                  <a:srgbClr val="00539B"/>
                </a:solidFill>
              </a:rPr>
              <a:t>Poor motor skills or dizziness</a:t>
            </a:r>
          </a:p>
          <a:p>
            <a:pPr marL="1257300" lvl="4" indent="-342900">
              <a:buClr>
                <a:srgbClr val="00539B"/>
              </a:buClr>
              <a:buFont typeface="Wingdings" panose="05000000000000000000" pitchFamily="2" charset="2"/>
              <a:buChar char="§"/>
              <a:defRPr/>
            </a:pPr>
            <a:r>
              <a:rPr lang="en-US" sz="2000" b="1" dirty="0">
                <a:solidFill>
                  <a:srgbClr val="00539B"/>
                </a:solidFill>
              </a:rPr>
              <a:t>Falling</a:t>
            </a:r>
          </a:p>
          <a:p>
            <a:pPr marL="1257300" lvl="4" indent="-342900">
              <a:buClr>
                <a:srgbClr val="00539B"/>
              </a:buClr>
              <a:buFont typeface="Wingdings" panose="05000000000000000000" pitchFamily="2" charset="2"/>
              <a:buChar char="§"/>
              <a:defRPr/>
            </a:pPr>
            <a:r>
              <a:rPr lang="en-US" sz="2000" b="1" dirty="0">
                <a:solidFill>
                  <a:srgbClr val="00539B"/>
                </a:solidFill>
              </a:rPr>
              <a:t>Other behavioral changes</a:t>
            </a:r>
          </a:p>
          <a:p>
            <a:pPr marL="457200" indent="-457200">
              <a:buClr>
                <a:srgbClr val="00539B"/>
              </a:buClr>
              <a:buFont typeface="Wingdings" panose="05000000000000000000" pitchFamily="2" charset="2"/>
              <a:buChar char="§"/>
              <a:defRPr/>
            </a:pPr>
            <a:r>
              <a:rPr lang="en-US" sz="2000" b="1" dirty="0">
                <a:solidFill>
                  <a:srgbClr val="00539B"/>
                </a:solidFill>
              </a:rPr>
              <a:t>UTIs in elderly are often mistaken for early dementia or Alzheimer's Disease  (NIH)</a:t>
            </a:r>
          </a:p>
        </p:txBody>
      </p:sp>
      <p:sp>
        <p:nvSpPr>
          <p:cNvPr id="23556" name="Slide Number Placeholder 3">
            <a:extLst>
              <a:ext uri="{FF2B5EF4-FFF2-40B4-BE49-F238E27FC236}">
                <a16:creationId xmlns:a16="http://schemas.microsoft.com/office/drawing/2014/main" id="{E19CCD5A-E297-7A48-804B-CA18D0ACCD30}"/>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C4BB423F-1D09-9047-AE6B-3F76AE502246}" type="slidenum">
              <a:rPr lang="en-US" altLang="en-US" sz="1400">
                <a:solidFill>
                  <a:schemeClr val="bg1"/>
                </a:solidFill>
                <a:latin typeface="Arial" panose="020B0604020202020204" pitchFamily="34" charset="0"/>
              </a:rPr>
              <a:pPr/>
              <a:t>36</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965722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F89-B104-34B8-5B8E-59A43834B06D}"/>
              </a:ext>
            </a:extLst>
          </p:cNvPr>
          <p:cNvSpPr>
            <a:spLocks noGrp="1"/>
          </p:cNvSpPr>
          <p:nvPr>
            <p:ph type="title"/>
          </p:nvPr>
        </p:nvSpPr>
        <p:spPr/>
        <p:txBody>
          <a:bodyPr/>
          <a:lstStyle/>
          <a:p>
            <a:r>
              <a:rPr lang="en-US" dirty="0">
                <a:latin typeface="+mn-lt"/>
              </a:rPr>
              <a:t>Sepsis Risk Factors for Readmission</a:t>
            </a:r>
          </a:p>
        </p:txBody>
      </p:sp>
      <p:sp>
        <p:nvSpPr>
          <p:cNvPr id="3" name="Content Placeholder 2">
            <a:extLst>
              <a:ext uri="{FF2B5EF4-FFF2-40B4-BE49-F238E27FC236}">
                <a16:creationId xmlns:a16="http://schemas.microsoft.com/office/drawing/2014/main" id="{492E81DD-78EB-AED2-EFE4-3EB7F7829540}"/>
              </a:ext>
            </a:extLst>
          </p:cNvPr>
          <p:cNvSpPr>
            <a:spLocks noGrp="1"/>
          </p:cNvSpPr>
          <p:nvPr>
            <p:ph idx="1"/>
          </p:nvPr>
        </p:nvSpPr>
        <p:spPr>
          <a:xfrm>
            <a:off x="760574" y="1564560"/>
            <a:ext cx="11431425" cy="3443276"/>
          </a:xfrm>
        </p:spPr>
        <p:txBody>
          <a:bodyPr/>
          <a:lstStyle/>
          <a:p>
            <a:pPr algn="l">
              <a:buFont typeface="Wingdings" panose="05000000000000000000" pitchFamily="2" charset="2"/>
              <a:buChar char="§"/>
            </a:pPr>
            <a:r>
              <a:rPr lang="en-US" sz="2400" b="0" i="0" dirty="0">
                <a:solidFill>
                  <a:schemeClr val="accent1"/>
                </a:solidFill>
                <a:effectLst/>
                <a:latin typeface="Calibri" panose="020F0502020204030204" pitchFamily="34" charset="0"/>
                <a:cs typeface="Calibri" panose="020F0502020204030204" pitchFamily="34" charset="0"/>
              </a:rPr>
              <a:t>Older adults who were discharged to a Skilled Nursing Facility (SNF) after hospitalization for </a:t>
            </a:r>
            <a:r>
              <a:rPr lang="en-US" sz="2400" b="1" i="0" u="sng" dirty="0">
                <a:solidFill>
                  <a:schemeClr val="accent1"/>
                </a:solidFill>
                <a:effectLst/>
                <a:latin typeface="Calibri" panose="020F0502020204030204" pitchFamily="34" charset="0"/>
                <a:cs typeface="Calibri" panose="020F0502020204030204" pitchFamily="34" charset="0"/>
              </a:rPr>
              <a:t>pneumonia or sepsis </a:t>
            </a:r>
            <a:r>
              <a:rPr lang="en-US" sz="2400" b="0" i="0" dirty="0">
                <a:solidFill>
                  <a:schemeClr val="accent1"/>
                </a:solidFill>
                <a:effectLst/>
                <a:latin typeface="Calibri" panose="020F0502020204030204" pitchFamily="34" charset="0"/>
                <a:cs typeface="Calibri" panose="020F0502020204030204" pitchFamily="34" charset="0"/>
              </a:rPr>
              <a:t>are susceptible to various causes of readmission including infectious, circulatory, respiratory, and genitourinary causes</a:t>
            </a:r>
          </a:p>
          <a:p>
            <a:pPr algn="l">
              <a:buFont typeface="Wingdings" panose="05000000000000000000" pitchFamily="2" charset="2"/>
              <a:buChar char="§"/>
            </a:pPr>
            <a:endParaRPr lang="en-US" sz="2400" b="0" i="0" dirty="0">
              <a:solidFill>
                <a:schemeClr val="accent1"/>
              </a:solidFill>
              <a:effectLst/>
              <a:latin typeface="Calibri" panose="020F0502020204030204" pitchFamily="34" charset="0"/>
              <a:cs typeface="Calibri" panose="020F0502020204030204" pitchFamily="34" charset="0"/>
            </a:endParaRPr>
          </a:p>
          <a:p>
            <a:pPr algn="l">
              <a:buFont typeface="Wingdings" panose="05000000000000000000" pitchFamily="2" charset="2"/>
              <a:buChar char="§"/>
            </a:pPr>
            <a:r>
              <a:rPr lang="en-US" sz="2400" b="0" i="0" dirty="0">
                <a:solidFill>
                  <a:schemeClr val="accent1"/>
                </a:solidFill>
                <a:effectLst/>
                <a:latin typeface="Calibri" panose="020F0502020204030204" pitchFamily="34" charset="0"/>
                <a:cs typeface="Calibri" panose="020F0502020204030204" pitchFamily="34" charset="0"/>
              </a:rPr>
              <a:t>There is a need for close monitoring for infections during the early post-discharge period</a:t>
            </a:r>
          </a:p>
          <a:p>
            <a:pPr marL="0" indent="0" algn="l">
              <a:buNone/>
            </a:pPr>
            <a:endParaRPr lang="en-US" sz="2400" b="0" i="0" dirty="0">
              <a:solidFill>
                <a:schemeClr val="accent1"/>
              </a:solidFill>
              <a:effectLst/>
              <a:latin typeface="Calibri" panose="020F0502020204030204" pitchFamily="34" charset="0"/>
              <a:cs typeface="Calibri" panose="020F0502020204030204" pitchFamily="34" charset="0"/>
            </a:endParaRPr>
          </a:p>
          <a:p>
            <a:pPr algn="l">
              <a:buFont typeface="Wingdings" panose="05000000000000000000" pitchFamily="2" charset="2"/>
              <a:buChar char="§"/>
            </a:pPr>
            <a:r>
              <a:rPr lang="en-US" sz="2400" b="0" i="0" dirty="0">
                <a:solidFill>
                  <a:schemeClr val="accent1"/>
                </a:solidFill>
                <a:effectLst/>
                <a:latin typeface="Calibri" panose="020F0502020204030204" pitchFamily="34" charset="0"/>
                <a:cs typeface="Calibri" panose="020F0502020204030204" pitchFamily="34" charset="0"/>
              </a:rPr>
              <a:t>Additional interventions should be custom tailored for the individual considering their comorbidities and the risk of specific readmission diagnoses</a:t>
            </a:r>
          </a:p>
          <a:p>
            <a:pPr marL="0" indent="0" algn="l">
              <a:buNone/>
            </a:pPr>
            <a:endParaRPr lang="en-US" sz="2400" b="0" i="0" dirty="0">
              <a:solidFill>
                <a:schemeClr val="accent1"/>
              </a:solidFill>
              <a:effectLst/>
              <a:latin typeface="Calibri" panose="020F0502020204030204" pitchFamily="34" charset="0"/>
              <a:cs typeface="Calibri" panose="020F0502020204030204" pitchFamily="34" charset="0"/>
            </a:endParaRPr>
          </a:p>
          <a:p>
            <a:pPr algn="l">
              <a:buFont typeface="Wingdings" panose="05000000000000000000" pitchFamily="2" charset="2"/>
              <a:buChar char="§"/>
            </a:pPr>
            <a:r>
              <a:rPr lang="en-US" sz="2400" b="0" i="0" dirty="0">
                <a:solidFill>
                  <a:schemeClr val="accent1"/>
                </a:solidFill>
                <a:effectLst/>
                <a:latin typeface="Calibri" panose="020F0502020204030204" pitchFamily="34" charset="0"/>
                <a:cs typeface="Calibri" panose="020F0502020204030204" pitchFamily="34" charset="0"/>
              </a:rPr>
              <a:t>Improved communication strategies between hospitals and SNFs may help reduce potentially preventable hospital readmissions</a:t>
            </a:r>
          </a:p>
          <a:p>
            <a:pPr marL="0" indent="0">
              <a:buNone/>
            </a:pPr>
            <a:endParaRPr lang="en-US" dirty="0"/>
          </a:p>
        </p:txBody>
      </p:sp>
      <p:sp>
        <p:nvSpPr>
          <p:cNvPr id="4" name="TextBox 3">
            <a:extLst>
              <a:ext uri="{FF2B5EF4-FFF2-40B4-BE49-F238E27FC236}">
                <a16:creationId xmlns:a16="http://schemas.microsoft.com/office/drawing/2014/main" id="{809A29C2-FF3E-1CD1-EFED-F481FE3F15EF}"/>
              </a:ext>
            </a:extLst>
          </p:cNvPr>
          <p:cNvSpPr txBox="1"/>
          <p:nvPr/>
        </p:nvSpPr>
        <p:spPr>
          <a:xfrm>
            <a:off x="760574" y="6249671"/>
            <a:ext cx="5999148" cy="369332"/>
          </a:xfrm>
          <a:prstGeom prst="rect">
            <a:avLst/>
          </a:prstGeom>
          <a:noFill/>
        </p:spPr>
        <p:txBody>
          <a:bodyPr wrap="square" rtlCol="0">
            <a:spAutoFit/>
          </a:bodyPr>
          <a:lstStyle/>
          <a:p>
            <a:r>
              <a:rPr lang="en-US" dirty="0"/>
              <a:t>Riester MR, et al. PLoS ONE. 2022;17(1):e0260664.</a:t>
            </a:r>
          </a:p>
        </p:txBody>
      </p:sp>
    </p:spTree>
    <p:extLst>
      <p:ext uri="{BB962C8B-B14F-4D97-AF65-F5344CB8AC3E}">
        <p14:creationId xmlns:p14="http://schemas.microsoft.com/office/powerpoint/2010/main" val="38315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6F89-B104-34B8-5B8E-59A43834B06D}"/>
              </a:ext>
            </a:extLst>
          </p:cNvPr>
          <p:cNvSpPr>
            <a:spLocks noGrp="1"/>
          </p:cNvSpPr>
          <p:nvPr>
            <p:ph type="title"/>
          </p:nvPr>
        </p:nvSpPr>
        <p:spPr/>
        <p:txBody>
          <a:bodyPr/>
          <a:lstStyle/>
          <a:p>
            <a:r>
              <a:rPr lang="en-US" dirty="0">
                <a:latin typeface="+mn-lt"/>
              </a:rPr>
              <a:t>Sepsis and Readmission</a:t>
            </a:r>
          </a:p>
        </p:txBody>
      </p:sp>
      <p:sp>
        <p:nvSpPr>
          <p:cNvPr id="3" name="Content Placeholder 2">
            <a:extLst>
              <a:ext uri="{FF2B5EF4-FFF2-40B4-BE49-F238E27FC236}">
                <a16:creationId xmlns:a16="http://schemas.microsoft.com/office/drawing/2014/main" id="{492E81DD-78EB-AED2-EFE4-3EB7F7829540}"/>
              </a:ext>
            </a:extLst>
          </p:cNvPr>
          <p:cNvSpPr>
            <a:spLocks noGrp="1"/>
          </p:cNvSpPr>
          <p:nvPr>
            <p:ph idx="1"/>
          </p:nvPr>
        </p:nvSpPr>
        <p:spPr>
          <a:xfrm>
            <a:off x="838200" y="1433945"/>
            <a:ext cx="10515600" cy="4518986"/>
          </a:xfrm>
        </p:spPr>
        <p:txBody>
          <a:bodyPr/>
          <a:lstStyle/>
          <a:p>
            <a:pPr>
              <a:buFont typeface="Wingdings" panose="05000000000000000000" pitchFamily="2" charset="2"/>
              <a:buChar char="§"/>
            </a:pPr>
            <a:r>
              <a:rPr lang="en-US" sz="2400" b="1" dirty="0">
                <a:solidFill>
                  <a:schemeClr val="accent1"/>
                </a:solidFill>
              </a:rPr>
              <a:t>Study of Medicare beneficiaries found that those who survived hospitalization for sepsis, 40% were readmitted within 90 days</a:t>
            </a:r>
          </a:p>
          <a:p>
            <a:pPr marL="0" indent="0">
              <a:buNone/>
            </a:pPr>
            <a:endParaRPr lang="en-US" sz="2400" b="1" dirty="0">
              <a:solidFill>
                <a:schemeClr val="accent1"/>
              </a:solidFill>
            </a:endParaRPr>
          </a:p>
          <a:p>
            <a:pPr>
              <a:buFont typeface="Wingdings" panose="05000000000000000000" pitchFamily="2" charset="2"/>
              <a:buChar char="§"/>
            </a:pPr>
            <a:r>
              <a:rPr lang="en-US" sz="2400" b="1" dirty="0">
                <a:solidFill>
                  <a:schemeClr val="accent1"/>
                </a:solidFill>
              </a:rPr>
              <a:t>Patients discharged after treatment for sepsis have high rates of hospital readmissions for chronic medical conditions (CHF, COPD, Acute Renal Failure)</a:t>
            </a:r>
          </a:p>
          <a:p>
            <a:pPr marL="0" indent="0">
              <a:buNone/>
            </a:pPr>
            <a:r>
              <a:rPr lang="en-US" sz="2400" b="1" dirty="0">
                <a:solidFill>
                  <a:schemeClr val="accent1"/>
                </a:solidFill>
              </a:rPr>
              <a:t> </a:t>
            </a:r>
          </a:p>
          <a:p>
            <a:pPr>
              <a:buFont typeface="Wingdings" panose="05000000000000000000" pitchFamily="2" charset="2"/>
              <a:buChar char="§"/>
            </a:pPr>
            <a:r>
              <a:rPr lang="en-US" sz="2400" b="1" dirty="0">
                <a:solidFill>
                  <a:schemeClr val="accent1"/>
                </a:solidFill>
              </a:rPr>
              <a:t>Patients &gt; 65 years of age- reasons for readmission within 90 days</a:t>
            </a:r>
          </a:p>
          <a:p>
            <a:pPr lvl="1">
              <a:buFont typeface="Wingdings" panose="05000000000000000000" pitchFamily="2" charset="2"/>
              <a:buChar char="§"/>
            </a:pPr>
            <a:r>
              <a:rPr lang="en-US" b="1" dirty="0">
                <a:solidFill>
                  <a:schemeClr val="accent1"/>
                </a:solidFill>
              </a:rPr>
              <a:t> </a:t>
            </a:r>
            <a:r>
              <a:rPr lang="en-US" sz="2000" b="1" dirty="0">
                <a:solidFill>
                  <a:schemeClr val="accent1"/>
                </a:solidFill>
              </a:rPr>
              <a:t>1.8% readmitted  for aspiration pneumonia</a:t>
            </a:r>
          </a:p>
          <a:p>
            <a:pPr lvl="1">
              <a:buFont typeface="Wingdings" panose="05000000000000000000" pitchFamily="2" charset="2"/>
              <a:buChar char="§"/>
            </a:pPr>
            <a:r>
              <a:rPr lang="en-US" sz="2000" b="1" dirty="0">
                <a:solidFill>
                  <a:schemeClr val="accent1"/>
                </a:solidFill>
              </a:rPr>
              <a:t>11.9% readmitted for infection (sepsis, pneumonia, urinary tract infection and skin and soft tissue infection.</a:t>
            </a:r>
          </a:p>
          <a:p>
            <a:pPr lvl="1">
              <a:buFont typeface="Wingdings" panose="05000000000000000000" pitchFamily="2" charset="2"/>
              <a:buChar char="§"/>
            </a:pPr>
            <a:r>
              <a:rPr lang="en-US" sz="2000" b="1" dirty="0">
                <a:solidFill>
                  <a:schemeClr val="accent1"/>
                </a:solidFill>
              </a:rPr>
              <a:t>5.5% readmitted for CHF</a:t>
            </a:r>
          </a:p>
          <a:p>
            <a:pPr lvl="1">
              <a:buFont typeface="Wingdings" panose="05000000000000000000" pitchFamily="2" charset="2"/>
              <a:buChar char="§"/>
            </a:pPr>
            <a:r>
              <a:rPr lang="en-US" sz="2000" b="1" dirty="0">
                <a:solidFill>
                  <a:schemeClr val="accent1"/>
                </a:solidFill>
              </a:rPr>
              <a:t>3.3% readmitted for acute renal failure</a:t>
            </a:r>
          </a:p>
          <a:p>
            <a:endParaRPr lang="en-US" dirty="0"/>
          </a:p>
        </p:txBody>
      </p:sp>
      <p:sp>
        <p:nvSpPr>
          <p:cNvPr id="4" name="TextBox 3">
            <a:extLst>
              <a:ext uri="{FF2B5EF4-FFF2-40B4-BE49-F238E27FC236}">
                <a16:creationId xmlns:a16="http://schemas.microsoft.com/office/drawing/2014/main" id="{7A3D0250-2996-4C0C-8FCE-F11380F0BB27}"/>
              </a:ext>
            </a:extLst>
          </p:cNvPr>
          <p:cNvSpPr txBox="1"/>
          <p:nvPr/>
        </p:nvSpPr>
        <p:spPr>
          <a:xfrm>
            <a:off x="508465" y="6179702"/>
            <a:ext cx="5486502" cy="369332"/>
          </a:xfrm>
          <a:prstGeom prst="rect">
            <a:avLst/>
          </a:prstGeom>
          <a:noFill/>
        </p:spPr>
        <p:txBody>
          <a:bodyPr wrap="none" rtlCol="0">
            <a:spAutoFit/>
          </a:bodyPr>
          <a:lstStyle/>
          <a:p>
            <a:r>
              <a:rPr lang="en-US" dirty="0"/>
              <a:t>Enhancing Recovery from Sepsis; JAMA 2018; 319: 62-75</a:t>
            </a:r>
          </a:p>
        </p:txBody>
      </p:sp>
    </p:spTree>
    <p:extLst>
      <p:ext uri="{BB962C8B-B14F-4D97-AF65-F5344CB8AC3E}">
        <p14:creationId xmlns:p14="http://schemas.microsoft.com/office/powerpoint/2010/main" val="1435364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566039-6E06-0840-B6FD-536B3DCAAF79}"/>
              </a:ext>
            </a:extLst>
          </p:cNvPr>
          <p:cNvSpPr>
            <a:spLocks noGrp="1"/>
          </p:cNvSpPr>
          <p:nvPr>
            <p:ph type="title"/>
          </p:nvPr>
        </p:nvSpPr>
        <p:spPr>
          <a:xfrm>
            <a:off x="994785" y="613987"/>
            <a:ext cx="8778875" cy="425501"/>
          </a:xfrm>
        </p:spPr>
        <p:txBody>
          <a:bodyPr/>
          <a:lstStyle/>
          <a:p>
            <a:pPr>
              <a:defRPr/>
            </a:pPr>
            <a:r>
              <a:rPr lang="en-US" altLang="en-US" dirty="0">
                <a:latin typeface="+mn-lt"/>
                <a:cs typeface="Arial" charset="0"/>
              </a:rPr>
              <a:t>Post Sepsis Syndrome</a:t>
            </a:r>
            <a:endParaRPr lang="en-US" altLang="en-US" dirty="0">
              <a:latin typeface="+mn-lt"/>
            </a:endParaRPr>
          </a:p>
        </p:txBody>
      </p:sp>
      <p:sp>
        <p:nvSpPr>
          <p:cNvPr id="3" name="Content Placeholder 2">
            <a:extLst>
              <a:ext uri="{FF2B5EF4-FFF2-40B4-BE49-F238E27FC236}">
                <a16:creationId xmlns:a16="http://schemas.microsoft.com/office/drawing/2014/main" id="{A5A094D9-AED5-6248-91F5-191C93366D8A}"/>
              </a:ext>
            </a:extLst>
          </p:cNvPr>
          <p:cNvSpPr>
            <a:spLocks noGrp="1"/>
          </p:cNvSpPr>
          <p:nvPr>
            <p:ph idx="1"/>
          </p:nvPr>
        </p:nvSpPr>
        <p:spPr>
          <a:xfrm>
            <a:off x="893618" y="1466233"/>
            <a:ext cx="11024755" cy="4165243"/>
          </a:xfrm>
        </p:spPr>
        <p:txBody>
          <a:bodyPr/>
          <a:lstStyle/>
          <a:p>
            <a:pPr marL="0" indent="0" algn="ctr">
              <a:buClr>
                <a:srgbClr val="00B0F0"/>
              </a:buClr>
              <a:buNone/>
              <a:defRPr/>
            </a:pPr>
            <a:r>
              <a:rPr lang="en-US" altLang="en-US" sz="2800" b="1" dirty="0">
                <a:solidFill>
                  <a:schemeClr val="accent6"/>
                </a:solidFill>
                <a:effectLst>
                  <a:outerShdw blurRad="38100" dist="38100" dir="2700000" algn="tl">
                    <a:srgbClr val="000000">
                      <a:alpha val="43137"/>
                    </a:srgbClr>
                  </a:outerShdw>
                </a:effectLst>
                <a:latin typeface="Arial" charset="0"/>
                <a:cs typeface="Arial" charset="0"/>
              </a:rPr>
              <a:t>Affects up to 50% of sepsis survivors</a:t>
            </a:r>
          </a:p>
          <a:p>
            <a:pPr marL="342900" indent="-342900">
              <a:buClr>
                <a:srgbClr val="00539B"/>
              </a:buClr>
              <a:buFont typeface="Wingdings" panose="05000000000000000000" pitchFamily="2" charset="2"/>
              <a:buChar char="§"/>
              <a:defRPr/>
            </a:pPr>
            <a:r>
              <a:rPr lang="en-US" sz="2000" b="1" dirty="0">
                <a:solidFill>
                  <a:schemeClr val="accent6"/>
                </a:solidFill>
              </a:rPr>
              <a:t>Post-sepsis syndrome is a condition that can result in physical and/or psychological long-term effects, such as:</a:t>
            </a:r>
            <a:endParaRPr lang="en-US" altLang="en-US" sz="2000" b="1" dirty="0">
              <a:solidFill>
                <a:schemeClr val="accent6"/>
              </a:solidFill>
            </a:endParaRPr>
          </a:p>
          <a:p>
            <a:pPr marL="800100" lvl="2" indent="-342900">
              <a:spcAft>
                <a:spcPts val="0"/>
              </a:spcAft>
              <a:buClr>
                <a:schemeClr val="tx1"/>
              </a:buClr>
              <a:buFont typeface="Wingdings" panose="05000000000000000000" pitchFamily="2" charset="2"/>
              <a:buChar char="§"/>
              <a:defRPr/>
            </a:pPr>
            <a:r>
              <a:rPr lang="en-US" altLang="en-US" sz="1400" dirty="0"/>
              <a:t>Impaired cognitive function-especially among older patients</a:t>
            </a:r>
          </a:p>
          <a:p>
            <a:pPr marL="800100" lvl="2" indent="-342900">
              <a:spcAft>
                <a:spcPts val="0"/>
              </a:spcAft>
              <a:buClr>
                <a:schemeClr val="tx1"/>
              </a:buClr>
              <a:buFont typeface="Wingdings" panose="05000000000000000000" pitchFamily="2" charset="2"/>
              <a:buChar char="§"/>
              <a:defRPr/>
            </a:pPr>
            <a:r>
              <a:rPr lang="en-US" altLang="en-US" sz="1400" dirty="0"/>
              <a:t>Mobility impairments (muscle weakness)</a:t>
            </a:r>
          </a:p>
          <a:p>
            <a:pPr marL="800100" lvl="2" indent="-342900">
              <a:spcAft>
                <a:spcPts val="0"/>
              </a:spcAft>
              <a:buClr>
                <a:schemeClr val="tx1"/>
              </a:buClr>
              <a:buFont typeface="Wingdings" panose="05000000000000000000" pitchFamily="2" charset="2"/>
              <a:buChar char="§"/>
              <a:defRPr/>
            </a:pPr>
            <a:r>
              <a:rPr lang="en-US" altLang="en-US" sz="1400" dirty="0"/>
              <a:t>Amputations</a:t>
            </a:r>
          </a:p>
          <a:p>
            <a:pPr marL="800100" lvl="2" indent="-342900">
              <a:spcAft>
                <a:spcPts val="0"/>
              </a:spcAft>
              <a:buClr>
                <a:schemeClr val="tx1"/>
              </a:buClr>
              <a:buFont typeface="Wingdings" panose="05000000000000000000" pitchFamily="2" charset="2"/>
              <a:buChar char="§"/>
              <a:defRPr/>
            </a:pPr>
            <a:r>
              <a:rPr lang="en-US" altLang="en-US" sz="1400" dirty="0"/>
              <a:t>Hallucinations</a:t>
            </a:r>
          </a:p>
          <a:p>
            <a:pPr marL="800100" lvl="2" indent="-342900">
              <a:spcAft>
                <a:spcPts val="0"/>
              </a:spcAft>
              <a:buClr>
                <a:schemeClr val="tx1"/>
              </a:buClr>
              <a:buFont typeface="Wingdings" panose="05000000000000000000" pitchFamily="2" charset="2"/>
              <a:buChar char="§"/>
              <a:defRPr/>
            </a:pPr>
            <a:r>
              <a:rPr lang="en-US" altLang="en-US" sz="1400" dirty="0"/>
              <a:t>Loss of self-esteem</a:t>
            </a:r>
          </a:p>
          <a:p>
            <a:pPr marL="800100" lvl="2" indent="-342900">
              <a:spcAft>
                <a:spcPts val="0"/>
              </a:spcAft>
              <a:buClr>
                <a:schemeClr val="tx1"/>
              </a:buClr>
              <a:buFont typeface="Wingdings" panose="05000000000000000000" pitchFamily="2" charset="2"/>
              <a:buChar char="§"/>
              <a:defRPr/>
            </a:pPr>
            <a:r>
              <a:rPr lang="en-US" altLang="en-US" sz="1400" dirty="0"/>
              <a:t>Increased dependency on others</a:t>
            </a:r>
          </a:p>
          <a:p>
            <a:pPr lvl="2" indent="0">
              <a:buClr>
                <a:srgbClr val="00539B"/>
              </a:buClr>
              <a:buNone/>
              <a:defRPr/>
            </a:pPr>
            <a:r>
              <a:rPr lang="en-US" altLang="en-US" sz="1600" dirty="0"/>
              <a:t>*Higher risk for patients with an ICU or extended hospital stay</a:t>
            </a:r>
          </a:p>
          <a:p>
            <a:pPr marL="342900" indent="-342900">
              <a:buClr>
                <a:srgbClr val="00539B"/>
              </a:buClr>
              <a:buFont typeface="Wingdings" pitchFamily="2" charset="2"/>
              <a:buChar char="§"/>
              <a:defRPr/>
            </a:pPr>
            <a:r>
              <a:rPr lang="en-US" altLang="en-US" sz="2000" b="1" dirty="0">
                <a:solidFill>
                  <a:schemeClr val="accent6"/>
                </a:solidFill>
                <a:cs typeface="Arial" charset="0"/>
              </a:rPr>
              <a:t>Significant Impact on Caregivers</a:t>
            </a:r>
          </a:p>
          <a:p>
            <a:pPr marL="800100" lvl="2" indent="-342900">
              <a:spcAft>
                <a:spcPts val="0"/>
              </a:spcAft>
              <a:buClr>
                <a:schemeClr val="tx1"/>
              </a:buClr>
              <a:buFont typeface="Wingdings" panose="05000000000000000000" pitchFamily="2" charset="2"/>
              <a:buChar char="§"/>
              <a:defRPr/>
            </a:pPr>
            <a:r>
              <a:rPr lang="en-US" altLang="en-US" sz="1400" dirty="0"/>
              <a:t>Inadequate hospital discharge education on what to expect during  recovery</a:t>
            </a:r>
          </a:p>
          <a:p>
            <a:pPr marL="800100" lvl="2" indent="-342900">
              <a:spcAft>
                <a:spcPts val="0"/>
              </a:spcAft>
              <a:buClr>
                <a:schemeClr val="tx1"/>
              </a:buClr>
              <a:buFont typeface="Wingdings" panose="05000000000000000000" pitchFamily="2" charset="2"/>
              <a:buChar char="§"/>
              <a:defRPr/>
            </a:pPr>
            <a:r>
              <a:rPr lang="en-US" altLang="en-US" sz="1400" dirty="0"/>
              <a:t>Difficulty accessing follow-up community treatment</a:t>
            </a:r>
          </a:p>
          <a:p>
            <a:pPr marL="800100" lvl="2" indent="-342900">
              <a:spcAft>
                <a:spcPts val="0"/>
              </a:spcAft>
              <a:buClr>
                <a:schemeClr val="tx1"/>
              </a:buClr>
              <a:buFont typeface="Wingdings" panose="05000000000000000000" pitchFamily="2" charset="2"/>
              <a:buChar char="§"/>
              <a:defRPr/>
            </a:pPr>
            <a:r>
              <a:rPr lang="en-US" altLang="en-US" sz="1400" dirty="0"/>
              <a:t>Cost</a:t>
            </a:r>
          </a:p>
          <a:p>
            <a:pPr marL="800100" lvl="2" indent="-342900">
              <a:spcAft>
                <a:spcPts val="0"/>
              </a:spcAft>
              <a:buClr>
                <a:schemeClr val="tx1"/>
              </a:buClr>
              <a:buFont typeface="Wingdings" panose="05000000000000000000" pitchFamily="2" charset="2"/>
              <a:buChar char="§"/>
              <a:defRPr/>
            </a:pPr>
            <a:r>
              <a:rPr lang="en-US" altLang="en-US" sz="1400" dirty="0"/>
              <a:t>Disruption to their lives		</a:t>
            </a:r>
          </a:p>
        </p:txBody>
      </p:sp>
      <p:sp>
        <p:nvSpPr>
          <p:cNvPr id="18436" name="Slide Number Placeholder 3">
            <a:extLst>
              <a:ext uri="{FF2B5EF4-FFF2-40B4-BE49-F238E27FC236}">
                <a16:creationId xmlns:a16="http://schemas.microsoft.com/office/drawing/2014/main" id="{A032BD02-EAD2-1C4D-BD37-DAEC8BC31984}"/>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CB663CA-A41E-B74F-9635-A4CBC60BA522}" type="slidenum">
              <a:rPr lang="en-US" altLang="en-US" sz="1400">
                <a:solidFill>
                  <a:schemeClr val="bg1"/>
                </a:solidFill>
                <a:latin typeface="Arial" panose="020B0604020202020204" pitchFamily="34" charset="0"/>
              </a:rPr>
              <a:pPr/>
              <a:t>39</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79616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469898" y="382974"/>
            <a:ext cx="11454880" cy="846386"/>
          </a:xfrm>
        </p:spPr>
        <p:txBody>
          <a:bodyPr/>
          <a:lstStyle/>
          <a:p>
            <a:pPr>
              <a:defRPr/>
            </a:pPr>
            <a:r>
              <a:rPr lang="en-US" dirty="0">
                <a:latin typeface="+mn-lt"/>
                <a:cs typeface="Arial" charset="0"/>
              </a:rPr>
              <a:t>IPRO Sepsis Train-the Trainer Content Outline</a:t>
            </a:r>
            <a:endParaRPr lang="en-US" altLang="en-US" dirty="0">
              <a:latin typeface="+mn-lt"/>
              <a:cs typeface="Arial" charset="0"/>
            </a:endParaRPr>
          </a:p>
        </p:txBody>
      </p:sp>
      <p:sp>
        <p:nvSpPr>
          <p:cNvPr id="6149" name="Rectangle 1">
            <a:extLst>
              <a:ext uri="{FF2B5EF4-FFF2-40B4-BE49-F238E27FC236}">
                <a16:creationId xmlns:a16="http://schemas.microsoft.com/office/drawing/2014/main" id="{5BD11C79-D3B0-9D4E-A331-3C4AAD1FFAF7}"/>
              </a:ext>
            </a:extLst>
          </p:cNvPr>
          <p:cNvSpPr>
            <a:spLocks noChangeArrowheads="1"/>
          </p:cNvSpPr>
          <p:nvPr/>
        </p:nvSpPr>
        <p:spPr bwMode="auto">
          <a:xfrm>
            <a:off x="620209" y="1465922"/>
            <a:ext cx="692842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Sepsis Alliance video “SEPSIS: EMERGENCY”</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Identification of high-risk populations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Evidence supporting community-based sepsis awareness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Recognizing early signs/symptoms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Treatment strategies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SNF Care Pathway</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Sepsis Self Management Tool</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Post sepsis syndrome</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Preventative measures</a:t>
            </a:r>
          </a:p>
          <a:p>
            <a:pPr marL="342900" indent="-342900">
              <a:spcAft>
                <a:spcPts val="800"/>
              </a:spcAft>
              <a:buClr>
                <a:srgbClr val="004080"/>
              </a:buClr>
              <a:buSzPct val="110000"/>
              <a:buFont typeface="Wingdings" pitchFamily="2" charset="2"/>
              <a:buChar char="§"/>
            </a:pPr>
            <a:r>
              <a:rPr lang="en-US" altLang="en-US" sz="1800" b="1" dirty="0">
                <a:solidFill>
                  <a:srgbClr val="00539B"/>
                </a:solidFill>
                <a:latin typeface="Arial" pitchFamily="34" charset="0"/>
                <a:cs typeface="Arial" pitchFamily="34" charset="0"/>
              </a:rPr>
              <a:t>Facility based training process</a:t>
            </a:r>
          </a:p>
        </p:txBody>
      </p:sp>
      <p:sp>
        <p:nvSpPr>
          <p:cNvPr id="2" name="TextBox 1">
            <a:extLst>
              <a:ext uri="{FF2B5EF4-FFF2-40B4-BE49-F238E27FC236}">
                <a16:creationId xmlns:a16="http://schemas.microsoft.com/office/drawing/2014/main" id="{3DB4D7D8-F98F-87E4-B82F-18261F1A6B32}"/>
              </a:ext>
            </a:extLst>
          </p:cNvPr>
          <p:cNvSpPr txBox="1"/>
          <p:nvPr/>
        </p:nvSpPr>
        <p:spPr>
          <a:xfrm>
            <a:off x="4751542" y="3659337"/>
            <a:ext cx="6820249"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Please Go Forth &amp; Train !</a:t>
            </a:r>
          </a:p>
        </p:txBody>
      </p:sp>
    </p:spTree>
    <p:extLst>
      <p:ext uri="{BB962C8B-B14F-4D97-AF65-F5344CB8AC3E}">
        <p14:creationId xmlns:p14="http://schemas.microsoft.com/office/powerpoint/2010/main" val="3204336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0F52-B07A-122D-1545-5437EAD69BC3}"/>
              </a:ext>
            </a:extLst>
          </p:cNvPr>
          <p:cNvSpPr>
            <a:spLocks noGrp="1"/>
          </p:cNvSpPr>
          <p:nvPr>
            <p:ph type="title"/>
          </p:nvPr>
        </p:nvSpPr>
        <p:spPr/>
        <p:txBody>
          <a:bodyPr/>
          <a:lstStyle/>
          <a:p>
            <a:r>
              <a:rPr lang="en-US" dirty="0">
                <a:latin typeface="+mn-lt"/>
              </a:rPr>
              <a:t>Post Sepsis Monitoring</a:t>
            </a:r>
          </a:p>
        </p:txBody>
      </p:sp>
      <p:sp>
        <p:nvSpPr>
          <p:cNvPr id="3" name="Content Placeholder 2">
            <a:extLst>
              <a:ext uri="{FF2B5EF4-FFF2-40B4-BE49-F238E27FC236}">
                <a16:creationId xmlns:a16="http://schemas.microsoft.com/office/drawing/2014/main" id="{37F6634A-EBA7-FC27-B1EC-45A1CEBEA13A}"/>
              </a:ext>
            </a:extLst>
          </p:cNvPr>
          <p:cNvSpPr>
            <a:spLocks noGrp="1"/>
          </p:cNvSpPr>
          <p:nvPr>
            <p:ph idx="1"/>
          </p:nvPr>
        </p:nvSpPr>
        <p:spPr>
          <a:xfrm>
            <a:off x="723900" y="1582167"/>
            <a:ext cx="10515600" cy="4127306"/>
          </a:xfrm>
        </p:spPr>
        <p:txBody>
          <a:bodyPr/>
          <a:lstStyle/>
          <a:p>
            <a:pPr>
              <a:buFont typeface="Wingdings" panose="05000000000000000000" pitchFamily="2" charset="2"/>
              <a:buChar char="§"/>
            </a:pPr>
            <a:r>
              <a:rPr lang="en-US" sz="2400" b="1" dirty="0">
                <a:solidFill>
                  <a:schemeClr val="accent1"/>
                </a:solidFill>
              </a:rPr>
              <a:t>If evidence of swallowing impairment- consider referral to speech therapy</a:t>
            </a:r>
          </a:p>
          <a:p>
            <a:pPr marL="0" indent="0">
              <a:buNone/>
            </a:pPr>
            <a:endParaRPr lang="en-US" sz="2400" b="1" dirty="0">
              <a:solidFill>
                <a:schemeClr val="accent1"/>
              </a:solidFill>
            </a:endParaRPr>
          </a:p>
          <a:p>
            <a:pPr>
              <a:buFont typeface="Wingdings" panose="05000000000000000000" pitchFamily="2" charset="2"/>
              <a:buChar char="§"/>
            </a:pPr>
            <a:r>
              <a:rPr lang="en-US" sz="2400" b="1" dirty="0">
                <a:solidFill>
                  <a:schemeClr val="accent1"/>
                </a:solidFill>
              </a:rPr>
              <a:t>Screening for depression and anxiety if needed</a:t>
            </a:r>
          </a:p>
          <a:p>
            <a:pPr marL="0" indent="0">
              <a:buNone/>
            </a:pPr>
            <a:endParaRPr lang="en-US" sz="2400" b="1" dirty="0">
              <a:solidFill>
                <a:schemeClr val="accent1"/>
              </a:solidFill>
            </a:endParaRPr>
          </a:p>
          <a:p>
            <a:pPr>
              <a:buFont typeface="Wingdings" panose="05000000000000000000" pitchFamily="2" charset="2"/>
              <a:buChar char="§"/>
            </a:pPr>
            <a:r>
              <a:rPr lang="en-US" sz="2400" b="1" dirty="0">
                <a:solidFill>
                  <a:schemeClr val="accent1"/>
                </a:solidFill>
              </a:rPr>
              <a:t>Medication reconciliation- discontinue hospital medications without an ongoing indication</a:t>
            </a:r>
          </a:p>
          <a:p>
            <a:pPr marL="0" indent="0">
              <a:buNone/>
            </a:pPr>
            <a:endParaRPr lang="en-US" sz="2400" b="1" dirty="0">
              <a:solidFill>
                <a:schemeClr val="accent1"/>
              </a:solidFill>
            </a:endParaRPr>
          </a:p>
          <a:p>
            <a:pPr>
              <a:buFont typeface="Wingdings" panose="05000000000000000000" pitchFamily="2" charset="2"/>
              <a:buChar char="§"/>
            </a:pPr>
            <a:r>
              <a:rPr lang="en-US" sz="2400" b="1" dirty="0">
                <a:solidFill>
                  <a:schemeClr val="accent1"/>
                </a:solidFill>
              </a:rPr>
              <a:t>Ensure receipt of vaccines, as appropriate</a:t>
            </a:r>
          </a:p>
          <a:p>
            <a:pPr marL="0" indent="0">
              <a:buNone/>
            </a:pPr>
            <a:endParaRPr lang="en-US" sz="2400" b="1" dirty="0">
              <a:solidFill>
                <a:schemeClr val="accent1"/>
              </a:solidFill>
            </a:endParaRPr>
          </a:p>
          <a:p>
            <a:pPr>
              <a:buFont typeface="Wingdings" panose="05000000000000000000" pitchFamily="2" charset="2"/>
              <a:buChar char="§"/>
            </a:pPr>
            <a:r>
              <a:rPr lang="en-US" sz="2400" b="1" dirty="0">
                <a:solidFill>
                  <a:schemeClr val="accent1"/>
                </a:solidFill>
              </a:rPr>
              <a:t>Monitor for signs and symptoms of infection</a:t>
            </a:r>
          </a:p>
          <a:p>
            <a:endParaRPr lang="en-US" dirty="0"/>
          </a:p>
        </p:txBody>
      </p:sp>
    </p:spTree>
    <p:extLst>
      <p:ext uri="{BB962C8B-B14F-4D97-AF65-F5344CB8AC3E}">
        <p14:creationId xmlns:p14="http://schemas.microsoft.com/office/powerpoint/2010/main" val="33089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566039-6E06-0840-B6FD-536B3DCAAF79}"/>
              </a:ext>
            </a:extLst>
          </p:cNvPr>
          <p:cNvSpPr>
            <a:spLocks noGrp="1"/>
          </p:cNvSpPr>
          <p:nvPr>
            <p:ph type="title"/>
          </p:nvPr>
        </p:nvSpPr>
        <p:spPr>
          <a:xfrm>
            <a:off x="691377" y="410247"/>
            <a:ext cx="9647578" cy="846386"/>
          </a:xfrm>
        </p:spPr>
        <p:txBody>
          <a:bodyPr/>
          <a:lstStyle/>
          <a:p>
            <a:pPr>
              <a:defRPr/>
            </a:pPr>
            <a:r>
              <a:rPr lang="en-US" altLang="en-US" dirty="0">
                <a:latin typeface="+mn-lt"/>
                <a:cs typeface="Arial" charset="0"/>
              </a:rPr>
              <a:t>Antibiotic Stewardship versus Treating Sepsis</a:t>
            </a:r>
            <a:endParaRPr lang="en-US" altLang="en-US" dirty="0">
              <a:latin typeface="+mn-lt"/>
            </a:endParaRPr>
          </a:p>
        </p:txBody>
      </p:sp>
      <p:sp>
        <p:nvSpPr>
          <p:cNvPr id="3" name="Content Placeholder 2">
            <a:extLst>
              <a:ext uri="{FF2B5EF4-FFF2-40B4-BE49-F238E27FC236}">
                <a16:creationId xmlns:a16="http://schemas.microsoft.com/office/drawing/2014/main" id="{A5A094D9-AED5-6248-91F5-191C93366D8A}"/>
              </a:ext>
            </a:extLst>
          </p:cNvPr>
          <p:cNvSpPr>
            <a:spLocks noGrp="1"/>
          </p:cNvSpPr>
          <p:nvPr>
            <p:ph idx="1"/>
          </p:nvPr>
        </p:nvSpPr>
        <p:spPr>
          <a:xfrm>
            <a:off x="691377" y="1600954"/>
            <a:ext cx="10961648" cy="4534575"/>
          </a:xfrm>
        </p:spPr>
        <p:txBody>
          <a:bodyPr/>
          <a:lstStyle/>
          <a:p>
            <a:pPr marL="0" indent="0" algn="ctr">
              <a:buNone/>
              <a:defRPr/>
            </a:pPr>
            <a:r>
              <a:rPr lang="en-US" b="1" dirty="0">
                <a:solidFill>
                  <a:srgbClr val="00539B"/>
                </a:solidFill>
              </a:rPr>
              <a:t>Not a Conflict in Strategies!</a:t>
            </a:r>
          </a:p>
          <a:p>
            <a:pPr marL="0" indent="0" algn="ctr">
              <a:buNone/>
              <a:defRPr/>
            </a:pPr>
            <a:r>
              <a:rPr lang="en-US" i="1" dirty="0">
                <a:solidFill>
                  <a:srgbClr val="C00000"/>
                </a:solidFill>
              </a:rPr>
              <a:t>Stressed in all Training and Community Outreach Events</a:t>
            </a:r>
          </a:p>
          <a:p>
            <a:pPr algn="ctr">
              <a:defRPr/>
            </a:pPr>
            <a:endParaRPr lang="en-US" i="1" dirty="0">
              <a:solidFill>
                <a:srgbClr val="C00000"/>
              </a:solidFill>
            </a:endParaRPr>
          </a:p>
          <a:p>
            <a:pPr marL="342900" indent="-342900">
              <a:buFont typeface="Wingdings" panose="05000000000000000000" pitchFamily="2" charset="2"/>
              <a:buChar char="§"/>
              <a:defRPr/>
            </a:pPr>
            <a:r>
              <a:rPr lang="en-US" sz="2200" b="1" dirty="0">
                <a:solidFill>
                  <a:schemeClr val="accent1"/>
                </a:solidFill>
              </a:rPr>
              <a:t>Urgent antibiotic therapy is needed for bacterial infections to prevent progression to sepsis and septic shock</a:t>
            </a:r>
          </a:p>
          <a:p>
            <a:pPr>
              <a:defRPr/>
            </a:pPr>
            <a:endParaRPr lang="en-US" sz="2200" b="1" dirty="0">
              <a:solidFill>
                <a:schemeClr val="accent1"/>
              </a:solidFill>
            </a:endParaRPr>
          </a:p>
          <a:p>
            <a:pPr marL="342900" indent="-342900">
              <a:buFont typeface="Wingdings" panose="05000000000000000000" pitchFamily="2" charset="2"/>
              <a:buChar char="§"/>
              <a:defRPr/>
            </a:pPr>
            <a:r>
              <a:rPr lang="en-US" sz="2200" b="1" dirty="0">
                <a:solidFill>
                  <a:schemeClr val="accent1"/>
                </a:solidFill>
              </a:rPr>
              <a:t>Growing focus on appropriate use of all antibiotics both in and out of the hospital </a:t>
            </a:r>
          </a:p>
          <a:p>
            <a:pPr>
              <a:defRPr/>
            </a:pPr>
            <a:endParaRPr lang="en-US" sz="2200" b="1" dirty="0">
              <a:solidFill>
                <a:schemeClr val="accent1"/>
              </a:solidFill>
            </a:endParaRPr>
          </a:p>
          <a:p>
            <a:pPr marL="342900" indent="-342900">
              <a:buFont typeface="Wingdings" panose="05000000000000000000" pitchFamily="2" charset="2"/>
              <a:buChar char="§"/>
              <a:defRPr/>
            </a:pPr>
            <a:r>
              <a:rPr lang="en-US" sz="2200" b="1" dirty="0">
                <a:solidFill>
                  <a:schemeClr val="accent1"/>
                </a:solidFill>
              </a:rPr>
              <a:t>Discourage empiric prescribing for upper respiratory tract infections and non-specific febrile and viral syndromes</a:t>
            </a:r>
          </a:p>
        </p:txBody>
      </p:sp>
      <p:sp>
        <p:nvSpPr>
          <p:cNvPr id="18436" name="Slide Number Placeholder 3">
            <a:extLst>
              <a:ext uri="{FF2B5EF4-FFF2-40B4-BE49-F238E27FC236}">
                <a16:creationId xmlns:a16="http://schemas.microsoft.com/office/drawing/2014/main" id="{A032BD02-EAD2-1C4D-BD37-DAEC8BC31984}"/>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CB663CA-A41E-B74F-9635-A4CBC60BA522}" type="slidenum">
              <a:rPr lang="en-US" altLang="en-US" sz="1400">
                <a:solidFill>
                  <a:schemeClr val="bg1"/>
                </a:solidFill>
                <a:latin typeface="Arial" panose="020B0604020202020204" pitchFamily="34" charset="0"/>
              </a:rPr>
              <a:pPr/>
              <a:t>41</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47308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1B31-353C-50D7-A93D-344F73227037}"/>
              </a:ext>
            </a:extLst>
          </p:cNvPr>
          <p:cNvSpPr>
            <a:spLocks noGrp="1"/>
          </p:cNvSpPr>
          <p:nvPr>
            <p:ph type="title"/>
          </p:nvPr>
        </p:nvSpPr>
        <p:spPr/>
        <p:txBody>
          <a:bodyPr/>
          <a:lstStyle/>
          <a:p>
            <a:r>
              <a:rPr lang="en-US" dirty="0">
                <a:latin typeface="+mn-lt"/>
              </a:rPr>
              <a:t>Infection Prevention </a:t>
            </a:r>
          </a:p>
        </p:txBody>
      </p:sp>
      <p:sp>
        <p:nvSpPr>
          <p:cNvPr id="3" name="Content Placeholder 2">
            <a:extLst>
              <a:ext uri="{FF2B5EF4-FFF2-40B4-BE49-F238E27FC236}">
                <a16:creationId xmlns:a16="http://schemas.microsoft.com/office/drawing/2014/main" id="{88060F06-BD94-F6AF-A8F5-638019D2713D}"/>
              </a:ext>
            </a:extLst>
          </p:cNvPr>
          <p:cNvSpPr>
            <a:spLocks noGrp="1"/>
          </p:cNvSpPr>
          <p:nvPr>
            <p:ph idx="1"/>
          </p:nvPr>
        </p:nvSpPr>
        <p:spPr>
          <a:xfrm>
            <a:off x="838200" y="1503827"/>
            <a:ext cx="10515600" cy="3850346"/>
          </a:xfrm>
        </p:spPr>
        <p:txBody>
          <a:bodyPr/>
          <a:lstStyle/>
          <a:p>
            <a:r>
              <a:rPr lang="en-US" sz="2400" b="1" dirty="0">
                <a:solidFill>
                  <a:schemeClr val="accent1"/>
                </a:solidFill>
              </a:rPr>
              <a:t>Hand hygiene</a:t>
            </a:r>
          </a:p>
          <a:p>
            <a:r>
              <a:rPr lang="en-US" sz="2400" b="1" dirty="0">
                <a:solidFill>
                  <a:schemeClr val="accent1"/>
                </a:solidFill>
              </a:rPr>
              <a:t>Limit use of urinary catheters</a:t>
            </a:r>
          </a:p>
          <a:p>
            <a:r>
              <a:rPr lang="en-US" sz="2400" b="1" dirty="0">
                <a:solidFill>
                  <a:schemeClr val="accent1"/>
                </a:solidFill>
              </a:rPr>
              <a:t>Pneumococcal, influenza, COVID vaccination</a:t>
            </a:r>
          </a:p>
          <a:p>
            <a:r>
              <a:rPr lang="en-US" sz="2400" b="1" dirty="0">
                <a:solidFill>
                  <a:schemeClr val="accent1"/>
                </a:solidFill>
              </a:rPr>
              <a:t>Prompt identification and isolation of residents with viral respiratory illness</a:t>
            </a:r>
          </a:p>
          <a:p>
            <a:r>
              <a:rPr lang="en-US" sz="2400" b="1" dirty="0">
                <a:solidFill>
                  <a:schemeClr val="accent1"/>
                </a:solidFill>
              </a:rPr>
              <a:t>Tuberculosis screening</a:t>
            </a:r>
          </a:p>
          <a:p>
            <a:r>
              <a:rPr lang="en-US" sz="2400" b="1" dirty="0">
                <a:solidFill>
                  <a:schemeClr val="accent1"/>
                </a:solidFill>
              </a:rPr>
              <a:t>Antibiotic stewardship</a:t>
            </a:r>
          </a:p>
          <a:p>
            <a:r>
              <a:rPr lang="en-US" sz="2400" b="1" dirty="0">
                <a:solidFill>
                  <a:schemeClr val="accent1"/>
                </a:solidFill>
              </a:rPr>
              <a:t>Employee health</a:t>
            </a:r>
          </a:p>
          <a:p>
            <a:r>
              <a:rPr lang="en-US" sz="2400" b="1" dirty="0">
                <a:solidFill>
                  <a:schemeClr val="accent1"/>
                </a:solidFill>
              </a:rPr>
              <a:t>Outbreak containment protocols</a:t>
            </a:r>
          </a:p>
          <a:p>
            <a:r>
              <a:rPr lang="en-US" sz="2400" b="1" dirty="0">
                <a:solidFill>
                  <a:schemeClr val="accent1"/>
                </a:solidFill>
              </a:rPr>
              <a:t>Infection control policies and procedures</a:t>
            </a:r>
          </a:p>
          <a:p>
            <a:endParaRPr lang="en-US" sz="2400" dirty="0"/>
          </a:p>
          <a:p>
            <a:endParaRPr lang="en-US" sz="2400" dirty="0"/>
          </a:p>
        </p:txBody>
      </p:sp>
      <p:sp>
        <p:nvSpPr>
          <p:cNvPr id="4" name="TextBox 3">
            <a:extLst>
              <a:ext uri="{FF2B5EF4-FFF2-40B4-BE49-F238E27FC236}">
                <a16:creationId xmlns:a16="http://schemas.microsoft.com/office/drawing/2014/main" id="{E077A92D-EB39-2EAE-6D31-2B6C856957A5}"/>
              </a:ext>
            </a:extLst>
          </p:cNvPr>
          <p:cNvSpPr txBox="1"/>
          <p:nvPr/>
        </p:nvSpPr>
        <p:spPr>
          <a:xfrm>
            <a:off x="838200" y="5832088"/>
            <a:ext cx="6945351" cy="1169551"/>
          </a:xfrm>
          <a:prstGeom prst="rect">
            <a:avLst/>
          </a:prstGeom>
          <a:noFill/>
        </p:spPr>
        <p:txBody>
          <a:bodyPr wrap="square" rtlCol="0">
            <a:spAutoFit/>
          </a:bodyPr>
          <a:lstStyle/>
          <a:p>
            <a:r>
              <a:rPr lang="en-US" sz="1400" kern="100" dirty="0">
                <a:effectLst/>
                <a:latin typeface="Calibri" panose="020F0502020204030204" pitchFamily="34" charset="0"/>
                <a:ea typeface="Calibri" panose="020F0502020204030204" pitchFamily="34" charset="0"/>
                <a:cs typeface="Calibri" panose="020F0502020204030204" pitchFamily="34" charset="0"/>
              </a:rPr>
              <a:t>Smith, P. W., Bennett, G., Bradley, S., Drinka, P., Lautenbach, E., Marx, J., Mody, L., Nicolle, L., &amp; Stevenson, K. (2008). SHEA/APIC Guideline: Infection prevention and control in the long-term care facility.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American Journal of Infection Control</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36</a:t>
            </a:r>
            <a:r>
              <a:rPr lang="en-US" sz="1400" kern="100" dirty="0">
                <a:effectLst/>
                <a:latin typeface="Calibri" panose="020F0502020204030204" pitchFamily="34" charset="0"/>
                <a:ea typeface="Calibri" panose="020F0502020204030204" pitchFamily="34" charset="0"/>
                <a:cs typeface="Calibri" panose="020F0502020204030204" pitchFamily="34" charset="0"/>
              </a:rPr>
              <a:t>(7), 504–535. https://doi.org/10.1016/j.ajic.2008.06.001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162357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884238" y="537805"/>
            <a:ext cx="5137961" cy="553998"/>
          </a:xfrm>
        </p:spPr>
        <p:txBody>
          <a:bodyPr/>
          <a:lstStyle/>
          <a:p>
            <a:pPr>
              <a:lnSpc>
                <a:spcPct val="100000"/>
              </a:lnSpc>
              <a:defRPr/>
            </a:pPr>
            <a:r>
              <a:rPr lang="en-US" altLang="en-US" sz="3600" dirty="0">
                <a:latin typeface="+mn-lt"/>
                <a:cs typeface="Arial" charset="0"/>
              </a:rPr>
              <a:t>Preventing Sepsis</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884238" y="1725497"/>
            <a:ext cx="6363513" cy="4437178"/>
          </a:xfrm>
        </p:spPr>
        <p:txBody>
          <a:bodyPr/>
          <a:lstStyle/>
          <a:p>
            <a:pPr>
              <a:buFont typeface="Wingdings" panose="05000000000000000000" pitchFamily="2" charset="2"/>
              <a:buChar char="§"/>
            </a:pPr>
            <a:r>
              <a:rPr lang="en-US" altLang="en-US" sz="2800" dirty="0">
                <a:solidFill>
                  <a:srgbClr val="00539B"/>
                </a:solidFill>
              </a:rPr>
              <a:t>Simple measures you can take:</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Practice good hand hygiene</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Try to avoid infections</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Treat infections promptly</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Get vaccinated!</a:t>
            </a:r>
          </a:p>
          <a:p>
            <a:pPr marL="1257300" lvl="4" indent="-342900">
              <a:buClr>
                <a:srgbClr val="00539B"/>
              </a:buClr>
              <a:buFont typeface="Wingdings" pitchFamily="2" charset="2"/>
              <a:buChar char="§"/>
            </a:pPr>
            <a:r>
              <a:rPr lang="en-US" altLang="en-US" sz="2400" dirty="0">
                <a:solidFill>
                  <a:srgbClr val="00539B"/>
                </a:solidFill>
                <a:latin typeface="Arial" panose="020B0604020202020204" pitchFamily="34" charset="0"/>
                <a:cs typeface="Arial" panose="020B0604020202020204" pitchFamily="34" charset="0"/>
              </a:rPr>
              <a:t>Maintain good overall health</a:t>
            </a:r>
          </a:p>
          <a:p>
            <a:pPr marL="1257300" lvl="4" indent="-342900">
              <a:buFont typeface="Wingdings" pitchFamily="2" charset="2"/>
              <a:buChar char="ü"/>
            </a:pPr>
            <a:endParaRPr lang="en-US" altLang="en-US" sz="2400" b="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2800" dirty="0">
                <a:solidFill>
                  <a:srgbClr val="00539B"/>
                </a:solidFill>
              </a:rPr>
              <a:t>Share &amp; introduce the IPRO brochure</a:t>
            </a:r>
          </a:p>
          <a:p>
            <a:pPr>
              <a:buFont typeface="Wingdings" panose="05000000000000000000" pitchFamily="2" charset="2"/>
              <a:buChar char="§"/>
            </a:pPr>
            <a:r>
              <a:rPr lang="en-US" altLang="en-US" sz="2800" dirty="0">
                <a:solidFill>
                  <a:srgbClr val="00539B"/>
                </a:solidFill>
              </a:rPr>
              <a:t> “Sepsis: Every Minute Counts!” </a:t>
            </a:r>
          </a:p>
        </p:txBody>
      </p:sp>
      <p:pic>
        <p:nvPicPr>
          <p:cNvPr id="6" name="Picture 6" descr="IPRO brochure&#10; “Sepsis: Every Minute Counts!">
            <a:extLst>
              <a:ext uri="{FF2B5EF4-FFF2-40B4-BE49-F238E27FC236}">
                <a16:creationId xmlns:a16="http://schemas.microsoft.com/office/drawing/2014/main" id="{691BEBCA-16BC-EA4B-A43F-15F9475E07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5460"/>
          <a:stretch/>
        </p:blipFill>
        <p:spPr bwMode="auto">
          <a:xfrm>
            <a:off x="7308694" y="814804"/>
            <a:ext cx="2114700" cy="4731018"/>
          </a:xfrm>
          <a:prstGeom prst="rect">
            <a:avLst/>
          </a:prstGeom>
          <a:noFill/>
          <a:ln w="19050">
            <a:solidFill>
              <a:schemeClr val="tx1"/>
            </a:solidFill>
            <a:miter lim="800000"/>
            <a:headEnd/>
            <a:tailEnd/>
          </a:ln>
          <a:effectLst>
            <a:outerShdw blurRad="50800" dist="50800" dir="5400000" algn="ctr" rotWithShape="0">
              <a:srgbClr val="000000">
                <a:alpha val="31000"/>
              </a:srgbClr>
            </a:outerShdw>
          </a:effectLst>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D6111E63-2B24-9B43-AA2C-C13D1EB60C7B}"/>
              </a:ext>
            </a:extLst>
          </p:cNvPr>
          <p:cNvSpPr txBox="1"/>
          <p:nvPr/>
        </p:nvSpPr>
        <p:spPr bwMode="auto">
          <a:xfrm>
            <a:off x="7401494" y="5651356"/>
            <a:ext cx="2319337" cy="276225"/>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800" b="1" kern="0" dirty="0">
                <a:solidFill>
                  <a:srgbClr val="C00000"/>
                </a:solidFill>
                <a:latin typeface="Arial" pitchFamily="34" charset="0"/>
                <a:cs typeface="Arial" pitchFamily="34" charset="0"/>
              </a:rPr>
              <a:t>English &amp; Spanish</a:t>
            </a:r>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43</a:t>
            </a:fld>
            <a:endParaRPr lang="en-US" altLang="en-US" sz="14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64357C53-5FC4-06EE-9B5D-C5B594720DAF}"/>
              </a:ext>
            </a:extLst>
          </p:cNvPr>
          <p:cNvSpPr txBox="1"/>
          <p:nvPr/>
        </p:nvSpPr>
        <p:spPr>
          <a:xfrm>
            <a:off x="9506762" y="2846995"/>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268063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3B1E-C957-DC4A-67ED-80E4B2C7ADED}"/>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1DD09191-AC42-79E3-398B-CA26E8791777}"/>
              </a:ext>
            </a:extLst>
          </p:cNvPr>
          <p:cNvPicPr>
            <a:picLocks noGrp="1" noChangeAspect="1"/>
          </p:cNvPicPr>
          <p:nvPr>
            <p:ph idx="1"/>
          </p:nvPr>
        </p:nvPicPr>
        <p:blipFill>
          <a:blip r:embed="rId3"/>
          <a:stretch>
            <a:fillRect/>
          </a:stretch>
        </p:blipFill>
        <p:spPr>
          <a:xfrm>
            <a:off x="5411940" y="1957041"/>
            <a:ext cx="5856135" cy="4805708"/>
          </a:xfrm>
        </p:spPr>
      </p:pic>
      <p:pic>
        <p:nvPicPr>
          <p:cNvPr id="13" name="Picture 12">
            <a:extLst>
              <a:ext uri="{FF2B5EF4-FFF2-40B4-BE49-F238E27FC236}">
                <a16:creationId xmlns:a16="http://schemas.microsoft.com/office/drawing/2014/main" id="{2216271E-B5AB-BA64-A82D-F5CB4E35201B}"/>
              </a:ext>
            </a:extLst>
          </p:cNvPr>
          <p:cNvPicPr>
            <a:picLocks noChangeAspect="1"/>
          </p:cNvPicPr>
          <p:nvPr/>
        </p:nvPicPr>
        <p:blipFill>
          <a:blip r:embed="rId4"/>
          <a:stretch>
            <a:fillRect/>
          </a:stretch>
        </p:blipFill>
        <p:spPr>
          <a:xfrm>
            <a:off x="838200" y="140457"/>
            <a:ext cx="10861110" cy="1648055"/>
          </a:xfrm>
          <a:prstGeom prst="rect">
            <a:avLst/>
          </a:prstGeom>
        </p:spPr>
      </p:pic>
      <p:pic>
        <p:nvPicPr>
          <p:cNvPr id="15" name="Picture 14">
            <a:extLst>
              <a:ext uri="{FF2B5EF4-FFF2-40B4-BE49-F238E27FC236}">
                <a16:creationId xmlns:a16="http://schemas.microsoft.com/office/drawing/2014/main" id="{FEE20E3D-3D9F-E3FA-27D3-3DB0161E64E4}"/>
              </a:ext>
            </a:extLst>
          </p:cNvPr>
          <p:cNvPicPr>
            <a:picLocks noChangeAspect="1"/>
          </p:cNvPicPr>
          <p:nvPr/>
        </p:nvPicPr>
        <p:blipFill>
          <a:blip r:embed="rId5"/>
          <a:stretch>
            <a:fillRect/>
          </a:stretch>
        </p:blipFill>
        <p:spPr>
          <a:xfrm>
            <a:off x="1028726" y="3922560"/>
            <a:ext cx="3610479" cy="2410161"/>
          </a:xfrm>
          <a:prstGeom prst="rect">
            <a:avLst/>
          </a:prstGeom>
        </p:spPr>
      </p:pic>
      <p:pic>
        <p:nvPicPr>
          <p:cNvPr id="17" name="Picture 16">
            <a:extLst>
              <a:ext uri="{FF2B5EF4-FFF2-40B4-BE49-F238E27FC236}">
                <a16:creationId xmlns:a16="http://schemas.microsoft.com/office/drawing/2014/main" id="{0DD96DA6-CDF5-16D0-ADCA-7CEDD6A44C62}"/>
              </a:ext>
            </a:extLst>
          </p:cNvPr>
          <p:cNvPicPr>
            <a:picLocks noChangeAspect="1"/>
          </p:cNvPicPr>
          <p:nvPr/>
        </p:nvPicPr>
        <p:blipFill>
          <a:blip r:embed="rId6"/>
          <a:stretch>
            <a:fillRect/>
          </a:stretch>
        </p:blipFill>
        <p:spPr>
          <a:xfrm>
            <a:off x="1028726" y="2031467"/>
            <a:ext cx="3629532" cy="1905266"/>
          </a:xfrm>
          <a:prstGeom prst="rect">
            <a:avLst/>
          </a:prstGeom>
        </p:spPr>
      </p:pic>
      <p:sp>
        <p:nvSpPr>
          <p:cNvPr id="19" name="TextBox 18">
            <a:extLst>
              <a:ext uri="{FF2B5EF4-FFF2-40B4-BE49-F238E27FC236}">
                <a16:creationId xmlns:a16="http://schemas.microsoft.com/office/drawing/2014/main" id="{C706D9AC-AF4C-E12E-7527-5EA423C63553}"/>
              </a:ext>
            </a:extLst>
          </p:cNvPr>
          <p:cNvSpPr txBox="1"/>
          <p:nvPr/>
        </p:nvSpPr>
        <p:spPr>
          <a:xfrm>
            <a:off x="836892" y="6384967"/>
            <a:ext cx="6096000" cy="523220"/>
          </a:xfrm>
          <a:prstGeom prst="rect">
            <a:avLst/>
          </a:prstGeom>
          <a:noFill/>
        </p:spPr>
        <p:txBody>
          <a:bodyPr wrap="square">
            <a:spAutoFit/>
          </a:bodyPr>
          <a:lstStyle/>
          <a:p>
            <a:r>
              <a:rPr lang="en-US" sz="1400" dirty="0">
                <a:hlinkClick r:id="rId7"/>
              </a:rPr>
              <a:t>https://qi.ipro.org/home/what-about-vaccines-at-every-encounter/</a:t>
            </a:r>
            <a:endParaRPr lang="en-US" sz="1400" dirty="0"/>
          </a:p>
          <a:p>
            <a:endParaRPr lang="en-US" sz="1400" dirty="0"/>
          </a:p>
        </p:txBody>
      </p:sp>
    </p:spTree>
    <p:extLst>
      <p:ext uri="{BB962C8B-B14F-4D97-AF65-F5344CB8AC3E}">
        <p14:creationId xmlns:p14="http://schemas.microsoft.com/office/powerpoint/2010/main" val="331109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297DBCB-003A-374F-94A6-9505A89316A2}"/>
              </a:ext>
            </a:extLst>
          </p:cNvPr>
          <p:cNvSpPr>
            <a:spLocks noGrp="1"/>
          </p:cNvSpPr>
          <p:nvPr>
            <p:ph type="title"/>
          </p:nvPr>
        </p:nvSpPr>
        <p:spPr>
          <a:xfrm>
            <a:off x="663408" y="693436"/>
            <a:ext cx="8167687" cy="439737"/>
          </a:xfrm>
        </p:spPr>
        <p:txBody>
          <a:bodyPr/>
          <a:lstStyle/>
          <a:p>
            <a:pPr>
              <a:defRPr/>
            </a:pPr>
            <a:r>
              <a:rPr lang="en-US" altLang="en-US" sz="3600" dirty="0">
                <a:latin typeface="+mn-lt"/>
                <a:cs typeface="Arial" charset="0"/>
              </a:rPr>
              <a:t>Every Minute Counts!</a:t>
            </a:r>
          </a:p>
        </p:txBody>
      </p:sp>
      <p:sp>
        <p:nvSpPr>
          <p:cNvPr id="14339" name="Content Placeholder 2">
            <a:extLst>
              <a:ext uri="{FF2B5EF4-FFF2-40B4-BE49-F238E27FC236}">
                <a16:creationId xmlns:a16="http://schemas.microsoft.com/office/drawing/2014/main" id="{5576B0BB-5F46-714C-A954-BD225375DB5E}"/>
              </a:ext>
            </a:extLst>
          </p:cNvPr>
          <p:cNvSpPr>
            <a:spLocks noGrp="1"/>
          </p:cNvSpPr>
          <p:nvPr>
            <p:ph idx="1"/>
          </p:nvPr>
        </p:nvSpPr>
        <p:spPr>
          <a:xfrm>
            <a:off x="584412" y="1903246"/>
            <a:ext cx="7120337" cy="3749618"/>
          </a:xfrm>
        </p:spPr>
        <p:txBody>
          <a:bodyPr/>
          <a:lstStyle/>
          <a:p>
            <a:pPr marL="0" indent="0">
              <a:buClr>
                <a:srgbClr val="00539B"/>
              </a:buClr>
              <a:buNone/>
              <a:defRPr/>
            </a:pPr>
            <a:r>
              <a:rPr lang="en-US" altLang="en-US" sz="2400" b="1" dirty="0">
                <a:solidFill>
                  <a:srgbClr val="C00000"/>
                </a:solidFill>
                <a:cs typeface="Arial" charset="0"/>
              </a:rPr>
              <a:t>TREAT SEPSIS AS A MEDICAL EMERGENCY</a:t>
            </a:r>
          </a:p>
          <a:p>
            <a:pPr marL="0" indent="0">
              <a:buClr>
                <a:srgbClr val="00539B"/>
              </a:buClr>
              <a:buNone/>
              <a:defRPr/>
            </a:pPr>
            <a:r>
              <a:rPr lang="en-US" altLang="en-US" sz="1600" b="1" dirty="0">
                <a:solidFill>
                  <a:srgbClr val="C00000"/>
                </a:solidFill>
              </a:rPr>
              <a:t>NOTIFY PHYSICIAN ASAP IF RESIDENT EXHIBITS THE SIGNS OF SEPSIS</a:t>
            </a:r>
          </a:p>
          <a:p>
            <a:pPr lvl="4" indent="0">
              <a:buClr>
                <a:srgbClr val="00539B"/>
              </a:buClr>
              <a:buFont typeface="Arial" charset="0"/>
              <a:buNone/>
              <a:defRPr/>
            </a:pPr>
            <a:endParaRPr lang="en-US" altLang="en-US" i="1" dirty="0"/>
          </a:p>
          <a:p>
            <a:pPr marL="342900" indent="-342900">
              <a:buClr>
                <a:srgbClr val="00539B"/>
              </a:buClr>
              <a:buFont typeface="Wingdings" pitchFamily="2" charset="2"/>
              <a:buChar char="§"/>
              <a:defRPr/>
            </a:pPr>
            <a:r>
              <a:rPr lang="en-US" altLang="en-US" sz="2400" dirty="0">
                <a:solidFill>
                  <a:srgbClr val="00539B"/>
                </a:solidFill>
                <a:cs typeface="Arial" charset="0"/>
              </a:rPr>
              <a:t>Sepsis is treatable and can be prevented from progressing to septic shock…</a:t>
            </a:r>
            <a:r>
              <a:rPr lang="en-US" altLang="en-US" sz="2400" u="sng" dirty="0">
                <a:solidFill>
                  <a:srgbClr val="00539B"/>
                </a:solidFill>
                <a:cs typeface="Arial" charset="0"/>
              </a:rPr>
              <a:t>BUT</a:t>
            </a:r>
            <a:r>
              <a:rPr lang="en-US" altLang="en-US" sz="2400" dirty="0">
                <a:solidFill>
                  <a:srgbClr val="00539B"/>
                </a:solidFill>
                <a:cs typeface="Arial" charset="0"/>
              </a:rPr>
              <a:t>  it must first be suspected!</a:t>
            </a:r>
          </a:p>
          <a:p>
            <a:pPr>
              <a:buClr>
                <a:srgbClr val="00539B"/>
              </a:buClr>
              <a:defRPr/>
            </a:pPr>
            <a:endParaRPr lang="en-US" altLang="en-US" sz="2400" dirty="0">
              <a:solidFill>
                <a:srgbClr val="00539B"/>
              </a:solidFill>
              <a:cs typeface="Arial" charset="0"/>
            </a:endParaRPr>
          </a:p>
          <a:p>
            <a:pPr marL="342900" indent="-342900">
              <a:buClr>
                <a:srgbClr val="00539B"/>
              </a:buClr>
              <a:buFont typeface="Wingdings" pitchFamily="2" charset="2"/>
              <a:buChar char="§"/>
              <a:defRPr/>
            </a:pPr>
            <a:r>
              <a:rPr lang="en-US" altLang="en-US" sz="2400" dirty="0">
                <a:solidFill>
                  <a:srgbClr val="00539B"/>
                </a:solidFill>
                <a:cs typeface="Arial" charset="0"/>
              </a:rPr>
              <a:t>Early, prompt recognition and treatment improves survival rates</a:t>
            </a:r>
          </a:p>
          <a:p>
            <a:pPr>
              <a:buClr>
                <a:srgbClr val="00539B"/>
              </a:buClr>
              <a:defRPr/>
            </a:pPr>
            <a:endParaRPr lang="en-US" altLang="en-US" sz="2400" dirty="0">
              <a:solidFill>
                <a:srgbClr val="00539B"/>
              </a:solidFill>
              <a:cs typeface="Arial" charset="0"/>
            </a:endParaRPr>
          </a:p>
          <a:p>
            <a:pPr marL="0" indent="0">
              <a:buClr>
                <a:srgbClr val="00B0F0"/>
              </a:buClr>
              <a:buNone/>
              <a:defRPr/>
            </a:pPr>
            <a:endParaRPr lang="en-US" altLang="en-US" sz="2000" dirty="0">
              <a:latin typeface="Arial" charset="0"/>
              <a:cs typeface="Arial" charset="0"/>
            </a:endParaRPr>
          </a:p>
          <a:p>
            <a:pPr>
              <a:buClr>
                <a:srgbClr val="00B0F0"/>
              </a:buClr>
              <a:defRPr/>
            </a:pPr>
            <a:endParaRPr lang="en-US" altLang="en-US" sz="2000" baseline="100000" dirty="0">
              <a:solidFill>
                <a:srgbClr val="FF0000"/>
              </a:solidFill>
              <a:latin typeface="Arial" charset="0"/>
              <a:cs typeface="Arial" charset="0"/>
            </a:endParaRPr>
          </a:p>
        </p:txBody>
      </p:sp>
      <p:pic>
        <p:nvPicPr>
          <p:cNvPr id="4" name="Picture 3" descr="image of a clock">
            <a:extLst>
              <a:ext uri="{FF2B5EF4-FFF2-40B4-BE49-F238E27FC236}">
                <a16:creationId xmlns:a16="http://schemas.microsoft.com/office/drawing/2014/main" id="{9635447E-503F-8E4E-AD84-3BC9B6CB5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671" y="1842251"/>
            <a:ext cx="3871609" cy="3871609"/>
          </a:xfrm>
          <a:prstGeom prst="rect">
            <a:avLst/>
          </a:prstGeom>
        </p:spPr>
      </p:pic>
      <p:sp>
        <p:nvSpPr>
          <p:cNvPr id="2" name="TextBox 1">
            <a:extLst>
              <a:ext uri="{FF2B5EF4-FFF2-40B4-BE49-F238E27FC236}">
                <a16:creationId xmlns:a16="http://schemas.microsoft.com/office/drawing/2014/main" id="{CE82639E-37FE-A44A-A160-35EEC0E665B5}"/>
              </a:ext>
            </a:extLst>
          </p:cNvPr>
          <p:cNvSpPr txBox="1"/>
          <p:nvPr/>
        </p:nvSpPr>
        <p:spPr bwMode="auto">
          <a:xfrm>
            <a:off x="9488455" y="6296818"/>
            <a:ext cx="2601912" cy="169863"/>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100" i="1" dirty="0">
                <a:latin typeface="Arial" panose="020B0604020202020204" pitchFamily="34" charset="0"/>
                <a:cs typeface="Arial" panose="020B0604020202020204" pitchFamily="34" charset="0"/>
              </a:rPr>
              <a:t>1. Crit Care Med,2006; 34: 1589-96.</a:t>
            </a:r>
            <a:endParaRPr lang="en-US" sz="1100" kern="0" dirty="0">
              <a:solidFill>
                <a:srgbClr val="00539B"/>
              </a:solidFill>
              <a:latin typeface="Arial" pitchFamily="34" charset="0"/>
              <a:cs typeface="Arial" pitchFamily="34" charset="0"/>
            </a:endParaRPr>
          </a:p>
        </p:txBody>
      </p:sp>
      <p:sp>
        <p:nvSpPr>
          <p:cNvPr id="21508" name="Slide Number Placeholder 3">
            <a:extLst>
              <a:ext uri="{FF2B5EF4-FFF2-40B4-BE49-F238E27FC236}">
                <a16:creationId xmlns:a16="http://schemas.microsoft.com/office/drawing/2014/main" id="{38FD52E4-D402-8342-A48A-F2BCDC303AD6}"/>
              </a:ext>
            </a:extLst>
          </p:cNvPr>
          <p:cNvSpPr>
            <a:spLocks noGrp="1"/>
          </p:cNvSpPr>
          <p:nvPr>
            <p:ph type="sldNum" sz="quarter" idx="10"/>
          </p:nvPr>
        </p:nvSpPr>
        <p:spPr>
          <a:xfrm>
            <a:off x="90617" y="6642806"/>
            <a:ext cx="11620500" cy="1698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1765A080-97CC-D649-B6E1-2CB21928BEC6}" type="slidenum">
              <a:rPr lang="en-US" altLang="en-US" sz="1400">
                <a:solidFill>
                  <a:schemeClr val="bg1"/>
                </a:solidFill>
                <a:latin typeface="Arial" panose="020B0604020202020204" pitchFamily="34" charset="0"/>
              </a:rPr>
              <a:pPr/>
              <a:t>45</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496697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59D8617-4C57-E64B-8A72-9E2B457C9FD3}"/>
              </a:ext>
            </a:extLst>
          </p:cNvPr>
          <p:cNvSpPr>
            <a:spLocks noGrp="1"/>
          </p:cNvSpPr>
          <p:nvPr>
            <p:ph type="title"/>
          </p:nvPr>
        </p:nvSpPr>
        <p:spPr>
          <a:xfrm>
            <a:off x="470694" y="777874"/>
            <a:ext cx="8167688" cy="419100"/>
          </a:xfrm>
        </p:spPr>
        <p:txBody>
          <a:bodyPr/>
          <a:lstStyle/>
          <a:p>
            <a:pPr>
              <a:defRPr/>
            </a:pPr>
            <a:r>
              <a:rPr lang="en-US" altLang="en-US" sz="2800" dirty="0">
                <a:latin typeface="Arial" charset="0"/>
                <a:cs typeface="Arial" charset="0"/>
              </a:rPr>
              <a:t> IPRO Adult Sepsis</a:t>
            </a:r>
            <a:r>
              <a:rPr lang="en-US" altLang="en-US" sz="2800" dirty="0">
                <a:latin typeface="Arial" panose="020B0604020202020204" pitchFamily="34" charset="0"/>
                <a:cs typeface="Arial" panose="020B0604020202020204" pitchFamily="34" charset="0"/>
              </a:rPr>
              <a:t> Zone Tool</a:t>
            </a:r>
          </a:p>
        </p:txBody>
      </p:sp>
      <p:sp>
        <p:nvSpPr>
          <p:cNvPr id="3" name="TextBox 2">
            <a:extLst>
              <a:ext uri="{FF2B5EF4-FFF2-40B4-BE49-F238E27FC236}">
                <a16:creationId xmlns:a16="http://schemas.microsoft.com/office/drawing/2014/main" id="{B4D0EA9F-D0BB-FB48-B5ED-93639D0093D2}"/>
              </a:ext>
            </a:extLst>
          </p:cNvPr>
          <p:cNvSpPr txBox="1"/>
          <p:nvPr/>
        </p:nvSpPr>
        <p:spPr bwMode="auto">
          <a:xfrm>
            <a:off x="1379538" y="1751013"/>
            <a:ext cx="3175000" cy="276225"/>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800" b="1" kern="0" dirty="0">
                <a:solidFill>
                  <a:srgbClr val="C00000"/>
                </a:solidFill>
                <a:latin typeface="Arial" pitchFamily="34" charset="0"/>
                <a:cs typeface="Arial" pitchFamily="34" charset="0"/>
              </a:rPr>
              <a:t>English and Spanish</a:t>
            </a:r>
          </a:p>
        </p:txBody>
      </p:sp>
      <p:sp>
        <p:nvSpPr>
          <p:cNvPr id="5" name="TextBox 4">
            <a:extLst>
              <a:ext uri="{FF2B5EF4-FFF2-40B4-BE49-F238E27FC236}">
                <a16:creationId xmlns:a16="http://schemas.microsoft.com/office/drawing/2014/main" id="{E4C65845-9A0D-EA41-907F-857D15AAC3FA}"/>
              </a:ext>
            </a:extLst>
          </p:cNvPr>
          <p:cNvSpPr txBox="1"/>
          <p:nvPr/>
        </p:nvSpPr>
        <p:spPr bwMode="auto">
          <a:xfrm>
            <a:off x="1197770" y="2400300"/>
            <a:ext cx="3497060" cy="1107996"/>
          </a:xfrm>
          <a:prstGeom prst="rect">
            <a:avLst/>
          </a:prstGeom>
          <a:noFill/>
          <a:ln w="9525">
            <a:noFill/>
            <a:miter lim="800000"/>
            <a:headEnd/>
            <a:tailEnd/>
          </a:ln>
        </p:spPr>
        <p:txBody>
          <a:bodyPr wrap="square" lIns="0" tIns="0" rIns="0" bIns="0">
            <a:spAutoFit/>
          </a:bodyPr>
          <a:lstStyle/>
          <a:p>
            <a:pPr marL="342900" indent="-342900" eaLnBrk="1" hangingPunct="1">
              <a:spcAft>
                <a:spcPts val="1000"/>
              </a:spcAft>
              <a:buClr>
                <a:srgbClr val="004080"/>
              </a:buClr>
              <a:defRPr/>
            </a:pPr>
            <a:r>
              <a:rPr lang="en-US" sz="1400" b="1" kern="0" dirty="0">
                <a:solidFill>
                  <a:srgbClr val="00539B"/>
                </a:solidFill>
                <a:latin typeface="Arial" pitchFamily="34" charset="0"/>
                <a:cs typeface="Arial" pitchFamily="34" charset="0"/>
              </a:rPr>
              <a:t> 	</a:t>
            </a:r>
            <a:r>
              <a:rPr lang="en-US" sz="1800" b="1" kern="0" dirty="0">
                <a:solidFill>
                  <a:srgbClr val="00539B"/>
                </a:solidFill>
                <a:latin typeface="Arial" pitchFamily="34" charset="0"/>
                <a:cs typeface="Arial" pitchFamily="34" charset="0"/>
              </a:rPr>
              <a:t>Patient information sheet to self-monitor for the early signs and symptoms of  sepsis</a:t>
            </a:r>
          </a:p>
        </p:txBody>
      </p:sp>
      <p:sp>
        <p:nvSpPr>
          <p:cNvPr id="6" name="TextBox 5">
            <a:extLst>
              <a:ext uri="{FF2B5EF4-FFF2-40B4-BE49-F238E27FC236}">
                <a16:creationId xmlns:a16="http://schemas.microsoft.com/office/drawing/2014/main" id="{0A4A21F0-B41E-5F41-9770-4771CCD6F034}"/>
              </a:ext>
            </a:extLst>
          </p:cNvPr>
          <p:cNvSpPr txBox="1"/>
          <p:nvPr/>
        </p:nvSpPr>
        <p:spPr bwMode="auto">
          <a:xfrm>
            <a:off x="1197769" y="3884613"/>
            <a:ext cx="3617912" cy="1384995"/>
          </a:xfrm>
          <a:prstGeom prst="rect">
            <a:avLst/>
          </a:prstGeom>
          <a:noFill/>
          <a:ln w="9525">
            <a:noFill/>
            <a:miter lim="800000"/>
            <a:headEnd/>
            <a:tailEnd/>
          </a:ln>
        </p:spPr>
        <p:txBody>
          <a:bodyPr lIns="0" tIns="0" rIns="0" bIns="0">
            <a:spAutoFit/>
          </a:bodyPr>
          <a:lstStyle/>
          <a:p>
            <a:pPr marL="342900" indent="-342900" eaLnBrk="1" hangingPunct="1">
              <a:spcAft>
                <a:spcPts val="1000"/>
              </a:spcAft>
              <a:buClr>
                <a:srgbClr val="004080"/>
              </a:buClr>
              <a:defRPr/>
            </a:pPr>
            <a:r>
              <a:rPr lang="en-US" sz="1800" b="1" kern="0" dirty="0">
                <a:solidFill>
                  <a:srgbClr val="00539B"/>
                </a:solidFill>
                <a:latin typeface="Arial" pitchFamily="34" charset="0"/>
                <a:cs typeface="Arial" pitchFamily="34" charset="0"/>
              </a:rPr>
              <a:t> 	Provide this for residents that have either been diagnosed with an infection or are at high risk for developing an infection</a:t>
            </a:r>
          </a:p>
        </p:txBody>
      </p:sp>
      <p:sp>
        <p:nvSpPr>
          <p:cNvPr id="20483" name="Slide Number Placeholder 3">
            <a:extLst>
              <a:ext uri="{FF2B5EF4-FFF2-40B4-BE49-F238E27FC236}">
                <a16:creationId xmlns:a16="http://schemas.microsoft.com/office/drawing/2014/main" id="{6E1F2C5F-1E4B-4741-8097-3A3C5071AA6D}"/>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F58E3D0-6E8D-9E4D-BE2E-62C917EE457B}" type="slidenum">
              <a:rPr lang="en-US" altLang="en-US" sz="1400">
                <a:solidFill>
                  <a:schemeClr val="bg1"/>
                </a:solidFill>
                <a:latin typeface="Arial" panose="020B0604020202020204" pitchFamily="34" charset="0"/>
              </a:rPr>
              <a:pPr/>
              <a:t>46</a:t>
            </a:fld>
            <a:endParaRPr lang="en-US" altLang="en-US" sz="1400" dirty="0">
              <a:solidFill>
                <a:schemeClr val="bg1"/>
              </a:solidFill>
              <a:latin typeface="Arial" panose="020B0604020202020204" pitchFamily="34" charset="0"/>
            </a:endParaRPr>
          </a:p>
        </p:txBody>
      </p:sp>
      <p:pic>
        <p:nvPicPr>
          <p:cNvPr id="7" name="Picture 6" descr="A close-up of a poster&#10;&#10;Description automatically generated">
            <a:extLst>
              <a:ext uri="{FF2B5EF4-FFF2-40B4-BE49-F238E27FC236}">
                <a16:creationId xmlns:a16="http://schemas.microsoft.com/office/drawing/2014/main" id="{F2A897DB-5DD7-C49D-50BC-63632C43A91D}"/>
              </a:ext>
            </a:extLst>
          </p:cNvPr>
          <p:cNvPicPr>
            <a:picLocks noChangeAspect="1"/>
          </p:cNvPicPr>
          <p:nvPr/>
        </p:nvPicPr>
        <p:blipFill>
          <a:blip r:embed="rId3"/>
          <a:stretch>
            <a:fillRect/>
          </a:stretch>
        </p:blipFill>
        <p:spPr>
          <a:xfrm>
            <a:off x="6096000" y="114467"/>
            <a:ext cx="5122460" cy="6629065"/>
          </a:xfrm>
          <a:prstGeom prst="rect">
            <a:avLst/>
          </a:prstGeom>
          <a:ln w="22225">
            <a:solidFill>
              <a:schemeClr val="tx1"/>
            </a:solidFill>
          </a:ln>
        </p:spPr>
      </p:pic>
      <p:sp>
        <p:nvSpPr>
          <p:cNvPr id="2" name="TextBox 1">
            <a:extLst>
              <a:ext uri="{FF2B5EF4-FFF2-40B4-BE49-F238E27FC236}">
                <a16:creationId xmlns:a16="http://schemas.microsoft.com/office/drawing/2014/main" id="{65444CF8-961D-791E-D580-54ECCEDAEFB9}"/>
              </a:ext>
            </a:extLst>
          </p:cNvPr>
          <p:cNvSpPr txBox="1"/>
          <p:nvPr/>
        </p:nvSpPr>
        <p:spPr>
          <a:xfrm>
            <a:off x="1715888" y="5655115"/>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2016165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killed Nursing Facility Care Pathway - Symptoms of Sepsis and Septic Shock IPRO QIN-QIO resource">
            <a:extLst>
              <a:ext uri="{FF2B5EF4-FFF2-40B4-BE49-F238E27FC236}">
                <a16:creationId xmlns:a16="http://schemas.microsoft.com/office/drawing/2014/main" id="{BFBD3E2E-EDA2-E2BD-B594-5BD178F30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38" y="159568"/>
            <a:ext cx="5910147" cy="6628780"/>
          </a:xfrm>
          <a:prstGeom prst="rect">
            <a:avLst/>
          </a:prstGeom>
          <a:noFill/>
          <a:ln w="22225">
            <a:solidFill>
              <a:schemeClr val="tx1"/>
            </a:solidFill>
            <a:miter lim="800000"/>
            <a:headEnd/>
            <a:tailEnd/>
          </a:ln>
          <a:effectLst>
            <a:outerShdw blurRad="50800" dist="50800" dir="5400000" algn="ctr" rotWithShape="0">
              <a:srgbClr val="000000">
                <a:alpha val="31000"/>
              </a:srgbClr>
            </a:outerShdw>
          </a:effectLst>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E9E073F4-5BE5-7B59-516B-88C2E4CE68EA}"/>
              </a:ext>
            </a:extLst>
          </p:cNvPr>
          <p:cNvSpPr txBox="1"/>
          <p:nvPr/>
        </p:nvSpPr>
        <p:spPr>
          <a:xfrm>
            <a:off x="7927719" y="2910899"/>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3"/>
              </a:rPr>
              <a:t>https://qi.ipro.org/sepsis/</a:t>
            </a:r>
            <a:endParaRPr lang="en-US" dirty="0"/>
          </a:p>
        </p:txBody>
      </p:sp>
    </p:spTree>
    <p:extLst>
      <p:ext uri="{BB962C8B-B14F-4D97-AF65-F5344CB8AC3E}">
        <p14:creationId xmlns:p14="http://schemas.microsoft.com/office/powerpoint/2010/main" val="59605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B24B1ABA-3E4A-FAD6-220E-632FF973A393}"/>
              </a:ext>
            </a:extLst>
          </p:cNvPr>
          <p:cNvPicPr>
            <a:picLocks noChangeAspect="1"/>
          </p:cNvPicPr>
          <p:nvPr/>
        </p:nvPicPr>
        <p:blipFill>
          <a:blip r:embed="rId2"/>
          <a:stretch>
            <a:fillRect/>
          </a:stretch>
        </p:blipFill>
        <p:spPr>
          <a:xfrm>
            <a:off x="1622642" y="159706"/>
            <a:ext cx="4814170" cy="6538587"/>
          </a:xfrm>
          <a:prstGeom prst="rect">
            <a:avLst/>
          </a:prstGeom>
          <a:ln w="22225">
            <a:solidFill>
              <a:schemeClr val="tx1">
                <a:alpha val="78000"/>
              </a:schemeClr>
            </a:solidFill>
          </a:ln>
        </p:spPr>
      </p:pic>
      <p:sp>
        <p:nvSpPr>
          <p:cNvPr id="5" name="TextBox 4">
            <a:extLst>
              <a:ext uri="{FF2B5EF4-FFF2-40B4-BE49-F238E27FC236}">
                <a16:creationId xmlns:a16="http://schemas.microsoft.com/office/drawing/2014/main" id="{AC9FE05C-D0F1-DEEE-0C90-86EEBD02E1DE}"/>
              </a:ext>
            </a:extLst>
          </p:cNvPr>
          <p:cNvSpPr txBox="1"/>
          <p:nvPr/>
        </p:nvSpPr>
        <p:spPr>
          <a:xfrm>
            <a:off x="7061200" y="1447800"/>
            <a:ext cx="4686300" cy="2369880"/>
          </a:xfrm>
          <a:prstGeom prst="rect">
            <a:avLst/>
          </a:prstGeom>
          <a:noFill/>
        </p:spPr>
        <p:txBody>
          <a:bodyPr wrap="square" rtlCol="0">
            <a:spAutoFit/>
          </a:bodyPr>
          <a:lstStyle/>
          <a:p>
            <a:r>
              <a:rPr lang="en-US" sz="2800" b="1" dirty="0">
                <a:solidFill>
                  <a:srgbClr val="00539B"/>
                </a:solidFill>
              </a:rPr>
              <a:t>Interventions to Reduce Acute Care Transfers (INTERACT) Stop &amp; Watch Tool</a:t>
            </a:r>
          </a:p>
          <a:p>
            <a:endParaRPr lang="en-US" sz="2800" b="1" dirty="0">
              <a:solidFill>
                <a:srgbClr val="00539B"/>
              </a:solidFill>
            </a:endParaRPr>
          </a:p>
          <a:p>
            <a:r>
              <a:rPr lang="en-US" dirty="0">
                <a:hlinkClick r:id="rId3"/>
              </a:rPr>
              <a:t>Pathway INTERACT® – Training, Tools, Licensing and Resources (pathway-interact.com)</a:t>
            </a:r>
            <a:endParaRPr lang="en-US" b="1" dirty="0">
              <a:solidFill>
                <a:srgbClr val="00539B"/>
              </a:solidFill>
            </a:endParaRPr>
          </a:p>
        </p:txBody>
      </p:sp>
    </p:spTree>
    <p:extLst>
      <p:ext uri="{BB962C8B-B14F-4D97-AF65-F5344CB8AC3E}">
        <p14:creationId xmlns:p14="http://schemas.microsoft.com/office/powerpoint/2010/main" val="284443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AEED9-6F37-7470-302F-CCD5A2539CC6}"/>
              </a:ext>
            </a:extLst>
          </p:cNvPr>
          <p:cNvPicPr>
            <a:picLocks noChangeAspect="1"/>
          </p:cNvPicPr>
          <p:nvPr/>
        </p:nvPicPr>
        <p:blipFill>
          <a:blip r:embed="rId2"/>
          <a:stretch>
            <a:fillRect/>
          </a:stretch>
        </p:blipFill>
        <p:spPr>
          <a:xfrm>
            <a:off x="347869" y="216289"/>
            <a:ext cx="4795882" cy="6425422"/>
          </a:xfrm>
          <a:prstGeom prst="rect">
            <a:avLst/>
          </a:prstGeom>
        </p:spPr>
      </p:pic>
      <p:pic>
        <p:nvPicPr>
          <p:cNvPr id="5" name="Picture 4" descr="A yellow post-it note with a red push pin">
            <a:extLst>
              <a:ext uri="{FF2B5EF4-FFF2-40B4-BE49-F238E27FC236}">
                <a16:creationId xmlns:a16="http://schemas.microsoft.com/office/drawing/2014/main" id="{4028D1E7-D770-824E-B229-1953B86BF9A5}"/>
              </a:ext>
            </a:extLst>
          </p:cNvPr>
          <p:cNvPicPr>
            <a:picLocks noChangeAspect="1"/>
          </p:cNvPicPr>
          <p:nvPr/>
        </p:nvPicPr>
        <p:blipFill>
          <a:blip r:embed="rId3"/>
          <a:stretch>
            <a:fillRect/>
          </a:stretch>
        </p:blipFill>
        <p:spPr>
          <a:xfrm>
            <a:off x="5418709" y="216289"/>
            <a:ext cx="6425422" cy="6425422"/>
          </a:xfrm>
          <a:prstGeom prst="rect">
            <a:avLst/>
          </a:prstGeom>
        </p:spPr>
      </p:pic>
    </p:spTree>
    <p:extLst>
      <p:ext uri="{BB962C8B-B14F-4D97-AF65-F5344CB8AC3E}">
        <p14:creationId xmlns:p14="http://schemas.microsoft.com/office/powerpoint/2010/main" val="214838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D77950-F890-84D0-B3F3-472DEC8DE2ED}"/>
              </a:ext>
            </a:extLst>
          </p:cNvPr>
          <p:cNvSpPr txBox="1">
            <a:spLocks noGrp="1"/>
          </p:cNvSpPr>
          <p:nvPr>
            <p:ph type="title" idx="4294967295"/>
          </p:nvPr>
        </p:nvSpPr>
        <p:spPr>
          <a:xfrm>
            <a:off x="801320" y="2018170"/>
            <a:ext cx="501744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400"/>
              </a:spcAft>
              <a:buClr>
                <a:srgbClr val="004080"/>
              </a:buClr>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j-ea"/>
                <a:cs typeface="+mj-cs"/>
              </a:rPr>
              <a:t>	</a:t>
            </a:r>
            <a:r>
              <a:rPr kumimoji="0" lang="en-US" sz="3200" b="1" i="0" u="none" strike="noStrike" kern="1200" cap="none" spc="0" normalizeH="0" baseline="0" noProof="0" dirty="0">
                <a:ln>
                  <a:noFill/>
                </a:ln>
                <a:solidFill>
                  <a:srgbClr val="00539B"/>
                </a:solidFill>
                <a:effectLst/>
                <a:uLnTx/>
                <a:uFillTx/>
                <a:latin typeface="+mn-lt"/>
                <a:ea typeface="+mj-ea"/>
                <a:cs typeface="+mj-cs"/>
              </a:rPr>
              <a:t>Please complete the </a:t>
            </a:r>
            <a:br>
              <a:rPr kumimoji="0" lang="en-US" sz="3200" b="1" i="0" u="none" strike="noStrike" kern="1200" cap="none" spc="0" normalizeH="0" baseline="0" noProof="0" dirty="0">
                <a:ln>
                  <a:noFill/>
                </a:ln>
                <a:solidFill>
                  <a:srgbClr val="00539B"/>
                </a:solidFill>
                <a:effectLst/>
                <a:uLnTx/>
                <a:uFillTx/>
                <a:latin typeface="+mn-lt"/>
                <a:ea typeface="+mj-ea"/>
                <a:cs typeface="+mj-cs"/>
              </a:rPr>
            </a:br>
            <a:r>
              <a:rPr kumimoji="0" lang="en-US" sz="3200" b="1" i="0" u="none" strike="noStrike" kern="1200" cap="none" spc="0" normalizeH="0" baseline="0" noProof="0" dirty="0">
                <a:ln>
                  <a:noFill/>
                </a:ln>
                <a:solidFill>
                  <a:srgbClr val="00539B"/>
                </a:solidFill>
                <a:effectLst/>
                <a:uLnTx/>
                <a:uFillTx/>
                <a:latin typeface="+mn-lt"/>
                <a:ea typeface="+mj-ea"/>
                <a:cs typeface="+mj-cs"/>
              </a:rPr>
              <a:t>Pre-Training</a:t>
            </a:r>
            <a:br>
              <a:rPr kumimoji="0" lang="en-US" sz="3200" b="1" i="0" u="none" strike="noStrike" kern="1200" cap="none" spc="0" normalizeH="0" baseline="0" noProof="0" dirty="0">
                <a:ln>
                  <a:noFill/>
                </a:ln>
                <a:solidFill>
                  <a:srgbClr val="00539B"/>
                </a:solidFill>
                <a:effectLst/>
                <a:uLnTx/>
                <a:uFillTx/>
                <a:latin typeface="+mn-lt"/>
                <a:ea typeface="+mj-ea"/>
                <a:cs typeface="+mj-cs"/>
              </a:rPr>
            </a:br>
            <a:r>
              <a:rPr kumimoji="0" lang="en-US" sz="3200" b="1" i="0" u="none" strike="noStrike" kern="1200" cap="none" spc="0" normalizeH="0" baseline="0" noProof="0" dirty="0">
                <a:ln>
                  <a:noFill/>
                </a:ln>
                <a:solidFill>
                  <a:srgbClr val="00539B"/>
                </a:solidFill>
                <a:effectLst/>
                <a:uLnTx/>
                <a:uFillTx/>
                <a:latin typeface="+mn-lt"/>
                <a:ea typeface="+mj-ea"/>
                <a:cs typeface="+mj-cs"/>
              </a:rPr>
              <a:t>Assessment questions prior to the start of the training session,</a:t>
            </a:r>
            <a:br>
              <a:rPr kumimoji="0" lang="en-US" sz="3200" b="1" i="0" u="none" strike="noStrike" kern="1200" cap="none" spc="0" normalizeH="0" baseline="0" noProof="0" dirty="0">
                <a:ln>
                  <a:noFill/>
                </a:ln>
                <a:solidFill>
                  <a:srgbClr val="00539B"/>
                </a:solidFill>
                <a:effectLst/>
                <a:uLnTx/>
                <a:uFillTx/>
                <a:latin typeface="+mn-lt"/>
                <a:ea typeface="+mj-ea"/>
                <a:cs typeface="+mj-cs"/>
              </a:rPr>
            </a:br>
            <a:r>
              <a:rPr kumimoji="0" lang="en-US" sz="3200" b="1" i="0" u="none" strike="noStrike" kern="1200" cap="none" spc="0" normalizeH="0" baseline="0" noProof="0" dirty="0">
                <a:ln>
                  <a:noFill/>
                </a:ln>
                <a:solidFill>
                  <a:srgbClr val="00539B"/>
                </a:solidFill>
                <a:effectLst/>
                <a:uLnTx/>
                <a:uFillTx/>
                <a:latin typeface="+mn-lt"/>
                <a:ea typeface="+mj-ea"/>
                <a:cs typeface="+mj-cs"/>
              </a:rPr>
              <a:t>thank you!</a:t>
            </a:r>
            <a:endParaRPr kumimoji="0" lang="en-US" sz="3600" b="1" i="0" u="none" strike="noStrike" kern="1200" cap="none" spc="0" normalizeH="0" baseline="0" noProof="0" dirty="0">
              <a:ln>
                <a:noFill/>
              </a:ln>
              <a:solidFill>
                <a:srgbClr val="00539B"/>
              </a:solidFill>
              <a:effectLst/>
              <a:uLnTx/>
              <a:uFillTx/>
              <a:latin typeface="+mn-lt"/>
              <a:ea typeface="+mj-ea"/>
              <a:cs typeface="+mj-cs"/>
            </a:endParaRPr>
          </a:p>
        </p:txBody>
      </p:sp>
      <p:pic>
        <p:nvPicPr>
          <p:cNvPr id="9" name="Picture 8" descr="Sepsis Awareness Training Pre and Post Assessment">
            <a:extLst>
              <a:ext uri="{FF2B5EF4-FFF2-40B4-BE49-F238E27FC236}">
                <a16:creationId xmlns:a16="http://schemas.microsoft.com/office/drawing/2014/main" id="{FF7F8A50-05E5-317C-893F-34E3D5F20C9E}"/>
              </a:ext>
            </a:extLst>
          </p:cNvPr>
          <p:cNvPicPr>
            <a:picLocks noChangeAspect="1"/>
          </p:cNvPicPr>
          <p:nvPr/>
        </p:nvPicPr>
        <p:blipFill>
          <a:blip r:embed="rId3"/>
          <a:stretch>
            <a:fillRect/>
          </a:stretch>
        </p:blipFill>
        <p:spPr>
          <a:xfrm>
            <a:off x="6373232" y="-1"/>
            <a:ext cx="5285368" cy="6839887"/>
          </a:xfrm>
          <a:prstGeom prst="rect">
            <a:avLst/>
          </a:prstGeom>
          <a:effectLst>
            <a:outerShdw blurRad="50800" dist="50800" dir="5400000" algn="ctr" rotWithShape="0">
              <a:srgbClr val="000000"/>
            </a:outerShdw>
          </a:effectLst>
        </p:spPr>
      </p:pic>
      <p:sp>
        <p:nvSpPr>
          <p:cNvPr id="2" name="Oval 1">
            <a:extLst>
              <a:ext uri="{FF2B5EF4-FFF2-40B4-BE49-F238E27FC236}">
                <a16:creationId xmlns:a16="http://schemas.microsoft.com/office/drawing/2014/main" id="{8F95056A-F965-E1B9-937E-7A3AC00003B4}"/>
              </a:ext>
            </a:extLst>
          </p:cNvPr>
          <p:cNvSpPr/>
          <p:nvPr/>
        </p:nvSpPr>
        <p:spPr>
          <a:xfrm>
            <a:off x="6564573" y="1528549"/>
            <a:ext cx="2456597" cy="328911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CDC4FC7-0336-CC7C-AD83-42EC93B35EE2}"/>
              </a:ext>
            </a:extLst>
          </p:cNvPr>
          <p:cNvSpPr txBox="1"/>
          <p:nvPr/>
        </p:nvSpPr>
        <p:spPr>
          <a:xfrm>
            <a:off x="1890174" y="5934001"/>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4"/>
              </a:rPr>
              <a:t>https://qi.ipro.org/sepsis/</a:t>
            </a:r>
            <a:endParaRPr lang="en-US" dirty="0"/>
          </a:p>
        </p:txBody>
      </p:sp>
    </p:spTree>
    <p:extLst>
      <p:ext uri="{BB962C8B-B14F-4D97-AF65-F5344CB8AC3E}">
        <p14:creationId xmlns:p14="http://schemas.microsoft.com/office/powerpoint/2010/main" val="1933373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86EA3-C21D-61F2-2FC6-DB1A196E33EF}"/>
              </a:ext>
            </a:extLst>
          </p:cNvPr>
          <p:cNvPicPr>
            <a:picLocks noChangeAspect="1"/>
          </p:cNvPicPr>
          <p:nvPr/>
        </p:nvPicPr>
        <p:blipFill>
          <a:blip r:embed="rId2"/>
          <a:stretch>
            <a:fillRect/>
          </a:stretch>
        </p:blipFill>
        <p:spPr>
          <a:xfrm>
            <a:off x="859810" y="403400"/>
            <a:ext cx="5581934" cy="6051199"/>
          </a:xfrm>
          <a:prstGeom prst="rect">
            <a:avLst/>
          </a:prstGeom>
        </p:spPr>
      </p:pic>
      <p:pic>
        <p:nvPicPr>
          <p:cNvPr id="7" name="Picture 6">
            <a:extLst>
              <a:ext uri="{FF2B5EF4-FFF2-40B4-BE49-F238E27FC236}">
                <a16:creationId xmlns:a16="http://schemas.microsoft.com/office/drawing/2014/main" id="{786C4688-AAF0-2019-0D51-7F02277ED1B2}"/>
              </a:ext>
            </a:extLst>
          </p:cNvPr>
          <p:cNvPicPr>
            <a:picLocks noChangeAspect="1"/>
          </p:cNvPicPr>
          <p:nvPr/>
        </p:nvPicPr>
        <p:blipFill>
          <a:blip r:embed="rId3"/>
          <a:stretch>
            <a:fillRect/>
          </a:stretch>
        </p:blipFill>
        <p:spPr>
          <a:xfrm>
            <a:off x="6237027" y="403400"/>
            <a:ext cx="5300615" cy="6277746"/>
          </a:xfrm>
          <a:prstGeom prst="rect">
            <a:avLst/>
          </a:prstGeom>
        </p:spPr>
      </p:pic>
    </p:spTree>
    <p:extLst>
      <p:ext uri="{BB962C8B-B14F-4D97-AF65-F5344CB8AC3E}">
        <p14:creationId xmlns:p14="http://schemas.microsoft.com/office/powerpoint/2010/main" val="3082350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A19A6E5E-505B-6B3A-CB9D-6FDF43CDC132}"/>
              </a:ext>
            </a:extLst>
          </p:cNvPr>
          <p:cNvSpPr/>
          <p:nvPr/>
        </p:nvSpPr>
        <p:spPr>
          <a:xfrm>
            <a:off x="8416636" y="143047"/>
            <a:ext cx="3448716" cy="1704109"/>
          </a:xfrm>
          <a:prstGeom prst="wedgeEllipseCallou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a:extLst>
              <a:ext uri="{FF2B5EF4-FFF2-40B4-BE49-F238E27FC236}">
                <a16:creationId xmlns:a16="http://schemas.microsoft.com/office/drawing/2014/main" id="{B13B08D8-FC71-6A40-ACE9-9C9F0DE36E4E}"/>
              </a:ext>
            </a:extLst>
          </p:cNvPr>
          <p:cNvSpPr>
            <a:spLocks noGrp="1"/>
          </p:cNvSpPr>
          <p:nvPr>
            <p:ph type="title"/>
          </p:nvPr>
        </p:nvSpPr>
        <p:spPr>
          <a:xfrm>
            <a:off x="607202" y="157748"/>
            <a:ext cx="7528880" cy="1271887"/>
          </a:xfrm>
        </p:spPr>
        <p:txBody>
          <a:bodyPr/>
          <a:lstStyle/>
          <a:p>
            <a:pPr>
              <a:defRPr/>
            </a:pPr>
            <a:r>
              <a:rPr lang="en-US" altLang="en-US" dirty="0">
                <a:latin typeface="+mn-lt"/>
                <a:cs typeface="Arial" charset="0"/>
              </a:rPr>
              <a:t>Talking with Residents &amp; Families</a:t>
            </a:r>
          </a:p>
        </p:txBody>
      </p:sp>
      <p:sp>
        <p:nvSpPr>
          <p:cNvPr id="25604" name="Rectangle 3">
            <a:extLst>
              <a:ext uri="{FF2B5EF4-FFF2-40B4-BE49-F238E27FC236}">
                <a16:creationId xmlns:a16="http://schemas.microsoft.com/office/drawing/2014/main" id="{83F679E6-FFF9-FD4D-8691-2AFDD71C9910}"/>
              </a:ext>
            </a:extLst>
          </p:cNvPr>
          <p:cNvSpPr>
            <a:spLocks noChangeArrowheads="1"/>
          </p:cNvSpPr>
          <p:nvPr/>
        </p:nvSpPr>
        <p:spPr bwMode="auto">
          <a:xfrm>
            <a:off x="607202" y="1657166"/>
            <a:ext cx="11423670" cy="491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342900" indent="-342900">
              <a:buSzPct val="110000"/>
              <a:buFont typeface="Wingdings" panose="05000000000000000000" pitchFamily="2" charset="2"/>
              <a:buChar char="§"/>
              <a:defRPr/>
            </a:pPr>
            <a:r>
              <a:rPr lang="en-US" altLang="en-US" sz="2200" b="1" dirty="0">
                <a:solidFill>
                  <a:srgbClr val="00539B"/>
                </a:solidFill>
                <a:latin typeface="Arial" pitchFamily="34" charset="0"/>
                <a:cs typeface="Arial" pitchFamily="34" charset="0"/>
              </a:rPr>
              <a:t>Start the discussion by asking if they have heard of sepsis</a:t>
            </a:r>
          </a:p>
          <a:p>
            <a:pPr>
              <a:buClr>
                <a:srgbClr val="004080"/>
              </a:buClr>
              <a:buSzPct val="110000"/>
              <a:defRPr/>
            </a:pPr>
            <a:r>
              <a:rPr lang="en-US" altLang="en-US" sz="2200" b="1" dirty="0">
                <a:solidFill>
                  <a:srgbClr val="00539B"/>
                </a:solidFill>
                <a:latin typeface="Arial" pitchFamily="34" charset="0"/>
                <a:cs typeface="Arial" pitchFamily="34" charset="0"/>
              </a:rPr>
              <a:t>	</a:t>
            </a:r>
            <a:r>
              <a:rPr lang="en-US" altLang="en-US" sz="2200" i="1" dirty="0">
                <a:solidFill>
                  <a:schemeClr val="accent1"/>
                </a:solidFill>
                <a:latin typeface="Calibri" panose="020F0502020204030204" pitchFamily="34" charset="0"/>
                <a:cs typeface="Calibri" panose="020F0502020204030204" pitchFamily="34" charset="0"/>
              </a:rPr>
              <a:t>(If they have let them tell you what they know)</a:t>
            </a:r>
          </a:p>
          <a:p>
            <a:pPr>
              <a:buSzPct val="110000"/>
              <a:defRPr/>
            </a:pPr>
            <a:endParaRPr lang="en-US" altLang="en-US" sz="2200" b="1" dirty="0">
              <a:solidFill>
                <a:srgbClr val="00539B"/>
              </a:solidFill>
              <a:latin typeface="Arial" pitchFamily="34" charset="0"/>
              <a:cs typeface="Arial" pitchFamily="34" charset="0"/>
            </a:endParaRPr>
          </a:p>
          <a:p>
            <a:pPr marL="342900" indent="-342900">
              <a:buSzPct val="110000"/>
              <a:buFont typeface="Wingdings" panose="05000000000000000000" pitchFamily="2" charset="2"/>
              <a:buChar char="§"/>
              <a:defRPr/>
            </a:pPr>
            <a:r>
              <a:rPr lang="en-US" altLang="en-US" sz="2200" b="1" dirty="0">
                <a:solidFill>
                  <a:srgbClr val="00539B"/>
                </a:solidFill>
                <a:latin typeface="Arial" pitchFamily="34" charset="0"/>
                <a:cs typeface="Arial" pitchFamily="34" charset="0"/>
              </a:rPr>
              <a:t>Share key points about sepsis:</a:t>
            </a:r>
          </a:p>
          <a:p>
            <a:pPr marL="857250" lvl="1" indent="-342900">
              <a:spcBef>
                <a:spcPts val="600"/>
              </a:spcBef>
              <a:buClr>
                <a:srgbClr val="00539B"/>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The body’s overactive/often life-threatening response to an infection anywhere (skin, urine, respiratory etc.)</a:t>
            </a:r>
          </a:p>
          <a:p>
            <a:pPr marL="857250" lvl="1" indent="-342900">
              <a:spcBef>
                <a:spcPts val="600"/>
              </a:spcBef>
              <a:buClr>
                <a:srgbClr val="00539B"/>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Anyone with an infection may be at risk for developing sepsis</a:t>
            </a:r>
          </a:p>
          <a:p>
            <a:pPr marL="857250" lvl="1" indent="-342900">
              <a:spcBef>
                <a:spcPts val="600"/>
              </a:spcBef>
              <a:buClr>
                <a:srgbClr val="00539B"/>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Early signs and symptoms; fever/feeling cold, sleepy/confused, short of breath, rapid heart rate, decreased/dark urine</a:t>
            </a:r>
          </a:p>
          <a:p>
            <a:pPr marL="857250" lvl="1" indent="-342900">
              <a:spcBef>
                <a:spcPts val="600"/>
              </a:spcBef>
              <a:buClr>
                <a:srgbClr val="00539B"/>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It’s important that you let your caregiver know if you experience any of the above</a:t>
            </a:r>
          </a:p>
          <a:p>
            <a:pPr marL="228600" lvl="2" indent="0" algn="ctr">
              <a:spcAft>
                <a:spcPts val="800"/>
              </a:spcAft>
              <a:buClr>
                <a:srgbClr val="80A1B6"/>
              </a:buClr>
              <a:buSzPct val="110000"/>
              <a:defRPr/>
            </a:pPr>
            <a:endParaRPr lang="en-US" altLang="en-US" b="1" dirty="0">
              <a:solidFill>
                <a:srgbClr val="C00000"/>
              </a:solidFill>
              <a:latin typeface="Arial" pitchFamily="34" charset="0"/>
              <a:cs typeface="Arial" pitchFamily="34" charset="0"/>
            </a:endParaRPr>
          </a:p>
          <a:p>
            <a:pPr marL="228600" lvl="2" indent="0" algn="ctr">
              <a:spcAft>
                <a:spcPts val="800"/>
              </a:spcAft>
              <a:buClr>
                <a:srgbClr val="80A1B6"/>
              </a:buClr>
              <a:buSzPct val="110000"/>
              <a:defRPr/>
            </a:pPr>
            <a:r>
              <a:rPr lang="en-US" altLang="en-US" b="1" dirty="0">
                <a:solidFill>
                  <a:srgbClr val="C00000"/>
                </a:solidFill>
                <a:latin typeface="Arial" pitchFamily="34" charset="0"/>
                <a:cs typeface="Arial" pitchFamily="34" charset="0"/>
              </a:rPr>
              <a:t>Sepsis is a medical emergency!</a:t>
            </a:r>
          </a:p>
          <a:p>
            <a:endParaRPr lang="en-US" altLang="en-US" b="1" dirty="0">
              <a:solidFill>
                <a:srgbClr val="00539B"/>
              </a:solidFill>
            </a:endParaRPr>
          </a:p>
        </p:txBody>
      </p:sp>
      <p:sp>
        <p:nvSpPr>
          <p:cNvPr id="3" name="TextBox 2">
            <a:extLst>
              <a:ext uri="{FF2B5EF4-FFF2-40B4-BE49-F238E27FC236}">
                <a16:creationId xmlns:a16="http://schemas.microsoft.com/office/drawing/2014/main" id="{CE89B0BC-D4F5-5D7E-B0C2-82C1937768C6}"/>
              </a:ext>
            </a:extLst>
          </p:cNvPr>
          <p:cNvSpPr txBox="1"/>
          <p:nvPr/>
        </p:nvSpPr>
        <p:spPr>
          <a:xfrm>
            <a:off x="8634845" y="797793"/>
            <a:ext cx="3012298" cy="400110"/>
          </a:xfrm>
          <a:prstGeom prst="rect">
            <a:avLst/>
          </a:prstGeom>
          <a:noFill/>
        </p:spPr>
        <p:txBody>
          <a:bodyPr wrap="square" rtlCol="0">
            <a:spAutoFit/>
          </a:bodyPr>
          <a:lstStyle/>
          <a:p>
            <a:pPr algn="ctr"/>
            <a:r>
              <a:rPr lang="en-US" sz="2000" b="1" dirty="0">
                <a:solidFill>
                  <a:srgbClr val="C00000"/>
                </a:solidFill>
              </a:rPr>
              <a:t>Could this be sepsis??</a:t>
            </a:r>
          </a:p>
        </p:txBody>
      </p:sp>
    </p:spTree>
    <p:extLst>
      <p:ext uri="{BB962C8B-B14F-4D97-AF65-F5344CB8AC3E}">
        <p14:creationId xmlns:p14="http://schemas.microsoft.com/office/powerpoint/2010/main" val="2601812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13B08D8-FC71-6A40-ACE9-9C9F0DE36E4E}"/>
              </a:ext>
            </a:extLst>
          </p:cNvPr>
          <p:cNvSpPr>
            <a:spLocks noGrp="1"/>
          </p:cNvSpPr>
          <p:nvPr>
            <p:ph type="title"/>
          </p:nvPr>
        </p:nvSpPr>
        <p:spPr>
          <a:xfrm>
            <a:off x="901907" y="611150"/>
            <a:ext cx="4513489" cy="425501"/>
          </a:xfrm>
        </p:spPr>
        <p:txBody>
          <a:bodyPr/>
          <a:lstStyle/>
          <a:p>
            <a:pPr>
              <a:defRPr/>
            </a:pPr>
            <a:r>
              <a:rPr lang="en-US" altLang="en-US" dirty="0">
                <a:latin typeface="+mn-lt"/>
                <a:cs typeface="Arial" charset="0"/>
              </a:rPr>
              <a:t>How You Can Help</a:t>
            </a:r>
          </a:p>
        </p:txBody>
      </p:sp>
      <p:sp>
        <p:nvSpPr>
          <p:cNvPr id="25604" name="Rectangle 3">
            <a:extLst>
              <a:ext uri="{FF2B5EF4-FFF2-40B4-BE49-F238E27FC236}">
                <a16:creationId xmlns:a16="http://schemas.microsoft.com/office/drawing/2014/main" id="{83F679E6-FFF9-FD4D-8691-2AFDD71C9910}"/>
              </a:ext>
            </a:extLst>
          </p:cNvPr>
          <p:cNvSpPr>
            <a:spLocks noChangeArrowheads="1"/>
          </p:cNvSpPr>
          <p:nvPr/>
        </p:nvSpPr>
        <p:spPr bwMode="auto">
          <a:xfrm>
            <a:off x="1248710" y="1611313"/>
            <a:ext cx="10493524"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marL="457200" indent="-457200">
              <a:lnSpc>
                <a:spcPct val="150000"/>
              </a:lnSpc>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Familiarize yourself with the early signs of sepsis</a:t>
            </a:r>
          </a:p>
          <a:p>
            <a:pPr marL="457200" indent="-457200">
              <a:lnSpc>
                <a:spcPct val="150000"/>
              </a:lnSpc>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Know who is at high risk for sepsis</a:t>
            </a:r>
          </a:p>
          <a:p>
            <a:pPr marL="457200" indent="-457200">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Educate residents, family, friends and loved ones about the signs &amp; symptoms of sepsis</a:t>
            </a:r>
          </a:p>
          <a:p>
            <a:pPr marL="457200" indent="-457200">
              <a:spcBef>
                <a:spcPts val="1800"/>
              </a:spcBef>
              <a:spcAft>
                <a:spcPts val="0"/>
              </a:spcAft>
              <a:buClr>
                <a:srgbClr val="00539B"/>
              </a:buClr>
              <a:buSzPct val="110000"/>
              <a:buFont typeface="Wingdings" panose="05000000000000000000" pitchFamily="2" charset="2"/>
              <a:buChar char="§"/>
              <a:defRPr/>
            </a:pPr>
            <a:r>
              <a:rPr lang="en-US" altLang="en-US" b="1" dirty="0">
                <a:solidFill>
                  <a:srgbClr val="00539B"/>
                </a:solidFill>
                <a:latin typeface="Arial" charset="0"/>
                <a:cs typeface="Arial" charset="0"/>
              </a:rPr>
              <a:t>Be cognizant of health literacy and its implications:</a:t>
            </a:r>
          </a:p>
          <a:p>
            <a:pPr>
              <a:spcAft>
                <a:spcPts val="0"/>
              </a:spcAft>
              <a:buClr>
                <a:srgbClr val="00B0F0"/>
              </a:buClr>
              <a:defRPr/>
            </a:pPr>
            <a:r>
              <a:rPr lang="en-US" altLang="en-US" dirty="0">
                <a:latin typeface="Arial" charset="0"/>
                <a:cs typeface="Arial" charset="0"/>
              </a:rPr>
              <a:t> </a:t>
            </a:r>
          </a:p>
          <a:p>
            <a:pPr lvl="2" indent="0">
              <a:spcAft>
                <a:spcPts val="0"/>
              </a:spcAft>
              <a:buClr>
                <a:srgbClr val="00B0F0"/>
              </a:buClr>
              <a:buFont typeface="Wingdings" pitchFamily="2" charset="2"/>
              <a:buNone/>
              <a:defRPr/>
            </a:pPr>
            <a:r>
              <a:rPr lang="en-US" altLang="en-US" sz="2000" b="1" dirty="0">
                <a:latin typeface="Arial" charset="0"/>
                <a:cs typeface="Arial" charset="0"/>
              </a:rPr>
              <a:t>Explain information to patients in a manner they can understand</a:t>
            </a:r>
          </a:p>
          <a:p>
            <a:pPr lvl="2" indent="0">
              <a:spcAft>
                <a:spcPts val="0"/>
              </a:spcAft>
              <a:buClr>
                <a:srgbClr val="00B0F0"/>
              </a:buClr>
              <a:buFont typeface="Wingdings" pitchFamily="2" charset="2"/>
              <a:buNone/>
              <a:defRPr/>
            </a:pPr>
            <a:endParaRPr lang="en-US" altLang="en-US" sz="1800" dirty="0"/>
          </a:p>
          <a:p>
            <a:pPr marL="914400" lvl="4" indent="0">
              <a:spcAft>
                <a:spcPts val="0"/>
              </a:spcAft>
              <a:buClr>
                <a:srgbClr val="00B0F0"/>
              </a:buClr>
              <a:defRPr/>
            </a:pPr>
            <a:r>
              <a:rPr lang="en-US" altLang="en-US" sz="1400" dirty="0">
                <a:solidFill>
                  <a:srgbClr val="C00000"/>
                </a:solidFill>
              </a:rPr>
              <a:t>		</a:t>
            </a:r>
            <a:r>
              <a:rPr lang="en-US" altLang="en-US" sz="2000" b="1" dirty="0">
                <a:solidFill>
                  <a:srgbClr val="C00000"/>
                </a:solidFill>
                <a:latin typeface="Arial" charset="0"/>
                <a:cs typeface="Arial" charset="0"/>
              </a:rPr>
              <a:t>Teach Back Method</a:t>
            </a:r>
            <a:r>
              <a:rPr lang="en-US" altLang="en-US" sz="1800" dirty="0"/>
              <a:t>				</a:t>
            </a:r>
            <a:endParaRPr lang="en-US" altLang="en-US" sz="2000" dirty="0">
              <a:latin typeface="Arial" charset="0"/>
              <a:cs typeface="Arial" charset="0"/>
            </a:endParaRPr>
          </a:p>
          <a:p>
            <a:endParaRPr lang="en-US" altLang="en-US" b="1" dirty="0">
              <a:solidFill>
                <a:srgbClr val="00539B"/>
              </a:solidFill>
            </a:endParaRPr>
          </a:p>
        </p:txBody>
      </p:sp>
    </p:spTree>
    <p:extLst>
      <p:ext uri="{BB962C8B-B14F-4D97-AF65-F5344CB8AC3E}">
        <p14:creationId xmlns:p14="http://schemas.microsoft.com/office/powerpoint/2010/main" val="3351811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image highlighting the &quot;Post Training Assessment questions&quot; questions on the Sepsis awarness training Pre and Post Assesment non clinical staff flyer">
            <a:extLst>
              <a:ext uri="{FF2B5EF4-FFF2-40B4-BE49-F238E27FC236}">
                <a16:creationId xmlns:a16="http://schemas.microsoft.com/office/drawing/2014/main" id="{376EB7E0-FA82-6EE5-350F-43D759611366}"/>
              </a:ext>
            </a:extLst>
          </p:cNvPr>
          <p:cNvSpPr txBox="1">
            <a:spLocks noGrp="1"/>
          </p:cNvSpPr>
          <p:nvPr>
            <p:ph type="title" idx="4294967295"/>
          </p:nvPr>
        </p:nvSpPr>
        <p:spPr>
          <a:xfrm>
            <a:off x="6875310" y="1309231"/>
            <a:ext cx="4211790" cy="30623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39B"/>
                </a:solidFill>
                <a:effectLst/>
                <a:uLnTx/>
                <a:uFillTx/>
                <a:latin typeface="+mn-lt"/>
                <a:ea typeface="+mn-ea"/>
                <a:cs typeface="+mj-cs"/>
              </a:rPr>
              <a:t>Please complete Post Training Assessment questions and hand in to presenter at the end of training session</a:t>
            </a:r>
            <a:endParaRPr kumimoji="0" lang="en-US" sz="3200" b="1" i="0" u="none" strike="noStrike" kern="1200" cap="none" spc="0" normalizeH="0" baseline="0" noProof="0" dirty="0">
              <a:ln>
                <a:noFill/>
              </a:ln>
              <a:solidFill>
                <a:srgbClr val="00539B"/>
              </a:solidFill>
              <a:effectLst/>
              <a:uLnTx/>
              <a:uFillTx/>
              <a:latin typeface="+mn-lt"/>
              <a:ea typeface="+mj-ea"/>
              <a:cs typeface="+mj-cs"/>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39B"/>
                </a:solidFill>
                <a:effectLst/>
                <a:uLnTx/>
                <a:uFillTx/>
                <a:latin typeface="+mn-lt"/>
                <a:ea typeface="+mn-ea"/>
                <a:cs typeface="+mj-cs"/>
              </a:rPr>
              <a:t>Thank you!</a:t>
            </a:r>
            <a:endParaRPr kumimoji="0" lang="en-US" sz="3600" b="1" i="0" u="none" strike="noStrike" kern="1200" cap="none" spc="0" normalizeH="0" baseline="0" noProof="0" dirty="0">
              <a:ln>
                <a:noFill/>
              </a:ln>
              <a:solidFill>
                <a:srgbClr val="00539B"/>
              </a:solidFill>
              <a:effectLst/>
              <a:uLnTx/>
              <a:uFillTx/>
              <a:latin typeface="+mj-lt"/>
              <a:ea typeface="+mj-ea"/>
              <a:cs typeface="+mj-cs"/>
            </a:endParaRPr>
          </a:p>
        </p:txBody>
      </p:sp>
      <p:pic>
        <p:nvPicPr>
          <p:cNvPr id="4" name="Picture 3" descr="Picture of Sepsis Awareness Training Pre and Post Assessment ">
            <a:extLst>
              <a:ext uri="{FF2B5EF4-FFF2-40B4-BE49-F238E27FC236}">
                <a16:creationId xmlns:a16="http://schemas.microsoft.com/office/drawing/2014/main" id="{ABCC9D52-DACA-2A87-1A9C-2FBDE6D0AD9C}"/>
              </a:ext>
            </a:extLst>
          </p:cNvPr>
          <p:cNvPicPr>
            <a:picLocks noChangeAspect="1"/>
          </p:cNvPicPr>
          <p:nvPr/>
        </p:nvPicPr>
        <p:blipFill>
          <a:blip r:embed="rId2"/>
          <a:stretch>
            <a:fillRect/>
          </a:stretch>
        </p:blipFill>
        <p:spPr>
          <a:xfrm>
            <a:off x="591863" y="0"/>
            <a:ext cx="5174756" cy="6696742"/>
          </a:xfrm>
          <a:prstGeom prst="rect">
            <a:avLst/>
          </a:prstGeom>
          <a:effectLst>
            <a:outerShdw blurRad="50800" dist="50800" dir="5400000" algn="ctr" rotWithShape="0">
              <a:srgbClr val="000000"/>
            </a:outerShdw>
          </a:effectLst>
        </p:spPr>
      </p:pic>
      <p:sp>
        <p:nvSpPr>
          <p:cNvPr id="2" name="Oval 1">
            <a:extLst>
              <a:ext uri="{FF2B5EF4-FFF2-40B4-BE49-F238E27FC236}">
                <a16:creationId xmlns:a16="http://schemas.microsoft.com/office/drawing/2014/main" id="{EA38053F-A248-065F-DAC8-F2F6C895F59C}"/>
              </a:ext>
            </a:extLst>
          </p:cNvPr>
          <p:cNvSpPr/>
          <p:nvPr/>
        </p:nvSpPr>
        <p:spPr>
          <a:xfrm>
            <a:off x="3179241" y="1703815"/>
            <a:ext cx="2456597" cy="328911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DA8D8B1-AEB5-5036-01D7-19D2B1EAD0D5}"/>
              </a:ext>
            </a:extLst>
          </p:cNvPr>
          <p:cNvSpPr txBox="1"/>
          <p:nvPr/>
        </p:nvSpPr>
        <p:spPr>
          <a:xfrm>
            <a:off x="8027927" y="5144861"/>
            <a:ext cx="2406254" cy="584775"/>
          </a:xfrm>
          <a:prstGeom prst="rect">
            <a:avLst/>
          </a:prstGeom>
          <a:noFill/>
        </p:spPr>
        <p:txBody>
          <a:bodyPr wrap="square" rtlCol="0">
            <a:spAutoFit/>
          </a:bodyPr>
          <a:lstStyle/>
          <a:p>
            <a:r>
              <a:rPr lang="en-US" altLang="en-US" sz="1600" b="1" dirty="0">
                <a:solidFill>
                  <a:srgbClr val="00539B"/>
                </a:solidFill>
                <a:latin typeface="Arial" panose="020B0604020202020204" pitchFamily="34" charset="0"/>
                <a:cs typeface="Arial" panose="020B0604020202020204" pitchFamily="34" charset="0"/>
              </a:rPr>
              <a:t>IPRO Sepsis Initiative</a:t>
            </a:r>
          </a:p>
          <a:p>
            <a:r>
              <a:rPr lang="en-US" altLang="en-US" sz="1600" u="sng" dirty="0">
                <a:latin typeface="Arial" panose="020B0604020202020204" pitchFamily="34" charset="0"/>
                <a:cs typeface="Arial" panose="020B0604020202020204" pitchFamily="34" charset="0"/>
                <a:hlinkClick r:id="rId3"/>
              </a:rPr>
              <a:t>https://qi.ipro.org/sepsis/</a:t>
            </a:r>
            <a:endParaRPr lang="en-US" dirty="0"/>
          </a:p>
        </p:txBody>
      </p:sp>
    </p:spTree>
    <p:extLst>
      <p:ext uri="{BB962C8B-B14F-4D97-AF65-F5344CB8AC3E}">
        <p14:creationId xmlns:p14="http://schemas.microsoft.com/office/powerpoint/2010/main" val="2359367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25EA7-DE5F-4329-BF8F-D12FA6882CDB}"/>
              </a:ext>
            </a:extLst>
          </p:cNvPr>
          <p:cNvSpPr>
            <a:spLocks noGrp="1"/>
          </p:cNvSpPr>
          <p:nvPr>
            <p:ph type="title"/>
          </p:nvPr>
        </p:nvSpPr>
        <p:spPr/>
        <p:txBody>
          <a:bodyPr/>
          <a:lstStyle/>
          <a:p>
            <a:pPr algn="ctr"/>
            <a:r>
              <a:rPr lang="en-US" sz="4400" dirty="0">
                <a:latin typeface="+mn-lt"/>
              </a:rPr>
              <a:t>Sepsis Web-based Training &amp; Resources</a:t>
            </a:r>
          </a:p>
        </p:txBody>
      </p:sp>
    </p:spTree>
    <p:extLst>
      <p:ext uri="{BB962C8B-B14F-4D97-AF65-F5344CB8AC3E}">
        <p14:creationId xmlns:p14="http://schemas.microsoft.com/office/powerpoint/2010/main" val="705791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A9BB-D5EF-66D8-2D89-7737BFF0310F}"/>
              </a:ext>
            </a:extLst>
          </p:cNvPr>
          <p:cNvSpPr>
            <a:spLocks noGrp="1"/>
          </p:cNvSpPr>
          <p:nvPr>
            <p:ph type="title"/>
          </p:nvPr>
        </p:nvSpPr>
        <p:spPr/>
        <p:txBody>
          <a:bodyPr/>
          <a:lstStyle/>
          <a:p>
            <a:r>
              <a:rPr lang="en-US" dirty="0">
                <a:latin typeface="+mn-lt"/>
              </a:rPr>
              <a:t>Staff Engagement and Anticipated Challenges</a:t>
            </a:r>
          </a:p>
        </p:txBody>
      </p:sp>
      <p:sp>
        <p:nvSpPr>
          <p:cNvPr id="3" name="Content Placeholder 2">
            <a:extLst>
              <a:ext uri="{FF2B5EF4-FFF2-40B4-BE49-F238E27FC236}">
                <a16:creationId xmlns:a16="http://schemas.microsoft.com/office/drawing/2014/main" id="{DE84983F-EB7B-741E-A6FD-3BF8897672F4}"/>
              </a:ext>
            </a:extLst>
          </p:cNvPr>
          <p:cNvSpPr>
            <a:spLocks noGrp="1"/>
          </p:cNvSpPr>
          <p:nvPr>
            <p:ph idx="1"/>
          </p:nvPr>
        </p:nvSpPr>
        <p:spPr>
          <a:xfrm>
            <a:off x="838200" y="2014936"/>
            <a:ext cx="10515600" cy="3321339"/>
          </a:xfrm>
        </p:spPr>
        <p:txBody>
          <a:bodyPr/>
          <a:lstStyle/>
          <a:p>
            <a:pPr marL="0" indent="0">
              <a:buNone/>
            </a:pPr>
            <a:r>
              <a:rPr lang="en-US" b="1" dirty="0">
                <a:solidFill>
                  <a:srgbClr val="00539B"/>
                </a:solidFill>
              </a:rPr>
              <a:t>Training Opportunities</a:t>
            </a:r>
          </a:p>
          <a:p>
            <a:pPr marL="0" indent="0">
              <a:buNone/>
            </a:pPr>
            <a:endParaRPr lang="en-US" b="1" dirty="0">
              <a:solidFill>
                <a:srgbClr val="00539B"/>
              </a:solidFill>
            </a:endParaRPr>
          </a:p>
          <a:p>
            <a:pPr lvl="1">
              <a:buFont typeface="Wingdings" panose="05000000000000000000" pitchFamily="2" charset="2"/>
              <a:buChar char="§"/>
            </a:pPr>
            <a:r>
              <a:rPr lang="en-US" b="1" dirty="0">
                <a:solidFill>
                  <a:srgbClr val="00539B"/>
                </a:solidFill>
              </a:rPr>
              <a:t>New staff orientation</a:t>
            </a:r>
          </a:p>
          <a:p>
            <a:pPr lvl="1">
              <a:buFont typeface="Wingdings" panose="05000000000000000000" pitchFamily="2" charset="2"/>
              <a:buChar char="§"/>
            </a:pPr>
            <a:r>
              <a:rPr lang="en-US" b="1" dirty="0">
                <a:solidFill>
                  <a:srgbClr val="00539B"/>
                </a:solidFill>
              </a:rPr>
              <a:t>Annual competency training</a:t>
            </a:r>
          </a:p>
          <a:p>
            <a:pPr lvl="1">
              <a:buFont typeface="Wingdings" panose="05000000000000000000" pitchFamily="2" charset="2"/>
              <a:buChar char="§"/>
            </a:pPr>
            <a:r>
              <a:rPr lang="en-US" b="1" dirty="0">
                <a:solidFill>
                  <a:srgbClr val="00539B"/>
                </a:solidFill>
              </a:rPr>
              <a:t>Staff meetings</a:t>
            </a:r>
          </a:p>
          <a:p>
            <a:pPr lvl="1">
              <a:buFont typeface="Wingdings" panose="05000000000000000000" pitchFamily="2" charset="2"/>
              <a:buChar char="§"/>
            </a:pPr>
            <a:r>
              <a:rPr lang="en-US" b="1" dirty="0">
                <a:solidFill>
                  <a:srgbClr val="00539B"/>
                </a:solidFill>
              </a:rPr>
              <a:t>Sepsis survivor lived experience sharing</a:t>
            </a:r>
          </a:p>
        </p:txBody>
      </p:sp>
    </p:spTree>
    <p:extLst>
      <p:ext uri="{BB962C8B-B14F-4D97-AF65-F5344CB8AC3E}">
        <p14:creationId xmlns:p14="http://schemas.microsoft.com/office/powerpoint/2010/main" val="2707490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46C7-BB70-EADD-03E7-5DBE9664EC9A}"/>
              </a:ext>
            </a:extLst>
          </p:cNvPr>
          <p:cNvSpPr>
            <a:spLocks noGrp="1"/>
          </p:cNvSpPr>
          <p:nvPr>
            <p:ph type="title"/>
          </p:nvPr>
        </p:nvSpPr>
        <p:spPr/>
        <p:txBody>
          <a:bodyPr/>
          <a:lstStyle/>
          <a:p>
            <a:r>
              <a:rPr lang="en-US" dirty="0">
                <a:latin typeface="+mn-lt"/>
              </a:rPr>
              <a:t>Discussion &amp; Sharing</a:t>
            </a:r>
          </a:p>
        </p:txBody>
      </p:sp>
      <p:sp>
        <p:nvSpPr>
          <p:cNvPr id="3" name="Content Placeholder 2">
            <a:extLst>
              <a:ext uri="{FF2B5EF4-FFF2-40B4-BE49-F238E27FC236}">
                <a16:creationId xmlns:a16="http://schemas.microsoft.com/office/drawing/2014/main" id="{BE3CE44A-162C-9CA4-0A77-4B035E329869}"/>
              </a:ext>
            </a:extLst>
          </p:cNvPr>
          <p:cNvSpPr>
            <a:spLocks noGrp="1"/>
          </p:cNvSpPr>
          <p:nvPr>
            <p:ph idx="1"/>
          </p:nvPr>
        </p:nvSpPr>
        <p:spPr>
          <a:xfrm>
            <a:off x="838200" y="1825625"/>
            <a:ext cx="11158182" cy="4127306"/>
          </a:xfrm>
        </p:spPr>
        <p:txBody>
          <a:bodyPr/>
          <a:lstStyle/>
          <a:p>
            <a:pPr>
              <a:buFont typeface="Wingdings" panose="05000000000000000000" pitchFamily="2" charset="2"/>
              <a:buChar char="§"/>
            </a:pPr>
            <a:r>
              <a:rPr lang="en-US" b="1" dirty="0">
                <a:solidFill>
                  <a:srgbClr val="00539B"/>
                </a:solidFill>
              </a:rPr>
              <a:t>What sepsis protocols or practices do you have in place in your facility?</a:t>
            </a:r>
          </a:p>
          <a:p>
            <a:pPr marL="0" indent="0">
              <a:buNone/>
            </a:pPr>
            <a:endParaRPr lang="en-US" b="1" dirty="0">
              <a:solidFill>
                <a:srgbClr val="00539B"/>
              </a:solidFill>
            </a:endParaRPr>
          </a:p>
          <a:p>
            <a:pPr>
              <a:buFont typeface="Wingdings" panose="05000000000000000000" pitchFamily="2" charset="2"/>
              <a:buChar char="§"/>
            </a:pPr>
            <a:r>
              <a:rPr lang="en-US" b="1" dirty="0">
                <a:solidFill>
                  <a:srgbClr val="00539B"/>
                </a:solidFill>
              </a:rPr>
              <a:t>Ideas for cross-setting collaboration</a:t>
            </a:r>
          </a:p>
          <a:p>
            <a:pPr lvl="1">
              <a:buFont typeface="Wingdings" panose="05000000000000000000" pitchFamily="2" charset="2"/>
              <a:buChar char="§"/>
            </a:pPr>
            <a:r>
              <a:rPr lang="en-US" b="1" dirty="0">
                <a:solidFill>
                  <a:srgbClr val="00539B"/>
                </a:solidFill>
              </a:rPr>
              <a:t>Hospitals</a:t>
            </a:r>
          </a:p>
          <a:p>
            <a:pPr lvl="2">
              <a:buFont typeface="Wingdings" panose="05000000000000000000" pitchFamily="2" charset="2"/>
              <a:buChar char="§"/>
            </a:pPr>
            <a:r>
              <a:rPr lang="en-US" b="1" dirty="0">
                <a:solidFill>
                  <a:srgbClr val="00539B"/>
                </a:solidFill>
              </a:rPr>
              <a:t>At the time of intake/transition</a:t>
            </a:r>
          </a:p>
          <a:p>
            <a:pPr lvl="2">
              <a:buFont typeface="Wingdings" panose="05000000000000000000" pitchFamily="2" charset="2"/>
              <a:buChar char="§"/>
            </a:pPr>
            <a:r>
              <a:rPr lang="en-US" b="1" dirty="0">
                <a:solidFill>
                  <a:srgbClr val="00539B"/>
                </a:solidFill>
              </a:rPr>
              <a:t>With Triage if sepsis identified </a:t>
            </a:r>
          </a:p>
          <a:p>
            <a:pPr lvl="1">
              <a:buFont typeface="Wingdings" panose="05000000000000000000" pitchFamily="2" charset="2"/>
              <a:buChar char="§"/>
            </a:pPr>
            <a:r>
              <a:rPr lang="en-US" b="1" dirty="0">
                <a:solidFill>
                  <a:srgbClr val="00539B"/>
                </a:solidFill>
              </a:rPr>
              <a:t>Home Health</a:t>
            </a:r>
          </a:p>
          <a:p>
            <a:pPr lvl="1">
              <a:buFont typeface="Wingdings" panose="05000000000000000000" pitchFamily="2" charset="2"/>
              <a:buChar char="§"/>
            </a:pPr>
            <a:r>
              <a:rPr lang="en-US" b="1" dirty="0">
                <a:solidFill>
                  <a:srgbClr val="00539B"/>
                </a:solidFill>
              </a:rPr>
              <a:t>Primary Care Physician Offices</a:t>
            </a:r>
          </a:p>
        </p:txBody>
      </p:sp>
    </p:spTree>
    <p:extLst>
      <p:ext uri="{BB962C8B-B14F-4D97-AF65-F5344CB8AC3E}">
        <p14:creationId xmlns:p14="http://schemas.microsoft.com/office/powerpoint/2010/main" val="1781687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13B08D8-FC71-6A40-ACE9-9C9F0DE36E4E}"/>
              </a:ext>
            </a:extLst>
          </p:cNvPr>
          <p:cNvSpPr>
            <a:spLocks noGrp="1"/>
          </p:cNvSpPr>
          <p:nvPr>
            <p:ph type="title"/>
          </p:nvPr>
        </p:nvSpPr>
        <p:spPr>
          <a:xfrm>
            <a:off x="869383" y="732418"/>
            <a:ext cx="8167687" cy="425450"/>
          </a:xfrm>
        </p:spPr>
        <p:txBody>
          <a:bodyPr/>
          <a:lstStyle/>
          <a:p>
            <a:pPr>
              <a:defRPr/>
            </a:pPr>
            <a:r>
              <a:rPr lang="en-US" altLang="en-US" dirty="0">
                <a:latin typeface="+mn-lt"/>
                <a:cs typeface="Arial" charset="0"/>
              </a:rPr>
              <a:t>Resources</a:t>
            </a:r>
          </a:p>
        </p:txBody>
      </p:sp>
      <p:sp>
        <p:nvSpPr>
          <p:cNvPr id="25604" name="Rectangle 3">
            <a:extLst>
              <a:ext uri="{FF2B5EF4-FFF2-40B4-BE49-F238E27FC236}">
                <a16:creationId xmlns:a16="http://schemas.microsoft.com/office/drawing/2014/main" id="{83F679E6-FFF9-FD4D-8691-2AFDD71C9910}"/>
              </a:ext>
            </a:extLst>
          </p:cNvPr>
          <p:cNvSpPr>
            <a:spLocks noChangeArrowheads="1"/>
          </p:cNvSpPr>
          <p:nvPr/>
        </p:nvSpPr>
        <p:spPr bwMode="auto">
          <a:xfrm>
            <a:off x="1281480" y="1445058"/>
            <a:ext cx="83534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r>
              <a:rPr lang="en-US" altLang="en-US" sz="2000" b="1" dirty="0">
                <a:solidFill>
                  <a:srgbClr val="00539B"/>
                </a:solidFill>
                <a:latin typeface="Arial" panose="020B0604020202020204" pitchFamily="34" charset="0"/>
                <a:cs typeface="Arial" panose="020B0604020202020204" pitchFamily="34" charset="0"/>
              </a:rPr>
              <a:t>CDC “Get Ahead of Sepsis Campaign”: </a:t>
            </a:r>
          </a:p>
          <a:p>
            <a:r>
              <a:rPr lang="en-US" altLang="en-US" sz="20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https://www.cdc.gov/sepsis/get-ahead-of-sepsis/index.html</a:t>
            </a:r>
            <a:endParaRPr lang="en-US" altLang="en-US" sz="2000" u="sng" dirty="0">
              <a:latin typeface="Arial" panose="020B0604020202020204" pitchFamily="34" charset="0"/>
              <a:cs typeface="Arial" panose="020B0604020202020204" pitchFamily="34" charset="0"/>
            </a:endParaRPr>
          </a:p>
          <a:p>
            <a:endParaRPr lang="en-US" altLang="en-US" sz="2000" b="1" dirty="0">
              <a:solidFill>
                <a:srgbClr val="00539B"/>
              </a:solidFill>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Sepsis Alliance:</a:t>
            </a:r>
          </a:p>
          <a:p>
            <a:r>
              <a:rPr lang="en-US" altLang="en-US" sz="2000"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a:t>
            </a:r>
            <a:r>
              <a:rPr lang="en-US" altLang="en-US"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tp://www.sepsis.org/</a:t>
            </a:r>
            <a:r>
              <a:rPr lang="en-US" altLang="en-US" sz="2000" u="sng" dirty="0">
                <a:latin typeface="Arial" panose="020B0604020202020204" pitchFamily="34" charset="0"/>
                <a:cs typeface="Arial" panose="020B0604020202020204" pitchFamily="34" charset="0"/>
              </a:rPr>
              <a:t> </a:t>
            </a:r>
          </a:p>
          <a:p>
            <a:endParaRPr lang="en-US" altLang="en-US" sz="2000" u="sng" dirty="0">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Rory Staunton Foundation:</a:t>
            </a:r>
          </a:p>
          <a:p>
            <a:r>
              <a:rPr lang="en-US" alt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https://www.patientcarelink.org/the-rory-staunton-foundation-for-sepsis/</a:t>
            </a:r>
            <a:r>
              <a:rPr lang="en-US" altLang="en-US" sz="2000" dirty="0">
                <a:latin typeface="Arial" panose="020B0604020202020204" pitchFamily="34" charset="0"/>
                <a:cs typeface="Arial" panose="020B0604020202020204" pitchFamily="34" charset="0"/>
              </a:rPr>
              <a:t> </a:t>
            </a:r>
          </a:p>
          <a:p>
            <a:endParaRPr lang="en-US" altLang="en-US" sz="2000" b="1" dirty="0">
              <a:solidFill>
                <a:srgbClr val="00539B"/>
              </a:solidFill>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IPRO Sepsis Initiative</a:t>
            </a:r>
          </a:p>
          <a:p>
            <a:r>
              <a:rPr lang="en-US" altLang="en-US" sz="2000" u="sng"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http://stopsepsisnow.org</a:t>
            </a:r>
            <a:endParaRPr lang="en-US" altLang="en-US" sz="2000" u="sng" dirty="0">
              <a:latin typeface="Arial" panose="020B0604020202020204" pitchFamily="34" charset="0"/>
              <a:cs typeface="Arial" panose="020B0604020202020204" pitchFamily="34" charset="0"/>
            </a:endParaRPr>
          </a:p>
          <a:p>
            <a:endParaRPr lang="en-US" altLang="en-US" sz="2000" b="1" dirty="0">
              <a:solidFill>
                <a:srgbClr val="00539B"/>
              </a:solidFill>
              <a:latin typeface="Arial" panose="020B0604020202020204" pitchFamily="34" charset="0"/>
              <a:cs typeface="Arial" panose="020B0604020202020204" pitchFamily="34" charset="0"/>
            </a:endParaRPr>
          </a:p>
          <a:p>
            <a:r>
              <a:rPr lang="en-US" altLang="en-US" sz="2000" b="1" dirty="0">
                <a:solidFill>
                  <a:srgbClr val="00539B"/>
                </a:solidFill>
                <a:latin typeface="Arial" panose="020B0604020202020204" pitchFamily="34" charset="0"/>
                <a:cs typeface="Arial" panose="020B0604020202020204" pitchFamily="34" charset="0"/>
              </a:rPr>
              <a:t>Surviving Sepsis Campaign:</a:t>
            </a:r>
          </a:p>
          <a:p>
            <a:r>
              <a:rPr lang="en-US" altLang="en-US" sz="20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http://www.survivingsepsis.org/Pages/default.aspx</a:t>
            </a:r>
            <a:endParaRPr lang="en-US" alt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907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55AC21F-E14C-2049-A87F-055B6D6C705C}"/>
              </a:ext>
            </a:extLst>
          </p:cNvPr>
          <p:cNvSpPr>
            <a:spLocks noGrp="1"/>
          </p:cNvSpPr>
          <p:nvPr>
            <p:ph type="title"/>
          </p:nvPr>
        </p:nvSpPr>
        <p:spPr>
          <a:xfrm>
            <a:off x="763719" y="403620"/>
            <a:ext cx="7291975" cy="727488"/>
          </a:xfrm>
        </p:spPr>
        <p:txBody>
          <a:bodyPr/>
          <a:lstStyle/>
          <a:p>
            <a:pPr>
              <a:defRPr/>
            </a:pPr>
            <a:r>
              <a:rPr lang="en-US" altLang="en-US" dirty="0">
                <a:latin typeface="+mn-lt"/>
                <a:cs typeface="Arial" charset="0"/>
              </a:rPr>
              <a:t>CDC Get Ahead of Sepsis Campaign</a:t>
            </a:r>
          </a:p>
        </p:txBody>
      </p:sp>
      <p:pic>
        <p:nvPicPr>
          <p:cNvPr id="5125" name="Picture 1" descr="image of &quot;get Ahead of Sepsis Video">
            <a:extLst>
              <a:ext uri="{FF2B5EF4-FFF2-40B4-BE49-F238E27FC236}">
                <a16:creationId xmlns:a16="http://schemas.microsoft.com/office/drawing/2014/main" id="{E243A6DC-CC6A-2947-A7D5-630D4B5BF9D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93398" y="1525077"/>
            <a:ext cx="6428651" cy="3807846"/>
          </a:xfrm>
          <a:prstGeom prst="rect">
            <a:avLst/>
          </a:prstGeom>
          <a:noFill/>
          <a:ln w="19050">
            <a:solidFill>
              <a:srgbClr val="000000"/>
            </a:solidFill>
            <a:miter lim="800000"/>
            <a:headEnd/>
            <a:tailEnd/>
          </a:ln>
          <a:effectLst>
            <a:outerShdw blurRad="50800" dist="50800" dir="5400000" algn="ctr" rotWithShape="0">
              <a:srgbClr val="000000">
                <a:alpha val="69000"/>
              </a:srgbClr>
            </a:outerShdw>
          </a:effectLst>
          <a:extLst>
            <a:ext uri="{909E8E84-426E-40DD-AFC4-6F175D3DCCD1}">
              <a14:hiddenFill xmlns:a14="http://schemas.microsoft.com/office/drawing/2010/main">
                <a:solidFill>
                  <a:srgbClr val="FFFFFF"/>
                </a:solidFill>
              </a14:hiddenFill>
            </a:ext>
          </a:extLst>
        </p:spPr>
      </p:pic>
      <p:sp>
        <p:nvSpPr>
          <p:cNvPr id="5123" name="Content Placeholder 2">
            <a:extLst>
              <a:ext uri="{FF2B5EF4-FFF2-40B4-BE49-F238E27FC236}">
                <a16:creationId xmlns:a16="http://schemas.microsoft.com/office/drawing/2014/main" id="{5A05F587-EBB6-1247-9CD3-77C46828651B}"/>
              </a:ext>
            </a:extLst>
          </p:cNvPr>
          <p:cNvSpPr>
            <a:spLocks noGrp="1"/>
          </p:cNvSpPr>
          <p:nvPr>
            <p:ph idx="1"/>
          </p:nvPr>
        </p:nvSpPr>
        <p:spPr>
          <a:xfrm>
            <a:off x="2278123" y="5609610"/>
            <a:ext cx="8128000" cy="841256"/>
          </a:xfrm>
        </p:spPr>
        <p:txBody>
          <a:bodyPr/>
          <a:lstStyle/>
          <a:p>
            <a:r>
              <a:rPr lang="en-US" altLang="en-US" dirty="0">
                <a:hlinkClick r:id="rId3"/>
              </a:rPr>
              <a:t>https://www.youtube.com/watch?v=5JvGiAFLels</a:t>
            </a:r>
            <a:endParaRPr lang="en-US" altLang="en-US" dirty="0"/>
          </a:p>
          <a:p>
            <a:endParaRPr lang="en-US" altLang="en-US" dirty="0"/>
          </a:p>
        </p:txBody>
      </p:sp>
      <p:sp>
        <p:nvSpPr>
          <p:cNvPr id="5124" name="Slide Number Placeholder 3">
            <a:extLst>
              <a:ext uri="{FF2B5EF4-FFF2-40B4-BE49-F238E27FC236}">
                <a16:creationId xmlns:a16="http://schemas.microsoft.com/office/drawing/2014/main" id="{F3754B20-637F-4543-9410-D13B2727F062}"/>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800"/>
              </a:spcAft>
              <a:buClr>
                <a:srgbClr val="004080"/>
              </a:buClr>
              <a:buSzPct val="110000"/>
              <a:buChar char="•"/>
              <a:defRPr sz="2400" b="1">
                <a:solidFill>
                  <a:srgbClr val="00539B"/>
                </a:solidFill>
                <a:latin typeface="Arial" panose="020B0604020202020204" pitchFamily="34" charset="0"/>
                <a:cs typeface="Arial" panose="020B0604020202020204" pitchFamily="34" charset="0"/>
              </a:defRPr>
            </a:lvl1pPr>
            <a:lvl2pPr marL="742950" indent="-285750">
              <a:spcAft>
                <a:spcPts val="800"/>
              </a:spcAft>
              <a:buClr>
                <a:srgbClr val="13B5EA"/>
              </a:buClr>
              <a:buSzPct val="110000"/>
              <a:buFont typeface="Wingdings" pitchFamily="2" charset="2"/>
              <a:buChar char="§"/>
              <a:defRPr sz="2200" b="1">
                <a:solidFill>
                  <a:schemeClr val="tx1"/>
                </a:solidFill>
                <a:latin typeface="Arial" panose="020B0604020202020204" pitchFamily="34" charset="0"/>
                <a:cs typeface="Arial" panose="020B0604020202020204" pitchFamily="34" charset="0"/>
              </a:defRPr>
            </a:lvl2pPr>
            <a:lvl3pPr marL="1143000" indent="-228600">
              <a:spcAft>
                <a:spcPts val="800"/>
              </a:spcAft>
              <a:buClr>
                <a:srgbClr val="80A1B6"/>
              </a:buClr>
              <a:buSzPct val="110000"/>
              <a:buFont typeface="Wingdings" pitchFamily="2" charset="2"/>
              <a:buChar char="§"/>
              <a:defRPr sz="2000" b="1">
                <a:solidFill>
                  <a:schemeClr val="tx1"/>
                </a:solidFill>
                <a:latin typeface="Arial" panose="020B0604020202020204" pitchFamily="34" charset="0"/>
                <a:cs typeface="Arial" panose="020B0604020202020204" pitchFamily="34" charset="0"/>
              </a:defRPr>
            </a:lvl3pPr>
            <a:lvl4pPr marL="1600200" indent="-228600">
              <a:spcAft>
                <a:spcPts val="800"/>
              </a:spcAft>
              <a:buClr>
                <a:srgbClr val="13B5EA"/>
              </a:buClr>
              <a:buSzPct val="90000"/>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4pPr>
            <a:lvl5pPr marL="2057400" indent="-228600">
              <a:spcAft>
                <a:spcPts val="800"/>
              </a:spcAft>
              <a:buClr>
                <a:srgbClr val="A1A1A4"/>
              </a:buClr>
              <a:buFont typeface="Arial" panose="020B0604020202020204" pitchFamily="34" charset="0"/>
              <a:buChar char="●"/>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800"/>
              </a:spcAft>
              <a:buClr>
                <a:srgbClr val="A1A1A4"/>
              </a:buClr>
              <a:buFont typeface="Arial" panose="020B0604020202020204" pitchFamily="34" charset="0"/>
              <a:buChar char="●"/>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800"/>
              </a:spcAft>
              <a:buClr>
                <a:srgbClr val="A1A1A4"/>
              </a:buClr>
              <a:buFont typeface="Arial" panose="020B0604020202020204" pitchFamily="34" charset="0"/>
              <a:buChar char="●"/>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800"/>
              </a:spcAft>
              <a:buClr>
                <a:srgbClr val="A1A1A4"/>
              </a:buClr>
              <a:buFont typeface="Arial" panose="020B0604020202020204" pitchFamily="34" charset="0"/>
              <a:buChar char="●"/>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800"/>
              </a:spcAft>
              <a:buClr>
                <a:srgbClr val="A1A1A4"/>
              </a:buClr>
              <a:buFont typeface="Arial" panose="020B0604020202020204" pitchFamily="34" charset="0"/>
              <a:buChar char="●"/>
              <a:defRPr sz="1600" b="1">
                <a:solidFill>
                  <a:schemeClr val="tx1"/>
                </a:solidFill>
                <a:latin typeface="Arial" panose="020B0604020202020204" pitchFamily="34" charset="0"/>
                <a:cs typeface="Arial" panose="020B0604020202020204" pitchFamily="34" charset="0"/>
              </a:defRPr>
            </a:lvl9pPr>
          </a:lstStyle>
          <a:p>
            <a:pPr>
              <a:spcAft>
                <a:spcPct val="0"/>
              </a:spcAft>
              <a:buClrTx/>
              <a:buSzTx/>
              <a:buFontTx/>
              <a:buNone/>
            </a:pPr>
            <a:fld id="{0C3F45BD-8786-F94D-BF04-BA1BED922D7C}" type="slidenum">
              <a:rPr lang="en-US" altLang="en-US" sz="1400">
                <a:solidFill>
                  <a:schemeClr val="bg1"/>
                </a:solidFill>
              </a:rPr>
              <a:pPr>
                <a:spcAft>
                  <a:spcPct val="0"/>
                </a:spcAft>
                <a:buClrTx/>
                <a:buSzTx/>
                <a:buFontTx/>
                <a:buNone/>
              </a:pPr>
              <a:t>58</a:t>
            </a:fld>
            <a:endParaRPr lang="en-US" altLang="en-US" sz="1400" dirty="0">
              <a:solidFill>
                <a:schemeClr val="bg1"/>
              </a:solidFill>
            </a:endParaRPr>
          </a:p>
        </p:txBody>
      </p:sp>
    </p:spTree>
    <p:extLst>
      <p:ext uri="{BB962C8B-B14F-4D97-AF65-F5344CB8AC3E}">
        <p14:creationId xmlns:p14="http://schemas.microsoft.com/office/powerpoint/2010/main" val="2461876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653E21EE-27AE-E68F-415D-095F5B2D628E}"/>
              </a:ext>
            </a:extLst>
          </p:cNvPr>
          <p:cNvPicPr>
            <a:picLocks noChangeAspect="1"/>
          </p:cNvPicPr>
          <p:nvPr/>
        </p:nvPicPr>
        <p:blipFill>
          <a:blip r:embed="rId2"/>
          <a:stretch>
            <a:fillRect/>
          </a:stretch>
        </p:blipFill>
        <p:spPr>
          <a:xfrm>
            <a:off x="8323116" y="1640629"/>
            <a:ext cx="2462645" cy="1644897"/>
          </a:xfrm>
          <a:prstGeom prst="rect">
            <a:avLst/>
          </a:prstGeom>
          <a:ln w="15875">
            <a:solidFill>
              <a:schemeClr val="tx1"/>
            </a:solidFill>
          </a:ln>
        </p:spPr>
      </p:pic>
      <p:sp>
        <p:nvSpPr>
          <p:cNvPr id="3" name="Content Placeholder 2">
            <a:extLst>
              <a:ext uri="{FF2B5EF4-FFF2-40B4-BE49-F238E27FC236}">
                <a16:creationId xmlns:a16="http://schemas.microsoft.com/office/drawing/2014/main" id="{68C36E27-CD8B-55DE-6FC4-E5D97A6D2365}"/>
              </a:ext>
            </a:extLst>
          </p:cNvPr>
          <p:cNvSpPr>
            <a:spLocks noGrp="1"/>
          </p:cNvSpPr>
          <p:nvPr>
            <p:ph idx="1"/>
          </p:nvPr>
        </p:nvSpPr>
        <p:spPr>
          <a:xfrm>
            <a:off x="599209" y="1640629"/>
            <a:ext cx="11236036" cy="2517930"/>
          </a:xfrm>
        </p:spPr>
        <p:txBody>
          <a:bodyPr/>
          <a:lstStyle/>
          <a:p>
            <a:pPr marL="0" indent="0">
              <a:buNone/>
            </a:pPr>
            <a:r>
              <a:rPr lang="en-US" b="1" dirty="0">
                <a:solidFill>
                  <a:schemeClr val="accent6"/>
                </a:solidFill>
              </a:rPr>
              <a:t>In Order To……….</a:t>
            </a:r>
          </a:p>
          <a:p>
            <a:pPr>
              <a:buFont typeface="Wingdings" panose="05000000000000000000" pitchFamily="2" charset="2"/>
              <a:buChar char="ü"/>
            </a:pPr>
            <a:r>
              <a:rPr lang="en-US" sz="2200" b="1" dirty="0">
                <a:solidFill>
                  <a:schemeClr val="accent6"/>
                </a:solidFill>
              </a:rPr>
              <a:t>Maximize the information learned today </a:t>
            </a:r>
          </a:p>
          <a:p>
            <a:pPr>
              <a:buFont typeface="Wingdings" panose="05000000000000000000" pitchFamily="2" charset="2"/>
              <a:buChar char="ü"/>
            </a:pPr>
            <a:r>
              <a:rPr lang="en-US" sz="2200" b="1" dirty="0">
                <a:solidFill>
                  <a:schemeClr val="accent6"/>
                </a:solidFill>
              </a:rPr>
              <a:t>Improve staff knowledge on sepsis</a:t>
            </a:r>
          </a:p>
          <a:p>
            <a:pPr>
              <a:buFont typeface="Wingdings" panose="05000000000000000000" pitchFamily="2" charset="2"/>
              <a:buChar char="ü"/>
            </a:pPr>
            <a:r>
              <a:rPr lang="en-US" sz="2200" b="1" dirty="0">
                <a:solidFill>
                  <a:schemeClr val="accent6"/>
                </a:solidFill>
              </a:rPr>
              <a:t>Promote early identification of sepsis in residents</a:t>
            </a:r>
          </a:p>
          <a:p>
            <a:pPr>
              <a:buFont typeface="Wingdings" panose="05000000000000000000" pitchFamily="2" charset="2"/>
              <a:buChar char="ü"/>
            </a:pPr>
            <a:r>
              <a:rPr lang="en-US" sz="2200" b="1" dirty="0">
                <a:solidFill>
                  <a:schemeClr val="accent6"/>
                </a:solidFill>
              </a:rPr>
              <a:t>Achieve improve resident outcomes related to sepsis </a:t>
            </a:r>
          </a:p>
          <a:p>
            <a:pPr marL="0" indent="0">
              <a:spcBef>
                <a:spcPts val="600"/>
              </a:spcBef>
              <a:buNone/>
            </a:pPr>
            <a:endParaRPr lang="en-US" sz="2400" b="1" dirty="0">
              <a:solidFill>
                <a:schemeClr val="accent6"/>
              </a:solidFill>
            </a:endParaRPr>
          </a:p>
          <a:p>
            <a:pPr marL="0" indent="0">
              <a:buNone/>
            </a:pPr>
            <a:r>
              <a:rPr lang="en-US" b="1" dirty="0">
                <a:solidFill>
                  <a:schemeClr val="accent6"/>
                </a:solidFill>
              </a:rPr>
              <a:t>Our Ask…….</a:t>
            </a:r>
          </a:p>
          <a:p>
            <a:pPr>
              <a:lnSpc>
                <a:spcPct val="100000"/>
              </a:lnSpc>
              <a:spcBef>
                <a:spcPts val="600"/>
              </a:spcBef>
              <a:buFont typeface="Wingdings" panose="05000000000000000000" pitchFamily="2" charset="2"/>
              <a:buChar char="ü"/>
            </a:pPr>
            <a:r>
              <a:rPr lang="en-US" sz="2200" b="1" dirty="0">
                <a:solidFill>
                  <a:srgbClr val="FF0000"/>
                </a:solidFill>
                <a:effectLst>
                  <a:outerShdw blurRad="38100" dist="38100" dir="2700000" algn="tl">
                    <a:srgbClr val="000000">
                      <a:alpha val="43137"/>
                    </a:srgbClr>
                  </a:outerShdw>
                </a:effectLst>
              </a:rPr>
              <a:t>Conduct at least one Sepsis Training for clinical staff &amp; one for non-clinical staff within your facility</a:t>
            </a:r>
          </a:p>
          <a:p>
            <a:pPr>
              <a:buClr>
                <a:schemeClr val="accent1"/>
              </a:buClr>
              <a:buFont typeface="Wingdings" panose="05000000000000000000" pitchFamily="2" charset="2"/>
              <a:buChar char="ü"/>
            </a:pPr>
            <a:endParaRPr lang="en-US" sz="2200" b="1" dirty="0">
              <a:solidFill>
                <a:srgbClr val="00539B"/>
              </a:solidFill>
            </a:endParaRPr>
          </a:p>
        </p:txBody>
      </p:sp>
      <p:sp>
        <p:nvSpPr>
          <p:cNvPr id="4" name="TextBox 3">
            <a:extLst>
              <a:ext uri="{FF2B5EF4-FFF2-40B4-BE49-F238E27FC236}">
                <a16:creationId xmlns:a16="http://schemas.microsoft.com/office/drawing/2014/main" id="{880AD09B-F40C-B21B-D24D-1C57F029D88D}"/>
              </a:ext>
            </a:extLst>
          </p:cNvPr>
          <p:cNvSpPr txBox="1"/>
          <p:nvPr/>
        </p:nvSpPr>
        <p:spPr>
          <a:xfrm>
            <a:off x="464127" y="504332"/>
            <a:ext cx="7142018"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Our Ask…..Please Go Forth &amp; Train!</a:t>
            </a:r>
          </a:p>
        </p:txBody>
      </p:sp>
    </p:spTree>
    <p:extLst>
      <p:ext uri="{BB962C8B-B14F-4D97-AF65-F5344CB8AC3E}">
        <p14:creationId xmlns:p14="http://schemas.microsoft.com/office/powerpoint/2010/main" val="410624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945574" y="676409"/>
            <a:ext cx="5487948" cy="438966"/>
          </a:xfrm>
        </p:spPr>
        <p:txBody>
          <a:bodyPr/>
          <a:lstStyle/>
          <a:p>
            <a:pPr>
              <a:defRPr/>
            </a:pPr>
            <a:r>
              <a:rPr lang="en-US" altLang="en-US" sz="4000" dirty="0">
                <a:latin typeface="+mn-lt"/>
                <a:cs typeface="Arial" charset="0"/>
              </a:rPr>
              <a:t>Sepsis</a:t>
            </a:r>
          </a:p>
        </p:txBody>
      </p:sp>
      <p:sp>
        <p:nvSpPr>
          <p:cNvPr id="2" name="TextBox 1">
            <a:extLst>
              <a:ext uri="{FF2B5EF4-FFF2-40B4-BE49-F238E27FC236}">
                <a16:creationId xmlns:a16="http://schemas.microsoft.com/office/drawing/2014/main" id="{C04DE819-0221-AB4B-927B-35BD6379212A}"/>
              </a:ext>
            </a:extLst>
          </p:cNvPr>
          <p:cNvSpPr txBox="1"/>
          <p:nvPr/>
        </p:nvSpPr>
        <p:spPr bwMode="auto">
          <a:xfrm>
            <a:off x="1244285" y="1685577"/>
            <a:ext cx="10454641" cy="2975173"/>
          </a:xfrm>
          <a:prstGeom prst="rect">
            <a:avLst/>
          </a:prstGeom>
          <a:noFill/>
          <a:ln w="9525">
            <a:noFill/>
            <a:miter lim="800000"/>
            <a:headEnd/>
            <a:tailEnd/>
          </a:ln>
        </p:spPr>
        <p:txBody>
          <a:bodyPr wrap="square" lIns="0" tIns="0" rIns="0" bIns="0" rtlCol="0">
            <a:spAutoFit/>
          </a:bodyPr>
          <a:lstStyle/>
          <a:p>
            <a:pPr eaLnBrk="1" hangingPunct="1">
              <a:spcAft>
                <a:spcPts val="1200"/>
              </a:spcAft>
              <a:buClr>
                <a:srgbClr val="00539B"/>
              </a:buClr>
              <a:defRPr/>
            </a:pPr>
            <a:r>
              <a:rPr lang="en-US" altLang="en-US" sz="3200" b="1" i="1" dirty="0">
                <a:solidFill>
                  <a:srgbClr val="C00000"/>
                </a:solidFill>
                <a:latin typeface="Arial" charset="0"/>
              </a:rPr>
              <a:t>Sepsis is a life-threatening condition that arises when the body’s response to an infection injures its own tissues and organs</a:t>
            </a:r>
            <a:r>
              <a:rPr lang="en-US" altLang="en-US" sz="2000" b="1" i="1" baseline="76000" dirty="0">
                <a:latin typeface="Arial" charset="0"/>
              </a:rPr>
              <a:t>1</a:t>
            </a:r>
          </a:p>
          <a:p>
            <a:pPr eaLnBrk="1" hangingPunct="1">
              <a:spcAft>
                <a:spcPts val="1200"/>
              </a:spcAft>
              <a:buClr>
                <a:srgbClr val="00539B"/>
              </a:buClr>
              <a:defRPr/>
            </a:pPr>
            <a:endParaRPr lang="en-US" altLang="en-US" sz="3200" b="1" i="1" baseline="76000" dirty="0">
              <a:latin typeface="Arial" charset="0"/>
            </a:endParaRPr>
          </a:p>
          <a:p>
            <a:pPr eaLnBrk="1" hangingPunct="1">
              <a:spcAft>
                <a:spcPts val="1200"/>
              </a:spcAft>
              <a:buClr>
                <a:srgbClr val="00539B"/>
              </a:buClr>
              <a:defRPr/>
            </a:pPr>
            <a:r>
              <a:rPr lang="en-US" sz="2800" b="1" dirty="0">
                <a:cs typeface="Arial" panose="020B0604020202020204" pitchFamily="34" charset="0"/>
              </a:rPr>
              <a:t>Sepsis is a leading cause of death and </a:t>
            </a:r>
            <a:br>
              <a:rPr lang="en-US" sz="2800" b="1" dirty="0">
                <a:cs typeface="Arial" panose="020B0604020202020204" pitchFamily="34" charset="0"/>
              </a:rPr>
            </a:br>
            <a:r>
              <a:rPr lang="en-US" sz="2800" b="1" dirty="0">
                <a:cs typeface="Arial" panose="020B0604020202020204" pitchFamily="34" charset="0"/>
              </a:rPr>
              <a:t>healthcare  spending globally </a:t>
            </a:r>
            <a:r>
              <a:rPr lang="en-US" sz="2800" b="1" baseline="76000" dirty="0">
                <a:cs typeface="Arial" panose="020B0604020202020204" pitchFamily="34" charset="0"/>
              </a:rPr>
              <a:t>2,3</a:t>
            </a:r>
          </a:p>
        </p:txBody>
      </p:sp>
      <p:pic>
        <p:nvPicPr>
          <p:cNvPr id="6" name="Picture 5" descr="graphic of the earth">
            <a:extLst>
              <a:ext uri="{FF2B5EF4-FFF2-40B4-BE49-F238E27FC236}">
                <a16:creationId xmlns:a16="http://schemas.microsoft.com/office/drawing/2014/main" id="{E8D4AF23-0DD4-2F4E-AAB2-5C76295B7D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4547" y="2775453"/>
            <a:ext cx="2690677" cy="3038310"/>
          </a:xfrm>
          <a:prstGeom prst="rect">
            <a:avLst/>
          </a:prstGeom>
        </p:spPr>
      </p:pic>
      <p:sp>
        <p:nvSpPr>
          <p:cNvPr id="8" name="Rectangle 2">
            <a:extLst>
              <a:ext uri="{FF2B5EF4-FFF2-40B4-BE49-F238E27FC236}">
                <a16:creationId xmlns:a16="http://schemas.microsoft.com/office/drawing/2014/main" id="{91E0E24E-D9EC-FE41-9921-181D1773DD6A}"/>
              </a:ext>
            </a:extLst>
          </p:cNvPr>
          <p:cNvSpPr>
            <a:spLocks noChangeArrowheads="1"/>
          </p:cNvSpPr>
          <p:nvPr/>
        </p:nvSpPr>
        <p:spPr bwMode="auto">
          <a:xfrm>
            <a:off x="1043413" y="5857741"/>
            <a:ext cx="450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2" charset="0"/>
              </a:defRPr>
            </a:lvl1pPr>
            <a:lvl2pPr marL="228600" indent="-22860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pPr lvl="1">
              <a:buClr>
                <a:srgbClr val="004080"/>
              </a:buClr>
              <a:buFont typeface="Wingdings" pitchFamily="2" charset="2"/>
              <a:buAutoNum type="arabicPeriod"/>
            </a:pPr>
            <a:r>
              <a:rPr lang="en-US" altLang="en-US" sz="1200" dirty="0"/>
              <a:t>Singer, et al. JAMA 2016;315(8) 801-810</a:t>
            </a:r>
          </a:p>
          <a:p>
            <a:pPr lvl="1">
              <a:buClr>
                <a:srgbClr val="004080"/>
              </a:buClr>
              <a:buFont typeface="Wingdings" pitchFamily="2" charset="2"/>
              <a:buAutoNum type="arabicPeriod"/>
            </a:pPr>
            <a:r>
              <a:rPr lang="en-US" altLang="en-US" sz="1200" dirty="0"/>
              <a:t>Fleischmann, et al.  Am J Resp Crit Care Med. 2016; 193:259-272</a:t>
            </a:r>
          </a:p>
          <a:p>
            <a:pPr lvl="1">
              <a:buClr>
                <a:srgbClr val="004080"/>
              </a:buClr>
              <a:buFont typeface="Wingdings" pitchFamily="2" charset="2"/>
              <a:buAutoNum type="arabicPeriod"/>
            </a:pPr>
            <a:r>
              <a:rPr lang="en-US" altLang="en-US" sz="1200" dirty="0"/>
              <a:t>Iwashyna, et al. J Am Geriatr Soc. 2012;60:1070-1077 </a:t>
            </a: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6</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360502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95EE-916A-7495-3723-8C0813FFB102}"/>
              </a:ext>
            </a:extLst>
          </p:cNvPr>
          <p:cNvSpPr>
            <a:spLocks noGrp="1"/>
          </p:cNvSpPr>
          <p:nvPr>
            <p:ph type="title"/>
          </p:nvPr>
        </p:nvSpPr>
        <p:spPr>
          <a:xfrm>
            <a:off x="1452350" y="2409182"/>
            <a:ext cx="10515600" cy="1325563"/>
          </a:xfrm>
        </p:spPr>
        <p:txBody>
          <a:bodyPr/>
          <a:lstStyle/>
          <a:p>
            <a:r>
              <a:rPr lang="en-US" dirty="0">
                <a:latin typeface="Arial" panose="020B0604020202020204" pitchFamily="34" charset="0"/>
                <a:cs typeface="Arial" panose="020B0604020202020204" pitchFamily="34" charset="0"/>
              </a:rPr>
              <a:t>What are you going to do by next Tuesday?</a:t>
            </a:r>
          </a:p>
        </p:txBody>
      </p:sp>
      <p:pic>
        <p:nvPicPr>
          <p:cNvPr id="1026" name="Picture 2" descr="Healthcare Training: Collaboration and Knowledge Sharing -">
            <a:extLst>
              <a:ext uri="{FF2B5EF4-FFF2-40B4-BE49-F238E27FC236}">
                <a16:creationId xmlns:a16="http://schemas.microsoft.com/office/drawing/2014/main" id="{F7783886-EA42-D272-5B30-CAF913A7B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42" y="3720241"/>
            <a:ext cx="3540034" cy="2355731"/>
          </a:xfrm>
          <a:prstGeom prst="rect">
            <a:avLst/>
          </a:prstGeom>
          <a:noFill/>
          <a:ln w="19050">
            <a:solidFill>
              <a:schemeClr val="tx1"/>
            </a:solidFill>
          </a:ln>
          <a:effectLst>
            <a:outerShdw blurRad="50800" dist="508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Lst>
        </p:spPr>
      </p:pic>
      <p:pic>
        <p:nvPicPr>
          <p:cNvPr id="1028" name="Picture 4" descr="Patient &amp; Family Education Materials - Bristol Hospice">
            <a:extLst>
              <a:ext uri="{FF2B5EF4-FFF2-40B4-BE49-F238E27FC236}">
                <a16:creationId xmlns:a16="http://schemas.microsoft.com/office/drawing/2014/main" id="{BF5BE97E-A8B6-EB65-2D7A-9B7E6B349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000">
            <a:off x="8112933" y="379626"/>
            <a:ext cx="3364956" cy="2239225"/>
          </a:xfrm>
          <a:prstGeom prst="rect">
            <a:avLst/>
          </a:prstGeom>
          <a:noFill/>
          <a:ln w="19050">
            <a:solidFill>
              <a:schemeClr val="tx1"/>
            </a:solidFill>
          </a:ln>
          <a:effectLst>
            <a:outerShdw blurRad="50800" dist="50800" dir="5400000" algn="ctr" rotWithShape="0">
              <a:srgbClr val="000000">
                <a:alpha val="72000"/>
              </a:srgbClr>
            </a:outerShdw>
          </a:effectLst>
          <a:extLst>
            <a:ext uri="{909E8E84-426E-40DD-AFC4-6F175D3DCCD1}">
              <a14:hiddenFill xmlns:a14="http://schemas.microsoft.com/office/drawing/2010/main">
                <a:solidFill>
                  <a:srgbClr val="FFFFFF"/>
                </a:solidFill>
              </a14:hiddenFill>
            </a:ext>
          </a:extLst>
        </p:spPr>
      </p:pic>
      <p:pic>
        <p:nvPicPr>
          <p:cNvPr id="1030" name="Picture 6" descr="EDUCATION IS A FAMILY AFFAIR - Maryville Magazine">
            <a:extLst>
              <a:ext uri="{FF2B5EF4-FFF2-40B4-BE49-F238E27FC236}">
                <a16:creationId xmlns:a16="http://schemas.microsoft.com/office/drawing/2014/main" id="{7101C524-8704-0571-9A05-1B875EF8A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952" y="3652487"/>
            <a:ext cx="3612768" cy="2404133"/>
          </a:xfrm>
          <a:prstGeom prst="rect">
            <a:avLst/>
          </a:prstGeom>
          <a:noFill/>
          <a:ln w="34925">
            <a:solidFill>
              <a:schemeClr val="tx1"/>
            </a:solidFill>
          </a:ln>
          <a:effectLst>
            <a:outerShdw blurRad="50800" dist="50800" dir="5400000" algn="ctr" rotWithShape="0">
              <a:srgbClr val="000000">
                <a:alpha val="69000"/>
              </a:srgbClr>
            </a:outerShdw>
          </a:effectLst>
          <a:extLst>
            <a:ext uri="{909E8E84-426E-40DD-AFC4-6F175D3DCCD1}">
              <a14:hiddenFill xmlns:a14="http://schemas.microsoft.com/office/drawing/2010/main">
                <a:solidFill>
                  <a:srgbClr val="FFFFFF"/>
                </a:solidFill>
              </a14:hiddenFill>
            </a:ext>
          </a:extLst>
        </p:spPr>
      </p:pic>
      <p:pic>
        <p:nvPicPr>
          <p:cNvPr id="1034" name="Picture 10" descr="Med school in 3 years: Is this the future of medical education? | AAMC">
            <a:extLst>
              <a:ext uri="{FF2B5EF4-FFF2-40B4-BE49-F238E27FC236}">
                <a16:creationId xmlns:a16="http://schemas.microsoft.com/office/drawing/2014/main" id="{6613335C-E9CF-6725-957B-59820C87E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
            <a:off x="995883" y="397366"/>
            <a:ext cx="3666201" cy="2053073"/>
          </a:xfrm>
          <a:prstGeom prst="rect">
            <a:avLst/>
          </a:prstGeom>
          <a:noFill/>
          <a:ln w="22225">
            <a:solidFill>
              <a:schemeClr val="tx1"/>
            </a:solidFill>
          </a:ln>
          <a:effectLst>
            <a:outerShdw blurRad="50800" dist="50800" dir="5400000" algn="ctr" rotWithShape="0">
              <a:srgbClr val="000000">
                <a:alpha val="42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44EE50-EA66-6E18-7DB6-3E91949B6098}"/>
              </a:ext>
            </a:extLst>
          </p:cNvPr>
          <p:cNvSpPr txBox="1"/>
          <p:nvPr/>
        </p:nvSpPr>
        <p:spPr>
          <a:xfrm>
            <a:off x="4885228" y="210342"/>
            <a:ext cx="2903389" cy="646331"/>
          </a:xfrm>
          <a:prstGeom prst="rect">
            <a:avLst/>
          </a:prstGeom>
          <a:noFill/>
        </p:spPr>
        <p:txBody>
          <a:bodyPr wrap="square" rtlCol="0">
            <a:spAutoFit/>
          </a:bodyPr>
          <a:lstStyle/>
          <a:p>
            <a:pPr algn="ctr"/>
            <a:r>
              <a:rPr lang="en-US" b="1" dirty="0">
                <a:solidFill>
                  <a:schemeClr val="accent4">
                    <a:lumMod val="75000"/>
                  </a:schemeClr>
                </a:solidFill>
              </a:rPr>
              <a:t>Discuss with Medical Director &amp; Physicians</a:t>
            </a:r>
          </a:p>
        </p:txBody>
      </p:sp>
      <p:sp>
        <p:nvSpPr>
          <p:cNvPr id="4" name="TextBox 3">
            <a:extLst>
              <a:ext uri="{FF2B5EF4-FFF2-40B4-BE49-F238E27FC236}">
                <a16:creationId xmlns:a16="http://schemas.microsoft.com/office/drawing/2014/main" id="{7F6AEB42-7284-D615-0518-26AAC3EB7920}"/>
              </a:ext>
            </a:extLst>
          </p:cNvPr>
          <p:cNvSpPr txBox="1"/>
          <p:nvPr/>
        </p:nvSpPr>
        <p:spPr>
          <a:xfrm>
            <a:off x="4800102" y="3616550"/>
            <a:ext cx="2665223" cy="646331"/>
          </a:xfrm>
          <a:prstGeom prst="rect">
            <a:avLst/>
          </a:prstGeom>
          <a:noFill/>
        </p:spPr>
        <p:txBody>
          <a:bodyPr wrap="square" rtlCol="0">
            <a:spAutoFit/>
          </a:bodyPr>
          <a:lstStyle/>
          <a:p>
            <a:pPr algn="ctr"/>
            <a:r>
              <a:rPr lang="en-US" b="1" dirty="0">
                <a:solidFill>
                  <a:schemeClr val="accent4">
                    <a:lumMod val="75000"/>
                  </a:schemeClr>
                </a:solidFill>
              </a:rPr>
              <a:t>Schedule clinical &amp; non-clinical staff training</a:t>
            </a:r>
          </a:p>
        </p:txBody>
      </p:sp>
      <p:sp>
        <p:nvSpPr>
          <p:cNvPr id="5" name="TextBox 4">
            <a:extLst>
              <a:ext uri="{FF2B5EF4-FFF2-40B4-BE49-F238E27FC236}">
                <a16:creationId xmlns:a16="http://schemas.microsoft.com/office/drawing/2014/main" id="{FFEC5376-5611-995B-96E1-7C8692F76A60}"/>
              </a:ext>
            </a:extLst>
          </p:cNvPr>
          <p:cNvSpPr txBox="1"/>
          <p:nvPr/>
        </p:nvSpPr>
        <p:spPr>
          <a:xfrm>
            <a:off x="4719483" y="4535060"/>
            <a:ext cx="2996643" cy="923330"/>
          </a:xfrm>
          <a:prstGeom prst="rect">
            <a:avLst/>
          </a:prstGeom>
          <a:noFill/>
        </p:spPr>
        <p:txBody>
          <a:bodyPr wrap="square" rtlCol="0">
            <a:spAutoFit/>
          </a:bodyPr>
          <a:lstStyle/>
          <a:p>
            <a:pPr algn="ctr"/>
            <a:r>
              <a:rPr lang="en-US" b="1" dirty="0">
                <a:solidFill>
                  <a:schemeClr val="accent4">
                    <a:lumMod val="75000"/>
                  </a:schemeClr>
                </a:solidFill>
              </a:rPr>
              <a:t>Encourage staff to discuss with their family &amp; friends to increase sepsis awareness</a:t>
            </a:r>
          </a:p>
        </p:txBody>
      </p:sp>
      <p:sp>
        <p:nvSpPr>
          <p:cNvPr id="6" name="TextBox 5">
            <a:extLst>
              <a:ext uri="{FF2B5EF4-FFF2-40B4-BE49-F238E27FC236}">
                <a16:creationId xmlns:a16="http://schemas.microsoft.com/office/drawing/2014/main" id="{2DA3B957-0767-CAC5-731C-87EFEF90A505}"/>
              </a:ext>
            </a:extLst>
          </p:cNvPr>
          <p:cNvSpPr txBox="1"/>
          <p:nvPr/>
        </p:nvSpPr>
        <p:spPr>
          <a:xfrm>
            <a:off x="4913194" y="1384809"/>
            <a:ext cx="2947916" cy="923330"/>
          </a:xfrm>
          <a:prstGeom prst="rect">
            <a:avLst/>
          </a:prstGeom>
          <a:noFill/>
        </p:spPr>
        <p:txBody>
          <a:bodyPr wrap="square" rtlCol="0">
            <a:spAutoFit/>
          </a:bodyPr>
          <a:lstStyle/>
          <a:p>
            <a:pPr algn="ctr"/>
            <a:r>
              <a:rPr lang="en-US" b="1" dirty="0">
                <a:solidFill>
                  <a:schemeClr val="accent4">
                    <a:lumMod val="75000"/>
                  </a:schemeClr>
                </a:solidFill>
              </a:rPr>
              <a:t>Share Sepsis Zone Tool with residents, families and all facility discharges</a:t>
            </a:r>
          </a:p>
        </p:txBody>
      </p:sp>
      <p:sp>
        <p:nvSpPr>
          <p:cNvPr id="7" name="TextBox 6">
            <a:extLst>
              <a:ext uri="{FF2B5EF4-FFF2-40B4-BE49-F238E27FC236}">
                <a16:creationId xmlns:a16="http://schemas.microsoft.com/office/drawing/2014/main" id="{EC894F9B-129B-B726-8BDF-295D096A076C}"/>
              </a:ext>
            </a:extLst>
          </p:cNvPr>
          <p:cNvSpPr txBox="1"/>
          <p:nvPr/>
        </p:nvSpPr>
        <p:spPr>
          <a:xfrm>
            <a:off x="4646990" y="5730569"/>
            <a:ext cx="3141627" cy="646331"/>
          </a:xfrm>
          <a:prstGeom prst="rect">
            <a:avLst/>
          </a:prstGeom>
          <a:noFill/>
        </p:spPr>
        <p:txBody>
          <a:bodyPr wrap="square" rtlCol="0">
            <a:spAutoFit/>
          </a:bodyPr>
          <a:lstStyle/>
          <a:p>
            <a:pPr algn="ctr"/>
            <a:r>
              <a:rPr lang="en-US" b="1" dirty="0">
                <a:solidFill>
                  <a:schemeClr val="accent4">
                    <a:lumMod val="75000"/>
                  </a:schemeClr>
                </a:solidFill>
              </a:rPr>
              <a:t>Add “History of Sepsis” to intake screening process</a:t>
            </a:r>
          </a:p>
        </p:txBody>
      </p:sp>
    </p:spTree>
    <p:extLst>
      <p:ext uri="{BB962C8B-B14F-4D97-AF65-F5344CB8AC3E}">
        <p14:creationId xmlns:p14="http://schemas.microsoft.com/office/powerpoint/2010/main" val="370447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857A8-EB33-9183-E63C-454064166860}"/>
              </a:ext>
            </a:extLst>
          </p:cNvPr>
          <p:cNvSpPr>
            <a:spLocks noGrp="1"/>
          </p:cNvSpPr>
          <p:nvPr>
            <p:ph type="sldNum" sz="quarter" idx="10"/>
          </p:nvPr>
        </p:nvSpPr>
        <p:spPr/>
        <p:txBody>
          <a:bodyPr/>
          <a:lstStyle/>
          <a:p>
            <a:fld id="{46AFDD38-A835-C24E-8A13-F395E7C4D463}" type="slidenum">
              <a:rPr lang="en-US" altLang="en-US" smtClean="0"/>
              <a:pPr/>
              <a:t>61</a:t>
            </a:fld>
            <a:endParaRPr lang="en-US" altLang="en-US" dirty="0"/>
          </a:p>
        </p:txBody>
      </p:sp>
      <p:sp>
        <p:nvSpPr>
          <p:cNvPr id="5" name="TextBox 4">
            <a:extLst>
              <a:ext uri="{FF2B5EF4-FFF2-40B4-BE49-F238E27FC236}">
                <a16:creationId xmlns:a16="http://schemas.microsoft.com/office/drawing/2014/main" id="{AD9CE7D4-5F67-BF60-5B23-FDFC16315889}"/>
              </a:ext>
            </a:extLst>
          </p:cNvPr>
          <p:cNvSpPr txBox="1"/>
          <p:nvPr/>
        </p:nvSpPr>
        <p:spPr>
          <a:xfrm>
            <a:off x="713370" y="1323131"/>
            <a:ext cx="5694218" cy="1477328"/>
          </a:xfrm>
          <a:prstGeom prst="rect">
            <a:avLst/>
          </a:prstGeom>
          <a:ln w="19050">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800" i="1" dirty="0">
                <a:effectLst/>
                <a:latin typeface="Calibri" panose="020F0502020204030204" pitchFamily="34" charset="0"/>
                <a:ea typeface="Calibri" panose="020F0502020204030204" pitchFamily="34" charset="0"/>
              </a:rPr>
              <a:t>There is a good response from our staff on this training, they are thankful. The material is really user-friendly. That trainer's course I attended was really a big opportunity for me and the facility. We will work on expanding Sepsis Awareness to include our residents here and their families.</a:t>
            </a:r>
            <a:endParaRPr lang="en-US" dirty="0"/>
          </a:p>
        </p:txBody>
      </p:sp>
      <p:sp>
        <p:nvSpPr>
          <p:cNvPr id="6" name="TextBox 5">
            <a:extLst>
              <a:ext uri="{FF2B5EF4-FFF2-40B4-BE49-F238E27FC236}">
                <a16:creationId xmlns:a16="http://schemas.microsoft.com/office/drawing/2014/main" id="{406A7D65-1A91-B18F-23DF-672288881D37}"/>
              </a:ext>
            </a:extLst>
          </p:cNvPr>
          <p:cNvSpPr txBox="1"/>
          <p:nvPr/>
        </p:nvSpPr>
        <p:spPr>
          <a:xfrm>
            <a:off x="107094" y="3078444"/>
            <a:ext cx="6906770" cy="923330"/>
          </a:xfrm>
          <a:prstGeom prst="rect">
            <a:avLst/>
          </a:prstGeom>
          <a:noFill/>
          <a:ln w="19050">
            <a:solidFill>
              <a:srgbClr val="FB7A2D"/>
            </a:solidFill>
          </a:ln>
        </p:spPr>
        <p:txBody>
          <a:bodyPr wrap="square" rtlCol="0">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I'd like to personally thank you for the opportunity to participate in this essential program! It has been well-received at our facility by clinical and non-clinical personnel alike.  </a:t>
            </a:r>
            <a:endParaRPr lang="en-US" i="1" dirty="0"/>
          </a:p>
        </p:txBody>
      </p:sp>
      <p:sp>
        <p:nvSpPr>
          <p:cNvPr id="7" name="TextBox 6">
            <a:extLst>
              <a:ext uri="{FF2B5EF4-FFF2-40B4-BE49-F238E27FC236}">
                <a16:creationId xmlns:a16="http://schemas.microsoft.com/office/drawing/2014/main" id="{F1034D31-0207-6713-D356-915CA95F0FFB}"/>
              </a:ext>
            </a:extLst>
          </p:cNvPr>
          <p:cNvSpPr txBox="1"/>
          <p:nvPr/>
        </p:nvSpPr>
        <p:spPr>
          <a:xfrm>
            <a:off x="7397323" y="566678"/>
            <a:ext cx="4458704" cy="2585323"/>
          </a:xfrm>
          <a:prstGeom prst="rect">
            <a:avLst/>
          </a:prstGeom>
          <a:noFill/>
          <a:ln w="19050">
            <a:solidFill>
              <a:srgbClr val="FB7A2D"/>
            </a:solidFill>
          </a:ln>
        </p:spPr>
        <p:txBody>
          <a:bodyPr wrap="square" rtlCol="0">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The sepsis training is now part of our monthly orientation curriculum as well. We have had quite a few success stories since rolling out this program; the most notable was a febrile vent patient for whom we were able to avoid a hospitalization by implementing early intervention of IV fluids and antibiotics ... the symptoms were recognized by a nurse who had taken the class an hour prior!</a:t>
            </a:r>
            <a:endParaRPr lang="en-US" i="1" dirty="0"/>
          </a:p>
        </p:txBody>
      </p:sp>
      <p:sp>
        <p:nvSpPr>
          <p:cNvPr id="8" name="TextBox 7">
            <a:extLst>
              <a:ext uri="{FF2B5EF4-FFF2-40B4-BE49-F238E27FC236}">
                <a16:creationId xmlns:a16="http://schemas.microsoft.com/office/drawing/2014/main" id="{6C7B2920-FFB4-3021-94D0-D30463F97C28}"/>
              </a:ext>
            </a:extLst>
          </p:cNvPr>
          <p:cNvSpPr txBox="1"/>
          <p:nvPr/>
        </p:nvSpPr>
        <p:spPr>
          <a:xfrm>
            <a:off x="7235258" y="3639846"/>
            <a:ext cx="4783281" cy="1477328"/>
          </a:xfrm>
          <a:prstGeom prst="rect">
            <a:avLst/>
          </a:prstGeom>
          <a:noFill/>
          <a:ln w="19050">
            <a:solidFill>
              <a:srgbClr val="FB7A2D"/>
            </a:solidFill>
          </a:ln>
        </p:spPr>
        <p:txBody>
          <a:bodyPr wrap="square" rtlCol="0">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As you suggested, I have made sepsis training a mandatory part of our orientation process as well as yearly competency training for all staff. I have added the pathway to all of the nurse medication carts as a quick reference as well.</a:t>
            </a:r>
            <a:endParaRPr lang="en-US" i="1" dirty="0"/>
          </a:p>
        </p:txBody>
      </p:sp>
      <p:sp>
        <p:nvSpPr>
          <p:cNvPr id="9" name="TextBox 8">
            <a:extLst>
              <a:ext uri="{FF2B5EF4-FFF2-40B4-BE49-F238E27FC236}">
                <a16:creationId xmlns:a16="http://schemas.microsoft.com/office/drawing/2014/main" id="{C1CA75AD-1287-46E0-62BE-6BC52C37137E}"/>
              </a:ext>
            </a:extLst>
          </p:cNvPr>
          <p:cNvSpPr txBox="1"/>
          <p:nvPr/>
        </p:nvSpPr>
        <p:spPr>
          <a:xfrm>
            <a:off x="485914" y="4184509"/>
            <a:ext cx="5043054" cy="923330"/>
          </a:xfrm>
          <a:prstGeom prst="rect">
            <a:avLst/>
          </a:prstGeom>
          <a:noFill/>
          <a:ln w="19050">
            <a:solidFill>
              <a:srgbClr val="FB7A2D"/>
            </a:solidFill>
          </a:ln>
        </p:spPr>
        <p:txBody>
          <a:bodyPr wrap="square" rtlCol="0">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Staff are surprised at the statistics regarding sepsis.  Everyone has been very receptive to the education of sepsis, which I am very happy to see! </a:t>
            </a:r>
            <a:endParaRPr lang="en-US" i="1" dirty="0"/>
          </a:p>
        </p:txBody>
      </p:sp>
      <p:sp>
        <p:nvSpPr>
          <p:cNvPr id="10" name="TextBox 9">
            <a:extLst>
              <a:ext uri="{FF2B5EF4-FFF2-40B4-BE49-F238E27FC236}">
                <a16:creationId xmlns:a16="http://schemas.microsoft.com/office/drawing/2014/main" id="{0D7D7162-903D-1770-DA6C-8A9A82F415D3}"/>
              </a:ext>
            </a:extLst>
          </p:cNvPr>
          <p:cNvSpPr txBox="1"/>
          <p:nvPr/>
        </p:nvSpPr>
        <p:spPr>
          <a:xfrm>
            <a:off x="1773884" y="5292546"/>
            <a:ext cx="8644232" cy="1200329"/>
          </a:xfrm>
          <a:prstGeom prst="rect">
            <a:avLst/>
          </a:prstGeom>
          <a:noFill/>
          <a:ln w="19050">
            <a:solidFill>
              <a:srgbClr val="FB7A2D"/>
            </a:solidFill>
          </a:ln>
        </p:spPr>
        <p:txBody>
          <a:bodyPr wrap="square" rtlCol="0">
            <a:spAutoFit/>
          </a:bodyPr>
          <a:lstStyle/>
          <a:p>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Trainings are going well, lots of good feedback! It actually has been pretty fascinating to me that at practically EVERY session, someone has come up to me to tell me a personal story about someone they knew who had sepsis, several who have died.  Wow!  The staff have been engaged and interested.  Verbal feedback from staff has been positive! </a:t>
            </a:r>
            <a:endParaRPr lang="en-US" dirty="0"/>
          </a:p>
        </p:txBody>
      </p:sp>
      <p:sp>
        <p:nvSpPr>
          <p:cNvPr id="11" name="TextBox 10">
            <a:extLst>
              <a:ext uri="{FF2B5EF4-FFF2-40B4-BE49-F238E27FC236}">
                <a16:creationId xmlns:a16="http://schemas.microsoft.com/office/drawing/2014/main" id="{B1D8E540-2FDD-CF05-ED14-74D9C8FE4025}"/>
              </a:ext>
            </a:extLst>
          </p:cNvPr>
          <p:cNvSpPr txBox="1"/>
          <p:nvPr/>
        </p:nvSpPr>
        <p:spPr>
          <a:xfrm>
            <a:off x="1005460" y="323802"/>
            <a:ext cx="4834232" cy="707886"/>
          </a:xfrm>
          <a:prstGeom prst="rect">
            <a:avLst/>
          </a:prstGeom>
          <a:noFill/>
        </p:spPr>
        <p:txBody>
          <a:bodyPr wrap="square" rtlCol="0">
            <a:spAutoFit/>
          </a:bodyPr>
          <a:lstStyle/>
          <a:p>
            <a:r>
              <a:rPr lang="en-US" sz="4000" b="1" dirty="0">
                <a:solidFill>
                  <a:srgbClr val="00539B"/>
                </a:solidFill>
              </a:rPr>
              <a:t>Voices From The Field</a:t>
            </a:r>
          </a:p>
        </p:txBody>
      </p:sp>
    </p:spTree>
    <p:extLst>
      <p:ext uri="{BB962C8B-B14F-4D97-AF65-F5344CB8AC3E}">
        <p14:creationId xmlns:p14="http://schemas.microsoft.com/office/powerpoint/2010/main" val="2939657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F96A-4293-2449-8DCA-B7B336627CD9}"/>
              </a:ext>
            </a:extLst>
          </p:cNvPr>
          <p:cNvSpPr>
            <a:spLocks noGrp="1"/>
          </p:cNvSpPr>
          <p:nvPr>
            <p:ph type="title"/>
          </p:nvPr>
        </p:nvSpPr>
        <p:spPr>
          <a:xfrm>
            <a:off x="1144516" y="563436"/>
            <a:ext cx="8167687" cy="1269578"/>
          </a:xfrm>
        </p:spPr>
        <p:txBody>
          <a:bodyPr/>
          <a:lstStyle/>
          <a:p>
            <a:pPr>
              <a:defRPr/>
            </a:pPr>
            <a:r>
              <a:rPr lang="en-US" dirty="0">
                <a:latin typeface="+mn-lt"/>
              </a:rPr>
              <a:t>Questions / Feedback</a:t>
            </a:r>
            <a:br>
              <a:rPr lang="en-US" dirty="0">
                <a:latin typeface="+mj-lt"/>
              </a:rPr>
            </a:br>
            <a:br>
              <a:rPr lang="en-US" dirty="0">
                <a:latin typeface="+mj-lt"/>
              </a:rPr>
            </a:br>
            <a:r>
              <a:rPr lang="en-US" dirty="0">
                <a:latin typeface="+mj-lt"/>
              </a:rPr>
              <a:t>			</a:t>
            </a:r>
          </a:p>
        </p:txBody>
      </p:sp>
      <p:pic>
        <p:nvPicPr>
          <p:cNvPr id="6" name="Picture 5" descr="graphic of a woman at a 3 way cross roads">
            <a:extLst>
              <a:ext uri="{FF2B5EF4-FFF2-40B4-BE49-F238E27FC236}">
                <a16:creationId xmlns:a16="http://schemas.microsoft.com/office/drawing/2014/main" id="{0CD85384-9430-3748-9572-987114F6C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317" y="2347591"/>
            <a:ext cx="5246854" cy="3803515"/>
          </a:xfrm>
          <a:prstGeom prst="rect">
            <a:avLst/>
          </a:prstGeom>
        </p:spPr>
      </p:pic>
      <p:pic>
        <p:nvPicPr>
          <p:cNvPr id="4" name="Picture 3" descr="image of colorful people with questions">
            <a:extLst>
              <a:ext uri="{FF2B5EF4-FFF2-40B4-BE49-F238E27FC236}">
                <a16:creationId xmlns:a16="http://schemas.microsoft.com/office/drawing/2014/main" id="{92D0F2DE-D274-964B-A2A6-B3AA6052A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0802" y="1824442"/>
            <a:ext cx="5386576" cy="3851530"/>
          </a:xfrm>
          <a:prstGeom prst="rect">
            <a:avLst/>
          </a:prstGeom>
        </p:spPr>
      </p:pic>
      <p:sp>
        <p:nvSpPr>
          <p:cNvPr id="27651" name="Slide Number Placeholder 2">
            <a:extLst>
              <a:ext uri="{FF2B5EF4-FFF2-40B4-BE49-F238E27FC236}">
                <a16:creationId xmlns:a16="http://schemas.microsoft.com/office/drawing/2014/main" id="{351C5FC1-B3D4-CB4E-8471-0A9C0C4D7C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29049437-8426-7B4A-8D13-A8EDFE321B9E}" type="slidenum">
              <a:rPr lang="en-US" altLang="en-US" sz="1400">
                <a:solidFill>
                  <a:schemeClr val="bg1"/>
                </a:solidFill>
                <a:latin typeface="Arial" panose="020B0604020202020204" pitchFamily="34" charset="0"/>
              </a:rPr>
              <a:pPr/>
              <a:t>62</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553262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01CD-1965-83DC-C1E4-4FE976908324}"/>
              </a:ext>
            </a:extLst>
          </p:cNvPr>
          <p:cNvSpPr>
            <a:spLocks noGrp="1"/>
          </p:cNvSpPr>
          <p:nvPr>
            <p:ph type="title"/>
          </p:nvPr>
        </p:nvSpPr>
        <p:spPr/>
        <p:txBody>
          <a:bodyPr/>
          <a:lstStyle/>
          <a:p>
            <a:r>
              <a:rPr lang="en-US" dirty="0">
                <a:latin typeface="+mn-lt"/>
              </a:rPr>
              <a:t>Contact Information</a:t>
            </a:r>
          </a:p>
        </p:txBody>
      </p:sp>
      <p:sp>
        <p:nvSpPr>
          <p:cNvPr id="3" name="Text Placeholder 2">
            <a:extLst>
              <a:ext uri="{FF2B5EF4-FFF2-40B4-BE49-F238E27FC236}">
                <a16:creationId xmlns:a16="http://schemas.microsoft.com/office/drawing/2014/main" id="{20362096-4BB8-56E6-CBC7-56B46974BEDE}"/>
              </a:ext>
            </a:extLst>
          </p:cNvPr>
          <p:cNvSpPr>
            <a:spLocks noGrp="1"/>
          </p:cNvSpPr>
          <p:nvPr>
            <p:ph type="body" idx="1"/>
          </p:nvPr>
        </p:nvSpPr>
        <p:spPr>
          <a:xfrm>
            <a:off x="838200" y="2098581"/>
            <a:ext cx="10515600" cy="4127306"/>
          </a:xfrm>
        </p:spPr>
        <p:txBody>
          <a:bodyPr/>
          <a:lstStyle/>
          <a:p>
            <a:pPr marL="0" marR="0" indent="0">
              <a:spcBef>
                <a:spcPts val="0"/>
              </a:spcBef>
              <a:spcAft>
                <a:spcPts val="0"/>
              </a:spcAft>
              <a:buNone/>
            </a:pPr>
            <a:r>
              <a:rPr lang="en-US" sz="2400" b="1" dirty="0">
                <a:solidFill>
                  <a:srgbClr val="00539B"/>
                </a:solidFill>
                <a:effectLst/>
                <a:latin typeface="Calibri" panose="020F0502020204030204" pitchFamily="34" charset="0"/>
                <a:ea typeface="Calibri" panose="020F0502020204030204" pitchFamily="34" charset="0"/>
                <a:cs typeface="Times New Roman" panose="02020603050405020304" pitchFamily="18" charset="0"/>
              </a:rPr>
              <a:t>Sara Butterfield, RN, BSN, CPHQ</a:t>
            </a:r>
          </a:p>
          <a:p>
            <a:pPr marL="0" marR="0" indent="0">
              <a:spcBef>
                <a:spcPts val="0"/>
              </a:spcBef>
              <a:spcAft>
                <a:spcPts val="0"/>
              </a:spcAft>
              <a:buNone/>
            </a:pPr>
            <a:r>
              <a:rPr lang="en-US" sz="2400" b="1" dirty="0">
                <a:solidFill>
                  <a:srgbClr val="00539B"/>
                </a:solidFill>
                <a:latin typeface="Calibri" panose="020F0502020204030204" pitchFamily="34" charset="0"/>
                <a:ea typeface="Calibri" panose="020F0502020204030204" pitchFamily="34" charset="0"/>
                <a:cs typeface="Times New Roman" panose="02020603050405020304" pitchFamily="18" charset="0"/>
              </a:rPr>
              <a:t>Assistant Vice President, Healthcare Quality Improvement Program</a:t>
            </a:r>
          </a:p>
          <a:p>
            <a:pPr marL="0" marR="0" indent="0">
              <a:spcBef>
                <a:spcPts val="0"/>
              </a:spcBef>
              <a:spcAft>
                <a:spcPts val="0"/>
              </a:spcAft>
              <a:buNone/>
            </a:pPr>
            <a:r>
              <a:rPr lang="en-US" sz="2400" b="1" dirty="0">
                <a:solidFill>
                  <a:srgbClr val="00539B"/>
                </a:solidFill>
                <a:effectLst/>
                <a:latin typeface="Calibri" panose="020F0502020204030204" pitchFamily="34" charset="0"/>
                <a:ea typeface="Calibri" panose="020F0502020204030204" pitchFamily="34" charset="0"/>
                <a:cs typeface="Times New Roman" panose="02020603050405020304" pitchFamily="18" charset="0"/>
              </a:rPr>
              <a:t>IPRO</a:t>
            </a:r>
          </a:p>
          <a:p>
            <a:pPr marL="0" marR="0" indent="0">
              <a:spcBef>
                <a:spcPts val="0"/>
              </a:spcBef>
              <a:spcAft>
                <a:spcPts val="0"/>
              </a:spcAft>
              <a:buNone/>
            </a:pPr>
            <a:r>
              <a:rPr lang="en-US" sz="2400" b="1" dirty="0">
                <a:solidFill>
                  <a:srgbClr val="00539B"/>
                </a:solidFill>
                <a:latin typeface="Calibri" panose="020F0502020204030204" pitchFamily="34" charset="0"/>
                <a:ea typeface="Calibri" panose="020F0502020204030204" pitchFamily="34" charset="0"/>
                <a:cs typeface="Times New Roman" panose="02020603050405020304" pitchFamily="18" charset="0"/>
              </a:rPr>
              <a:t>518-320-3504</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2"/>
              </a:rPr>
              <a:t>sbutterfield@ipro.org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dirty="0"/>
          </a:p>
        </p:txBody>
      </p:sp>
      <p:sp>
        <p:nvSpPr>
          <p:cNvPr id="4" name="TextBox 3">
            <a:extLst>
              <a:ext uri="{FF2B5EF4-FFF2-40B4-BE49-F238E27FC236}">
                <a16:creationId xmlns:a16="http://schemas.microsoft.com/office/drawing/2014/main" id="{EF1301BE-B6E3-871D-E40F-AD4EC08673F1}"/>
              </a:ext>
            </a:extLst>
          </p:cNvPr>
          <p:cNvSpPr txBox="1"/>
          <p:nvPr/>
        </p:nvSpPr>
        <p:spPr>
          <a:xfrm>
            <a:off x="6505434" y="3654402"/>
            <a:ext cx="3853217" cy="1015663"/>
          </a:xfrm>
          <a:prstGeom prst="rect">
            <a:avLst/>
          </a:prstGeom>
          <a:noFill/>
        </p:spPr>
        <p:txBody>
          <a:bodyPr wrap="square" rtlCol="0">
            <a:spAutoFit/>
          </a:bodyPr>
          <a:lstStyle/>
          <a:p>
            <a:r>
              <a:rPr lang="en-US" sz="2400" b="1" dirty="0">
                <a:solidFill>
                  <a:srgbClr val="00539B"/>
                </a:solidFill>
              </a:rPr>
              <a:t>IPRO Stop Sepsis Now </a:t>
            </a:r>
          </a:p>
          <a:p>
            <a:r>
              <a:rPr lang="en-US" dirty="0">
                <a:hlinkClick r:id="rId3"/>
              </a:rPr>
              <a:t>https://qi.ipro.org/sepsis/</a:t>
            </a:r>
            <a:endParaRPr lang="en-US" dirty="0"/>
          </a:p>
          <a:p>
            <a:endParaRPr lang="en-US" dirty="0"/>
          </a:p>
        </p:txBody>
      </p:sp>
    </p:spTree>
    <p:extLst>
      <p:ext uri="{BB962C8B-B14F-4D97-AF65-F5344CB8AC3E}">
        <p14:creationId xmlns:p14="http://schemas.microsoft.com/office/powerpoint/2010/main" val="2807548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038F-A2A1-3B43-8D2E-9540856B3AB9}"/>
              </a:ext>
            </a:extLst>
          </p:cNvPr>
          <p:cNvSpPr>
            <a:spLocks noGrp="1"/>
          </p:cNvSpPr>
          <p:nvPr>
            <p:ph type="title"/>
          </p:nvPr>
        </p:nvSpPr>
        <p:spPr/>
        <p:txBody>
          <a:bodyPr/>
          <a:lstStyle/>
          <a:p>
            <a:r>
              <a:rPr lang="en-US" dirty="0"/>
              <a:t>Learn More &amp; Stay Connected</a:t>
            </a:r>
          </a:p>
        </p:txBody>
      </p:sp>
      <p:pic>
        <p:nvPicPr>
          <p:cNvPr id="11" name="Picture 10">
            <a:extLst>
              <a:ext uri="{FF2B5EF4-FFF2-40B4-BE49-F238E27FC236}">
                <a16:creationId xmlns:a16="http://schemas.microsoft.com/office/drawing/2014/main" id="{C68A0AA9-A79C-E849-865D-AEC8A38581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200" y="1472997"/>
            <a:ext cx="4474614" cy="2942387"/>
          </a:xfrm>
          <a:prstGeom prst="rect">
            <a:avLst/>
          </a:prstGeom>
        </p:spPr>
      </p:pic>
      <p:sp>
        <p:nvSpPr>
          <p:cNvPr id="12" name="Rectangle 11">
            <a:extLst>
              <a:ext uri="{FF2B5EF4-FFF2-40B4-BE49-F238E27FC236}">
                <a16:creationId xmlns:a16="http://schemas.microsoft.com/office/drawing/2014/main" id="{48EBABB4-959A-A74A-A56D-920E7F9AA341}"/>
              </a:ext>
              <a:ext uri="{C183D7F6-B498-43B3-948B-1728B52AA6E4}">
                <adec:decorative xmlns:adec="http://schemas.microsoft.com/office/drawing/2017/decorative" val="1"/>
              </a:ext>
            </a:extLst>
          </p:cNvPr>
          <p:cNvSpPr/>
          <p:nvPr/>
        </p:nvSpPr>
        <p:spPr>
          <a:xfrm>
            <a:off x="1486333" y="2726351"/>
            <a:ext cx="3469715" cy="52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6">
            <a:extLst>
              <a:ext uri="{FF2B5EF4-FFF2-40B4-BE49-F238E27FC236}">
                <a16:creationId xmlns:a16="http://schemas.microsoft.com/office/drawing/2014/main" id="{C2D3B98B-0D56-8843-BD14-B6B54B878EE7}"/>
              </a:ext>
            </a:extLst>
          </p:cNvPr>
          <p:cNvSpPr txBox="1">
            <a:spLocks/>
          </p:cNvSpPr>
          <p:nvPr/>
        </p:nvSpPr>
        <p:spPr>
          <a:xfrm>
            <a:off x="1371698" y="2688860"/>
            <a:ext cx="3698984" cy="575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200" b="1" dirty="0">
                <a:solidFill>
                  <a:srgbClr val="00539B"/>
                </a:solidFill>
                <a:ea typeface="ＭＳ Ｐゴシック" charset="-128"/>
                <a:hlinkClick r:id="rId4"/>
              </a:rPr>
              <a:t>https://qi.ipro.org/</a:t>
            </a:r>
            <a:r>
              <a:rPr lang="en-US" sz="3200" b="1" dirty="0">
                <a:solidFill>
                  <a:srgbClr val="00539B"/>
                </a:solidFill>
                <a:ea typeface="ＭＳ Ｐゴシック" charset="-128"/>
              </a:rPr>
              <a:t> </a:t>
            </a:r>
            <a:endParaRPr lang="en-US" sz="3200" dirty="0">
              <a:solidFill>
                <a:srgbClr val="000000"/>
              </a:solidFill>
              <a:ea typeface="ＭＳ Ｐゴシック" charset="-128"/>
            </a:endParaRPr>
          </a:p>
          <a:p>
            <a:pPr marL="0" indent="0">
              <a:buFont typeface="Arial" panose="020B0604020202020204" pitchFamily="34" charset="0"/>
              <a:buNone/>
            </a:pPr>
            <a:endParaRPr lang="en-US" dirty="0"/>
          </a:p>
        </p:txBody>
      </p:sp>
      <p:pic>
        <p:nvPicPr>
          <p:cNvPr id="4" name="Picture 2" descr="image of the QIN-QIO website">
            <a:extLst>
              <a:ext uri="{FF2B5EF4-FFF2-40B4-BE49-F238E27FC236}">
                <a16:creationId xmlns:a16="http://schemas.microsoft.com/office/drawing/2014/main" id="{8E9FDA04-6635-FA47-B3E8-AA95028048B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97650" y="1489080"/>
            <a:ext cx="5751936" cy="2926305"/>
          </a:xfrm>
          <a:prstGeom prst="rect">
            <a:avLst/>
          </a:prstGeom>
          <a:ln w="19050">
            <a:solidFill>
              <a:schemeClr val="accent6">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3" name="Rectangle 12">
            <a:extLst>
              <a:ext uri="{FF2B5EF4-FFF2-40B4-BE49-F238E27FC236}">
                <a16:creationId xmlns:a16="http://schemas.microsoft.com/office/drawing/2014/main" id="{9DB40134-C842-2A47-A037-4B1248AF0D85}"/>
              </a:ext>
              <a:ext uri="{C183D7F6-B498-43B3-948B-1728B52AA6E4}">
                <adec:decorative xmlns:adec="http://schemas.microsoft.com/office/drawing/2017/decorative" val="1"/>
              </a:ext>
            </a:extLst>
          </p:cNvPr>
          <p:cNvSpPr/>
          <p:nvPr/>
        </p:nvSpPr>
        <p:spPr>
          <a:xfrm>
            <a:off x="838200" y="1388721"/>
            <a:ext cx="10515600" cy="37785"/>
          </a:xfrm>
          <a:prstGeom prst="rect">
            <a:avLst/>
          </a:prstGeom>
          <a:solidFill>
            <a:schemeClr val="accent6"/>
          </a:solidFill>
          <a:ln w="285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22DADB-FCC2-B649-9863-78C2C8FA7A28}"/>
              </a:ext>
              <a:ext uri="{C183D7F6-B498-43B3-948B-1728B52AA6E4}">
                <adec:decorative xmlns:adec="http://schemas.microsoft.com/office/drawing/2017/decorative" val="1"/>
              </a:ext>
            </a:extLst>
          </p:cNvPr>
          <p:cNvSpPr/>
          <p:nvPr/>
        </p:nvSpPr>
        <p:spPr>
          <a:xfrm>
            <a:off x="838200" y="4415385"/>
            <a:ext cx="10515600" cy="37785"/>
          </a:xfrm>
          <a:prstGeom prst="rect">
            <a:avLst/>
          </a:prstGeom>
          <a:solidFill>
            <a:schemeClr val="accent6"/>
          </a:solidFill>
          <a:ln w="285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F001173-4292-144F-9A7A-B17C24324439}"/>
              </a:ext>
            </a:extLst>
          </p:cNvPr>
          <p:cNvSpPr/>
          <p:nvPr/>
        </p:nvSpPr>
        <p:spPr>
          <a:xfrm>
            <a:off x="1056565" y="4499845"/>
            <a:ext cx="3610185" cy="400110"/>
          </a:xfrm>
          <a:prstGeom prst="rect">
            <a:avLst/>
          </a:prstGeom>
        </p:spPr>
        <p:txBody>
          <a:bodyPr wrap="square">
            <a:spAutoFit/>
          </a:bodyPr>
          <a:lstStyle/>
          <a:p>
            <a:pPr>
              <a:defRPr/>
            </a:pPr>
            <a:r>
              <a:rPr lang="en-US" sz="2000" b="1" dirty="0">
                <a:solidFill>
                  <a:schemeClr val="bg1"/>
                </a:solidFill>
                <a:ea typeface="ＭＳ Ｐゴシック" charset="-128"/>
              </a:rPr>
              <a:t>Follow IPRO QIN-QIO </a:t>
            </a:r>
            <a:endParaRPr lang="en-US" sz="2000" dirty="0">
              <a:solidFill>
                <a:schemeClr val="bg1"/>
              </a:solidFill>
              <a:ea typeface="ＭＳ Ｐゴシック" charset="-128"/>
            </a:endParaRPr>
          </a:p>
        </p:txBody>
      </p:sp>
      <p:sp>
        <p:nvSpPr>
          <p:cNvPr id="3" name="Rectangle 2">
            <a:extLst>
              <a:ext uri="{FF2B5EF4-FFF2-40B4-BE49-F238E27FC236}">
                <a16:creationId xmlns:a16="http://schemas.microsoft.com/office/drawing/2014/main" id="{0E8EFCB6-231A-D6CE-A816-E6A4986D5647}"/>
              </a:ext>
            </a:extLst>
          </p:cNvPr>
          <p:cNvSpPr/>
          <p:nvPr/>
        </p:nvSpPr>
        <p:spPr>
          <a:xfrm>
            <a:off x="730758" y="5943600"/>
            <a:ext cx="7197506" cy="749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2">
                    <a:lumMod val="50000"/>
                  </a:schemeClr>
                </a:solidFill>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12SOW-IPRO-QIN-T1-A2-23-988</a:t>
            </a:r>
          </a:p>
        </p:txBody>
      </p:sp>
    </p:spTree>
    <p:extLst>
      <p:ext uri="{BB962C8B-B14F-4D97-AF65-F5344CB8AC3E}">
        <p14:creationId xmlns:p14="http://schemas.microsoft.com/office/powerpoint/2010/main" val="5624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FB4B7E-3924-DF49-864C-A85AEBE6A204}"/>
              </a:ext>
            </a:extLst>
          </p:cNvPr>
          <p:cNvSpPr>
            <a:spLocks noGrp="1"/>
          </p:cNvSpPr>
          <p:nvPr>
            <p:ph type="title"/>
          </p:nvPr>
        </p:nvSpPr>
        <p:spPr>
          <a:xfrm>
            <a:off x="812988" y="526990"/>
            <a:ext cx="5595161" cy="492443"/>
          </a:xfrm>
        </p:spPr>
        <p:txBody>
          <a:bodyPr/>
          <a:lstStyle/>
          <a:p>
            <a:pPr>
              <a:lnSpc>
                <a:spcPct val="100000"/>
              </a:lnSpc>
              <a:defRPr/>
            </a:pPr>
            <a:r>
              <a:rPr lang="en-US" altLang="en-US" dirty="0">
                <a:latin typeface="+mn-lt"/>
                <a:cs typeface="Arial" charset="0"/>
              </a:rPr>
              <a:t>Why Community Based?</a:t>
            </a:r>
          </a:p>
        </p:txBody>
      </p:sp>
      <p:sp>
        <p:nvSpPr>
          <p:cNvPr id="19459" name="Content Placeholder 2">
            <a:extLst>
              <a:ext uri="{FF2B5EF4-FFF2-40B4-BE49-F238E27FC236}">
                <a16:creationId xmlns:a16="http://schemas.microsoft.com/office/drawing/2014/main" id="{777BEEA0-1B2F-9246-A0A5-8C4630745FD0}"/>
              </a:ext>
            </a:extLst>
          </p:cNvPr>
          <p:cNvSpPr>
            <a:spLocks noGrp="1"/>
          </p:cNvSpPr>
          <p:nvPr>
            <p:ph idx="1"/>
          </p:nvPr>
        </p:nvSpPr>
        <p:spPr>
          <a:xfrm>
            <a:off x="912059" y="1376066"/>
            <a:ext cx="10367882" cy="4105868"/>
          </a:xfrm>
        </p:spPr>
        <p:txBody>
          <a:bodyPr/>
          <a:lstStyle/>
          <a:p>
            <a:pPr marL="342900" indent="-342900">
              <a:lnSpc>
                <a:spcPct val="150000"/>
              </a:lnSpc>
              <a:spcAft>
                <a:spcPts val="600"/>
              </a:spcAft>
              <a:buFont typeface="Wingdings" panose="05000000000000000000" pitchFamily="2" charset="2"/>
              <a:buChar char="§"/>
              <a:defRPr/>
            </a:pPr>
            <a:r>
              <a:rPr lang="en-US" sz="2800" b="1" dirty="0">
                <a:solidFill>
                  <a:srgbClr val="00539B"/>
                </a:solidFill>
              </a:rPr>
              <a:t>&gt; 87% of sepsis cases originate </a:t>
            </a:r>
            <a:r>
              <a:rPr lang="en-US" sz="2800" b="1" u="sng" dirty="0">
                <a:solidFill>
                  <a:srgbClr val="00539B"/>
                </a:solidFill>
              </a:rPr>
              <a:t>in the community </a:t>
            </a:r>
            <a:r>
              <a:rPr lang="en-US" sz="1800" b="1" baseline="-25000" dirty="0">
                <a:solidFill>
                  <a:srgbClr val="00539B"/>
                </a:solidFill>
              </a:rPr>
              <a:t>1</a:t>
            </a:r>
            <a:endParaRPr lang="en-US" sz="1800" b="1" dirty="0">
              <a:solidFill>
                <a:srgbClr val="00539B"/>
              </a:solidFill>
            </a:endParaRPr>
          </a:p>
          <a:p>
            <a:pPr marL="342900" indent="-342900">
              <a:lnSpc>
                <a:spcPct val="150000"/>
              </a:lnSpc>
              <a:spcAft>
                <a:spcPts val="600"/>
              </a:spcAft>
              <a:buFont typeface="Wingdings" panose="05000000000000000000" pitchFamily="2" charset="2"/>
              <a:buChar char="§"/>
              <a:defRPr/>
            </a:pPr>
            <a:r>
              <a:rPr lang="en-US" sz="2800" u="sng" dirty="0">
                <a:solidFill>
                  <a:srgbClr val="C00000"/>
                </a:solidFill>
                <a:effectLst>
                  <a:outerShdw blurRad="38100" dist="38100" dir="2700000" algn="tl">
                    <a:srgbClr val="000000">
                      <a:alpha val="43137"/>
                    </a:srgbClr>
                  </a:outerShdw>
                </a:effectLst>
              </a:rPr>
              <a:t>Sepsis mortality is largely preventable</a:t>
            </a:r>
            <a:r>
              <a:rPr lang="en-US" sz="2800" dirty="0">
                <a:effectLst>
                  <a:outerShdw blurRad="38100" dist="38100" dir="2700000" algn="tl">
                    <a:srgbClr val="000000">
                      <a:alpha val="43137"/>
                    </a:srgbClr>
                  </a:outerShdw>
                </a:effectLst>
              </a:rPr>
              <a:t> </a:t>
            </a:r>
            <a:r>
              <a:rPr lang="en-US" sz="2800" b="1" dirty="0">
                <a:solidFill>
                  <a:srgbClr val="00539B"/>
                </a:solidFill>
              </a:rPr>
              <a:t>with early detection and appropriate treatment</a:t>
            </a:r>
          </a:p>
          <a:p>
            <a:pPr marL="342900" indent="-342900">
              <a:lnSpc>
                <a:spcPct val="150000"/>
              </a:lnSpc>
              <a:spcAft>
                <a:spcPts val="600"/>
              </a:spcAft>
              <a:buFont typeface="Wingdings" panose="05000000000000000000" pitchFamily="2" charset="2"/>
              <a:buChar char="§"/>
              <a:defRPr/>
            </a:pPr>
            <a:r>
              <a:rPr lang="en-US" altLang="en-US" sz="28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58% of U.S. adults have heard of sepsis </a:t>
            </a:r>
            <a:r>
              <a:rPr lang="en-US" altLang="en-US" sz="1600" baseline="-250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en-US" altLang="en-US" sz="1600" baseline="-25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nSpc>
                <a:spcPct val="150000"/>
              </a:lnSpc>
              <a:spcAft>
                <a:spcPts val="600"/>
              </a:spcAft>
              <a:buFont typeface="Wingdings" panose="05000000000000000000" pitchFamily="2" charset="2"/>
              <a:buChar char="§"/>
              <a:defRPr/>
            </a:pPr>
            <a:r>
              <a:rPr lang="en-US" altLang="en-US" sz="2800" b="1" dirty="0">
                <a:solidFill>
                  <a:srgbClr val="00539B"/>
                </a:solidFill>
                <a:cs typeface="Arial" charset="0"/>
              </a:rPr>
              <a:t>Sepsis diagnosis often missed by healthcare providers</a:t>
            </a:r>
          </a:p>
          <a:p>
            <a:pPr marL="342900" indent="-342900">
              <a:lnSpc>
                <a:spcPct val="150000"/>
              </a:lnSpc>
              <a:spcAft>
                <a:spcPts val="600"/>
              </a:spcAft>
              <a:buFont typeface="Wingdings" panose="05000000000000000000" pitchFamily="2" charset="2"/>
              <a:buChar char="§"/>
              <a:defRPr/>
            </a:pPr>
            <a:r>
              <a:rPr lang="en-US" sz="2800" b="1" dirty="0">
                <a:solidFill>
                  <a:srgbClr val="00539B"/>
                </a:solidFill>
              </a:rPr>
              <a:t>Sepsis is the #1 reason for 30-day hospital readmissions </a:t>
            </a:r>
          </a:p>
        </p:txBody>
      </p:sp>
      <p:sp>
        <p:nvSpPr>
          <p:cNvPr id="19460" name="Slide Number Placeholder 3">
            <a:extLst>
              <a:ext uri="{FF2B5EF4-FFF2-40B4-BE49-F238E27FC236}">
                <a16:creationId xmlns:a16="http://schemas.microsoft.com/office/drawing/2014/main" id="{2D103847-FC4F-4140-ABCC-637841646EFE}"/>
              </a:ex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E00E8DE-B480-DB42-ADF2-25F80D0C12C4}" type="slidenum">
              <a:rPr lang="en-US" altLang="en-US" sz="1400">
                <a:solidFill>
                  <a:schemeClr val="bg1"/>
                </a:solidFill>
                <a:latin typeface="Arial" panose="020B0604020202020204" pitchFamily="34" charset="0"/>
              </a:rPr>
              <a:pPr/>
              <a:t>7</a:t>
            </a:fld>
            <a:endParaRPr lang="en-US" altLang="en-US" sz="1400"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3D61C6FA-BA7E-7BC1-7536-1B702DB6C293}"/>
              </a:ext>
            </a:extLst>
          </p:cNvPr>
          <p:cNvSpPr txBox="1"/>
          <p:nvPr/>
        </p:nvSpPr>
        <p:spPr>
          <a:xfrm>
            <a:off x="812988" y="6175332"/>
            <a:ext cx="6790311" cy="461665"/>
          </a:xfrm>
          <a:prstGeom prst="rect">
            <a:avLst/>
          </a:prstGeom>
          <a:noFill/>
        </p:spPr>
        <p:txBody>
          <a:bodyPr wrap="square" rtlCol="0">
            <a:spAutoFit/>
          </a:bodyPr>
          <a:lstStyle/>
          <a:p>
            <a:pPr marL="228600" indent="-228600">
              <a:buAutoNum type="arabicPeriod"/>
            </a:pPr>
            <a:r>
              <a:rPr lang="en-US" sz="1200" b="1" dirty="0">
                <a:solidFill>
                  <a:schemeClr val="accent6"/>
                </a:solidFill>
              </a:rPr>
              <a:t>Sepsis Alliance</a:t>
            </a:r>
          </a:p>
          <a:p>
            <a:pPr marL="228600" indent="-228600">
              <a:buAutoNum type="arabicPeriod"/>
            </a:pPr>
            <a:r>
              <a:rPr lang="en-US" sz="1200" b="1" dirty="0">
                <a:solidFill>
                  <a:schemeClr val="accent6"/>
                </a:solidFill>
              </a:rPr>
              <a:t>Sepsis </a:t>
            </a:r>
            <a:r>
              <a:rPr lang="en-US" sz="1200" b="1" dirty="0" err="1">
                <a:solidFill>
                  <a:schemeClr val="accent6"/>
                </a:solidFill>
              </a:rPr>
              <a:t>Allaince</a:t>
            </a:r>
            <a:endParaRPr lang="en-US" sz="1200" b="1" dirty="0">
              <a:solidFill>
                <a:schemeClr val="accent6"/>
              </a:solidFill>
            </a:endParaRPr>
          </a:p>
        </p:txBody>
      </p:sp>
    </p:spTree>
    <p:extLst>
      <p:ext uri="{BB962C8B-B14F-4D97-AF65-F5344CB8AC3E}">
        <p14:creationId xmlns:p14="http://schemas.microsoft.com/office/powerpoint/2010/main" val="60601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E19-9C70-A74C-8B56-4AB8D6F989DC}"/>
              </a:ext>
            </a:extLst>
          </p:cNvPr>
          <p:cNvSpPr>
            <a:spLocks noGrp="1"/>
          </p:cNvSpPr>
          <p:nvPr>
            <p:ph type="title"/>
          </p:nvPr>
        </p:nvSpPr>
        <p:spPr>
          <a:xfrm>
            <a:off x="900201" y="750361"/>
            <a:ext cx="8167687" cy="438966"/>
          </a:xfrm>
        </p:spPr>
        <p:txBody>
          <a:bodyPr/>
          <a:lstStyle/>
          <a:p>
            <a:pPr>
              <a:defRPr/>
            </a:pPr>
            <a:r>
              <a:rPr lang="en-US" altLang="en-US" dirty="0">
                <a:latin typeface="+mn-lt"/>
                <a:cs typeface="Arial" charset="0"/>
              </a:rPr>
              <a:t>Approach</a:t>
            </a:r>
            <a:endParaRPr lang="en-US" dirty="0">
              <a:latin typeface="+mn-lt"/>
            </a:endParaRPr>
          </a:p>
        </p:txBody>
      </p:sp>
      <p:sp>
        <p:nvSpPr>
          <p:cNvPr id="11268" name="Rectangle 3">
            <a:extLst>
              <a:ext uri="{FF2B5EF4-FFF2-40B4-BE49-F238E27FC236}">
                <a16:creationId xmlns:a16="http://schemas.microsoft.com/office/drawing/2014/main" id="{1BDF5590-3D72-B341-A1D8-1152FB07F596}"/>
              </a:ext>
            </a:extLst>
          </p:cNvPr>
          <p:cNvSpPr>
            <a:spLocks noChangeArrowheads="1"/>
          </p:cNvSpPr>
          <p:nvPr/>
        </p:nvSpPr>
        <p:spPr bwMode="auto">
          <a:xfrm>
            <a:off x="807702" y="1865277"/>
            <a:ext cx="10315576" cy="35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lvl="1" indent="0">
              <a:lnSpc>
                <a:spcPct val="150000"/>
              </a:lnSpc>
              <a:spcAft>
                <a:spcPts val="600"/>
              </a:spcAft>
              <a:buClr>
                <a:srgbClr val="13B5EA"/>
              </a:buClr>
              <a:buSzPct val="110000"/>
              <a:defRPr/>
            </a:pPr>
            <a:r>
              <a:rPr lang="en-US" altLang="en-US" b="1" dirty="0">
                <a:solidFill>
                  <a:srgbClr val="C00000"/>
                </a:solidFill>
                <a:latin typeface="Arial" charset="0"/>
                <a:cs typeface="Arial" charset="0"/>
              </a:rPr>
              <a:t>Educate: </a:t>
            </a:r>
            <a:r>
              <a:rPr lang="en-US" altLang="en-US" b="1" u="sng" dirty="0">
                <a:solidFill>
                  <a:srgbClr val="C00000"/>
                </a:solidFill>
                <a:latin typeface="Arial" charset="0"/>
                <a:cs typeface="Arial" charset="0"/>
              </a:rPr>
              <a:t>Sepsis is a Medical Emergency</a:t>
            </a:r>
          </a:p>
          <a:p>
            <a:pPr marL="342900" lvl="1" indent="-342900">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Improve sepsis care transitions between pre-hospital, acute care and post-acute healthcare and community settings</a:t>
            </a:r>
          </a:p>
          <a:p>
            <a:pPr marL="342900" lvl="1" indent="-342900">
              <a:lnSpc>
                <a:spcPct val="150000"/>
              </a:lnSpc>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Focus education on high-risk populations and the community</a:t>
            </a:r>
          </a:p>
          <a:p>
            <a:pPr marL="342900" lvl="1" indent="-342900">
              <a:lnSpc>
                <a:spcPct val="150000"/>
              </a:lnSpc>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Educate all levels of staff on early recognition of sepsis in the community</a:t>
            </a:r>
          </a:p>
          <a:p>
            <a:pPr marL="342900" lvl="1" indent="-342900">
              <a:lnSpc>
                <a:spcPct val="150000"/>
              </a:lnSpc>
              <a:spcBef>
                <a:spcPts val="1200"/>
              </a:spcBef>
              <a:spcAft>
                <a:spcPts val="600"/>
              </a:spcAft>
              <a:buClr>
                <a:srgbClr val="004080"/>
              </a:buClr>
              <a:buSzPct val="110000"/>
              <a:buFont typeface="Wingdings" panose="05000000000000000000" pitchFamily="2" charset="2"/>
              <a:buChar char="§"/>
              <a:defRPr/>
            </a:pPr>
            <a:r>
              <a:rPr lang="en-US" altLang="en-US" sz="2000" b="1" dirty="0">
                <a:solidFill>
                  <a:srgbClr val="00539B"/>
                </a:solidFill>
                <a:latin typeface="Arial" pitchFamily="34" charset="0"/>
                <a:cs typeface="Arial" pitchFamily="34" charset="0"/>
              </a:rPr>
              <a:t>Educate residents, families and care partners on signs and symptoms of sepsis</a:t>
            </a:r>
          </a:p>
        </p:txBody>
      </p:sp>
      <p:sp>
        <p:nvSpPr>
          <p:cNvPr id="8195" name="Slide Number Placeholder 2">
            <a:extLst>
              <a:ext uri="{FF2B5EF4-FFF2-40B4-BE49-F238E27FC236}">
                <a16:creationId xmlns:a16="http://schemas.microsoft.com/office/drawing/2014/main" id="{1FE52D47-F5D2-2A4B-99F7-C3CEC8C19B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3CFB641-D264-0041-89AE-449F468D1574}" type="slidenum">
              <a:rPr lang="en-US" altLang="en-US" sz="1400">
                <a:solidFill>
                  <a:schemeClr val="bg1"/>
                </a:solidFill>
                <a:latin typeface="Arial" panose="020B0604020202020204" pitchFamily="34" charset="0"/>
              </a:rPr>
              <a:pPr/>
              <a:t>8</a:t>
            </a:fld>
            <a:endParaRPr lang="en-US" altLang="en-US" sz="1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6100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3292C54-CE63-354E-8E00-1460BE88E331}"/>
              </a:ext>
            </a:extLst>
          </p:cNvPr>
          <p:cNvSpPr>
            <a:spLocks noGrp="1"/>
          </p:cNvSpPr>
          <p:nvPr>
            <p:ph type="title"/>
          </p:nvPr>
        </p:nvSpPr>
        <p:spPr>
          <a:xfrm>
            <a:off x="791087" y="603422"/>
            <a:ext cx="8904059" cy="423193"/>
          </a:xfrm>
        </p:spPr>
        <p:txBody>
          <a:bodyPr/>
          <a:lstStyle/>
          <a:p>
            <a:pPr>
              <a:defRPr/>
            </a:pPr>
            <a:r>
              <a:rPr lang="en-US" dirty="0">
                <a:solidFill>
                  <a:schemeClr val="accent6"/>
                </a:solidFill>
                <a:latin typeface="+mn-lt"/>
              </a:rPr>
              <a:t>Sepsis Alliance </a:t>
            </a:r>
            <a:r>
              <a:rPr lang="en-US" i="1" dirty="0">
                <a:solidFill>
                  <a:srgbClr val="C00000"/>
                </a:solidFill>
                <a:latin typeface="+mn-lt"/>
              </a:rPr>
              <a:t>Sepsis: </a:t>
            </a:r>
            <a:r>
              <a:rPr lang="en-US" i="1" dirty="0">
                <a:latin typeface="+mn-lt"/>
              </a:rPr>
              <a:t>Emergency </a:t>
            </a:r>
            <a:r>
              <a:rPr lang="en-US" dirty="0">
                <a:latin typeface="+mn-lt"/>
              </a:rPr>
              <a:t>Video</a:t>
            </a:r>
            <a:endParaRPr lang="en-US" altLang="en-US" dirty="0">
              <a:latin typeface="+mn-lt"/>
              <a:cs typeface="Arial" charset="0"/>
            </a:endParaRPr>
          </a:p>
        </p:txBody>
      </p:sp>
      <p:sp>
        <p:nvSpPr>
          <p:cNvPr id="6147" name="Slide Number Placeholder 2">
            <a:extLst>
              <a:ext uri="{FF2B5EF4-FFF2-40B4-BE49-F238E27FC236}">
                <a16:creationId xmlns:a16="http://schemas.microsoft.com/office/drawing/2014/main" id="{CEB777A4-DFFE-A346-A666-97E5A794EA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DF206126-443A-D04B-9C3B-009D73715066}" type="slidenum">
              <a:rPr lang="en-US" altLang="en-US" sz="1400">
                <a:solidFill>
                  <a:schemeClr val="bg1"/>
                </a:solidFill>
                <a:latin typeface="Arial" panose="020B0604020202020204" pitchFamily="34" charset="0"/>
              </a:rPr>
              <a:pPr/>
              <a:t>9</a:t>
            </a:fld>
            <a:endParaRPr lang="en-US" altLang="en-US" sz="1400" dirty="0">
              <a:solidFill>
                <a:schemeClr val="bg1"/>
              </a:solidFill>
              <a:latin typeface="Arial" panose="020B0604020202020204" pitchFamily="34" charset="0"/>
            </a:endParaRPr>
          </a:p>
        </p:txBody>
      </p:sp>
      <p:pic>
        <p:nvPicPr>
          <p:cNvPr id="5" name="Online Media 4" title="Sepsis: Emergency™">
            <a:hlinkClick r:id="" action="ppaction://media"/>
            <a:extLst>
              <a:ext uri="{FF2B5EF4-FFF2-40B4-BE49-F238E27FC236}">
                <a16:creationId xmlns:a16="http://schemas.microsoft.com/office/drawing/2014/main" id="{69F15034-A34E-45F9-F253-4FDC86D0787A}"/>
              </a:ext>
            </a:extLst>
          </p:cNvPr>
          <p:cNvPicPr>
            <a:picLocks noRot="1" noChangeAspect="1"/>
          </p:cNvPicPr>
          <p:nvPr>
            <a:videoFile r:link="rId1"/>
          </p:nvPr>
        </p:nvPicPr>
        <p:blipFill>
          <a:blip r:embed="rId4"/>
          <a:stretch>
            <a:fillRect/>
          </a:stretch>
        </p:blipFill>
        <p:spPr>
          <a:xfrm>
            <a:off x="2190714" y="1122856"/>
            <a:ext cx="7986956" cy="4512631"/>
          </a:xfrm>
          <a:prstGeom prst="rect">
            <a:avLst/>
          </a:prstGeom>
        </p:spPr>
      </p:pic>
      <p:sp>
        <p:nvSpPr>
          <p:cNvPr id="3" name="TextBox 2">
            <a:extLst>
              <a:ext uri="{FF2B5EF4-FFF2-40B4-BE49-F238E27FC236}">
                <a16:creationId xmlns:a16="http://schemas.microsoft.com/office/drawing/2014/main" id="{ECA95710-5F2D-6AC3-BD94-10A68893959B}"/>
              </a:ext>
            </a:extLst>
          </p:cNvPr>
          <p:cNvSpPr txBox="1"/>
          <p:nvPr/>
        </p:nvSpPr>
        <p:spPr>
          <a:xfrm>
            <a:off x="2060532" y="5865974"/>
            <a:ext cx="6100174" cy="646331"/>
          </a:xfrm>
          <a:prstGeom prst="rect">
            <a:avLst/>
          </a:prstGeom>
          <a:noFill/>
        </p:spPr>
        <p:txBody>
          <a:bodyPr wrap="square">
            <a:spAutoFit/>
          </a:bodyPr>
          <a:lstStyle/>
          <a:p>
            <a:pPr marL="342900" indent="-342900" eaLnBrk="1" hangingPunct="1">
              <a:spcAft>
                <a:spcPts val="1000"/>
              </a:spcAft>
              <a:buClr>
                <a:srgbClr val="004080"/>
              </a:buClr>
            </a:pPr>
            <a:r>
              <a:rPr lang="en-US" sz="1800" b="1" kern="0" dirty="0">
                <a:latin typeface="Arial" pitchFamily="34" charset="0"/>
                <a:cs typeface="Arial" pitchFamily="34" charset="0"/>
              </a:rPr>
              <a:t>Sepsis: Emergency Video Available on Sepsis Alliance Website: </a:t>
            </a:r>
            <a:r>
              <a:rPr lang="en-US" sz="1800" b="1" kern="0" dirty="0">
                <a:latin typeface="Arial" pitchFamily="34" charset="0"/>
                <a:cs typeface="Arial" pitchFamily="34" charset="0"/>
                <a:hlinkClick r:id="rId5"/>
              </a:rPr>
              <a:t>https://www.sepsis.org</a:t>
            </a:r>
            <a:endParaRPr lang="en-US" sz="1800" b="1" kern="0" dirty="0">
              <a:latin typeface="Arial" pitchFamily="34" charset="0"/>
              <a:cs typeface="Arial" pitchFamily="34" charset="0"/>
            </a:endParaRPr>
          </a:p>
        </p:txBody>
      </p:sp>
    </p:spTree>
    <p:extLst>
      <p:ext uri="{BB962C8B-B14F-4D97-AF65-F5344CB8AC3E}">
        <p14:creationId xmlns:p14="http://schemas.microsoft.com/office/powerpoint/2010/main" val="9130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QIN_Template_PPT_Final_4" id="{F717567E-85B5-4597-B84A-DACAB353F5BC}" vid="{EA452F31-9669-4274-B239-EF9DEA63B46B}"/>
    </a:ext>
  </a:extLst>
</a:theme>
</file>

<file path=ppt/theme/theme2.xml><?xml version="1.0" encoding="utf-8"?>
<a:theme xmlns:a="http://schemas.openxmlformats.org/drawingml/2006/main" name="13780_PFL_PPT_template_Avenir_2-26-21_DRAFT">
  <a:themeElements>
    <a:clrScheme name="Custom 12">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3.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QIN_Template_PPT_Final_2b (1)  -  Read-Only" id="{D1A442C2-519A-42A2-9A74-0EBA53FB4EE3}" vid="{4167B3D1-3B67-46A4-93F2-1EFC347FF8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PRO PPT Templat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 PPT Template" id="{1E96120D-B068-40B1-9423-F18270B10E18}" vid="{08221826-ECCF-460C-BCAE-2436647942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072E9BD937AB438B2F8E5431F88DF6" ma:contentTypeVersion="9" ma:contentTypeDescription="Create a new document." ma:contentTypeScope="" ma:versionID="6444757279d31402afa29aa788dc1bb4">
  <xsd:schema xmlns:xsd="http://www.w3.org/2001/XMLSchema" xmlns:xs="http://www.w3.org/2001/XMLSchema" xmlns:p="http://schemas.microsoft.com/office/2006/metadata/properties" xmlns:ns3="83b17954-3f5c-4c43-926e-f34a57e9a3a6" targetNamespace="http://schemas.microsoft.com/office/2006/metadata/properties" ma:root="true" ma:fieldsID="6a5fa24d6a553324673bf5940d819c24" ns3:_="">
    <xsd:import namespace="83b17954-3f5c-4c43-926e-f34a57e9a3a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17954-3f5c-4c43-926e-f34a57e9a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BA54B9-B477-4D15-B3E9-BF7B62A67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17954-3f5c-4c43-926e-f34a57e9a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78E2F-6880-4D5D-AF95-2C9776A192C7}">
  <ds:schemaRefs>
    <ds:schemaRef ds:uri="http://schemas.microsoft.com/sharepoint/v3/contenttype/forms"/>
  </ds:schemaRefs>
</ds:datastoreItem>
</file>

<file path=customXml/itemProps3.xml><?xml version="1.0" encoding="utf-8"?>
<ds:datastoreItem xmlns:ds="http://schemas.openxmlformats.org/officeDocument/2006/customXml" ds:itemID="{514DE807-6372-4F11-BC82-1BAA60F3F8A2}">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83b17954-3f5c-4c43-926e-f34a57e9a3a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IPRO-QIN_Template_PPT_Final_4 (1)</Template>
  <TotalTime>2329</TotalTime>
  <Words>4843</Words>
  <Application>Microsoft Office PowerPoint</Application>
  <PresentationFormat>Widescreen</PresentationFormat>
  <Paragraphs>572</Paragraphs>
  <Slides>64</Slides>
  <Notes>33</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64</vt:i4>
      </vt:variant>
    </vt:vector>
  </HeadingPairs>
  <TitlesOfParts>
    <vt:vector size="77" baseType="lpstr">
      <vt:lpstr>ＭＳ Ｐゴシック</vt:lpstr>
      <vt:lpstr>Arial</vt:lpstr>
      <vt:lpstr>Calibri</vt:lpstr>
      <vt:lpstr>Calibri Light</vt:lpstr>
      <vt:lpstr>Century Gothic</vt:lpstr>
      <vt:lpstr>Courier New</vt:lpstr>
      <vt:lpstr>Times</vt:lpstr>
      <vt:lpstr>Wingdings</vt:lpstr>
      <vt:lpstr>Office Theme</vt:lpstr>
      <vt:lpstr>13780_PFL_PPT_template_Avenir_2-26-21_DRAFT</vt:lpstr>
      <vt:lpstr>Office Theme</vt:lpstr>
      <vt:lpstr>Office Theme</vt:lpstr>
      <vt:lpstr>IPRO PPT Template</vt:lpstr>
      <vt:lpstr>           IPRO Community Based Sepsis:  Sepsis Awareness for Long Term Care Facilities  Train-the-Trainer Program  What You Don’t Know Could Kill You!</vt:lpstr>
      <vt:lpstr>Thank you for your continued efforts to keep your residents and community safe </vt:lpstr>
      <vt:lpstr>Learning Objectives</vt:lpstr>
      <vt:lpstr>IPRO Sepsis Train-the Trainer Content Outline</vt:lpstr>
      <vt:lpstr> Please complete the  Pre-Training Assessment questions prior to the start of the training session, thank you!</vt:lpstr>
      <vt:lpstr>Sepsis</vt:lpstr>
      <vt:lpstr>Why Community Based?</vt:lpstr>
      <vt:lpstr>Approach</vt:lpstr>
      <vt:lpstr>Sepsis Alliance Sepsis: Emergency Video</vt:lpstr>
      <vt:lpstr>Sepsis Awareness is Poor</vt:lpstr>
      <vt:lpstr>Sobering Statistics</vt:lpstr>
      <vt:lpstr>In New York, over 50% of in-hospital mortality due to septicemia or severe sepsis in Medicare beneficiaries being transferred to the hospital by a nursing home facility prior to their admission, occurs within the first 6 days after admission. </vt:lpstr>
      <vt:lpstr>In New York, 50% of in-hospital mortality due to septicemia or severe sepsis in Medicare beneficiaries receiving Home Health Care prior to their admission, occurs within the first 5 days after admission.  </vt:lpstr>
      <vt:lpstr>In New York, 50% of in-hospital mortality due to septicemia or severe sepsis in Medicare beneficiaries being referred directly to the hospital by a physician or clinic prior to their admission, occurs within the first 6 days after admission. </vt:lpstr>
      <vt:lpstr>Time to Treatment is Critical</vt:lpstr>
      <vt:lpstr>Sepsis </vt:lpstr>
      <vt:lpstr>Identification of Sepsis</vt:lpstr>
      <vt:lpstr>Sepsis Facts</vt:lpstr>
      <vt:lpstr>Sepsis and Infection</vt:lpstr>
      <vt:lpstr>Early Signs of Sepsis</vt:lpstr>
      <vt:lpstr>Other Early Signs May Include…</vt:lpstr>
      <vt:lpstr>Sepsis-Associated Delirium</vt:lpstr>
      <vt:lpstr>Who is at Risk for Sepsis?</vt:lpstr>
      <vt:lpstr>Common Infectious Diseases That May Progress to Sepsis</vt:lpstr>
      <vt:lpstr>2012 Definitions for Sepsis</vt:lpstr>
      <vt:lpstr>Progression of Sepsis </vt:lpstr>
      <vt:lpstr>2016 Definitions for Sepsis </vt:lpstr>
      <vt:lpstr>2016 Sepsis-3 </vt:lpstr>
      <vt:lpstr>Initial Treatment Evidence Based</vt:lpstr>
      <vt:lpstr>Hour - 1 Bundle</vt:lpstr>
      <vt:lpstr>The Legacy of Rory Staunton: Rory’s Regulations</vt:lpstr>
      <vt:lpstr>Hospitalizations for Sepsis Increasing</vt:lpstr>
      <vt:lpstr>Patients Hospitalized for Sepsis</vt:lpstr>
      <vt:lpstr>Considerations for the Elderly</vt:lpstr>
      <vt:lpstr>Relevance to SNFs</vt:lpstr>
      <vt:lpstr>Special Considerations for SNF Residents</vt:lpstr>
      <vt:lpstr>Sepsis Risk Factors for Readmission</vt:lpstr>
      <vt:lpstr>Sepsis and Readmission</vt:lpstr>
      <vt:lpstr>Post Sepsis Syndrome</vt:lpstr>
      <vt:lpstr>Post Sepsis Monitoring</vt:lpstr>
      <vt:lpstr>Antibiotic Stewardship versus Treating Sepsis</vt:lpstr>
      <vt:lpstr>Infection Prevention </vt:lpstr>
      <vt:lpstr>Preventing Sepsis</vt:lpstr>
      <vt:lpstr>PowerPoint Presentation</vt:lpstr>
      <vt:lpstr>Every Minute Counts!</vt:lpstr>
      <vt:lpstr> IPRO Adult Sepsis Zone Tool</vt:lpstr>
      <vt:lpstr>PowerPoint Presentation</vt:lpstr>
      <vt:lpstr>PowerPoint Presentation</vt:lpstr>
      <vt:lpstr>PowerPoint Presentation</vt:lpstr>
      <vt:lpstr>PowerPoint Presentation</vt:lpstr>
      <vt:lpstr>Talking with Residents &amp; Families</vt:lpstr>
      <vt:lpstr>How You Can Help</vt:lpstr>
      <vt:lpstr>Please complete Post Training Assessment questions and hand in to presenter at the end of training session Thank you!</vt:lpstr>
      <vt:lpstr>Sepsis Web-based Training &amp; Resources</vt:lpstr>
      <vt:lpstr>Staff Engagement and Anticipated Challenges</vt:lpstr>
      <vt:lpstr>Discussion &amp; Sharing</vt:lpstr>
      <vt:lpstr>Resources</vt:lpstr>
      <vt:lpstr>CDC Get Ahead of Sepsis Campaign</vt:lpstr>
      <vt:lpstr>PowerPoint Presentation</vt:lpstr>
      <vt:lpstr>What are you going to do by next Tuesday?</vt:lpstr>
      <vt:lpstr>PowerPoint Presentation</vt:lpstr>
      <vt:lpstr>Questions / Feedback     </vt:lpstr>
      <vt:lpstr>Contact Information</vt:lpstr>
      <vt:lpstr>Learn More &amp; 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and Control</dc:title>
  <dc:creator>Melanie A. Williams</dc:creator>
  <cp:lastModifiedBy>Sara Butterfield</cp:lastModifiedBy>
  <cp:revision>53</cp:revision>
  <dcterms:created xsi:type="dcterms:W3CDTF">2021-11-02T12:50:33Z</dcterms:created>
  <dcterms:modified xsi:type="dcterms:W3CDTF">2024-03-28T19:37:40Z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0x01010027072E9BD937AB438B2F8E5431F88DF6</vt:lpwstr>
  </property>
  <property fmtid="{D5CDD505-2E9C-101B-9397-08002B2CF9AE}" pid="3" name="Order">
    <vt:r8>121000</vt:r8>
  </property>
  <property fmtid="{D5CDD505-2E9C-101B-9397-08002B2CF9AE}" pid="4" name="ComplianceAssetId">
    <vt:lpwstr/>
  </property>
</Properties>
</file>