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0"/>
  </p:notesMasterIdLst>
  <p:sldIdLst>
    <p:sldId id="1559" r:id="rId3"/>
    <p:sldId id="1568" r:id="rId4"/>
    <p:sldId id="1569" r:id="rId5"/>
    <p:sldId id="1570" r:id="rId6"/>
    <p:sldId id="1564" r:id="rId7"/>
    <p:sldId id="1506" r:id="rId8"/>
    <p:sldId id="259" r:id="rId9"/>
    <p:sldId id="1483" r:id="rId10"/>
    <p:sldId id="1395" r:id="rId11"/>
    <p:sldId id="264" r:id="rId12"/>
    <p:sldId id="333" r:id="rId13"/>
    <p:sldId id="307" r:id="rId14"/>
    <p:sldId id="269" r:id="rId15"/>
    <p:sldId id="306" r:id="rId16"/>
    <p:sldId id="1491" r:id="rId17"/>
    <p:sldId id="296" r:id="rId18"/>
    <p:sldId id="273" r:id="rId19"/>
    <p:sldId id="303" r:id="rId20"/>
    <p:sldId id="446" r:id="rId21"/>
    <p:sldId id="457" r:id="rId22"/>
    <p:sldId id="1504" r:id="rId23"/>
    <p:sldId id="1494" r:id="rId24"/>
    <p:sldId id="1501" r:id="rId25"/>
    <p:sldId id="1499" r:id="rId26"/>
    <p:sldId id="1503" r:id="rId27"/>
    <p:sldId id="1500" r:id="rId28"/>
    <p:sldId id="266" r:id="rId29"/>
    <p:sldId id="459" r:id="rId30"/>
    <p:sldId id="1489" r:id="rId31"/>
    <p:sldId id="712" r:id="rId32"/>
    <p:sldId id="728" r:id="rId33"/>
    <p:sldId id="1561" r:id="rId34"/>
    <p:sldId id="1562" r:id="rId35"/>
    <p:sldId id="510" r:id="rId36"/>
    <p:sldId id="1565" r:id="rId37"/>
    <p:sldId id="1567" r:id="rId38"/>
    <p:sldId id="15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78" d="100"/>
          <a:sy n="78" d="100"/>
        </p:scale>
        <p:origin x="8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9E621-68A5-46F3-B7EC-C6723543B202}" type="doc">
      <dgm:prSet loTypeId="urn:microsoft.com/office/officeart/2005/8/layout/pyramid2" loCatId="pyramid" qsTypeId="urn:microsoft.com/office/officeart/2005/8/quickstyle/simple1" qsCatId="simple" csTypeId="urn:microsoft.com/office/officeart/2005/8/colors/colorful5" csCatId="colorful" phldr="1"/>
      <dgm:spPr/>
    </dgm:pt>
    <dgm:pt modelId="{CADE501B-ABFD-413B-B0A6-B0A962720594}">
      <dgm:prSet phldrT="[Text]" custT="1"/>
      <dgm:spPr/>
      <dgm:t>
        <a:bodyPr/>
        <a:lstStyle/>
        <a:p>
          <a:pPr marL="285750" indent="-285750" algn="l">
            <a:spcAft>
              <a:spcPts val="0"/>
            </a:spcAft>
          </a:pPr>
          <a:r>
            <a:rPr lang="en-US" sz="2400" b="1"/>
            <a:t>1. Fall Risk Screening/</a:t>
          </a:r>
        </a:p>
        <a:p>
          <a:pPr marL="342900" indent="-57150" algn="l">
            <a:spcAft>
              <a:spcPts val="0"/>
            </a:spcAft>
          </a:pPr>
          <a:r>
            <a:rPr lang="en-US" sz="2400" b="1"/>
            <a:t>Assessment</a:t>
          </a:r>
        </a:p>
      </dgm:t>
    </dgm:pt>
    <dgm:pt modelId="{C1C5FBDE-40B4-4404-B45B-38A94CC12250}" type="parTrans" cxnId="{FA497776-329C-4500-A3ED-01CFD141EC90}">
      <dgm:prSet/>
      <dgm:spPr/>
      <dgm:t>
        <a:bodyPr/>
        <a:lstStyle/>
        <a:p>
          <a:endParaRPr lang="en-US"/>
        </a:p>
      </dgm:t>
    </dgm:pt>
    <dgm:pt modelId="{A3C17F58-77A7-4B92-90F7-8CB90D640C9A}" type="sibTrans" cxnId="{FA497776-329C-4500-A3ED-01CFD141EC90}">
      <dgm:prSet/>
      <dgm:spPr/>
      <dgm:t>
        <a:bodyPr/>
        <a:lstStyle/>
        <a:p>
          <a:endParaRPr lang="en-US"/>
        </a:p>
      </dgm:t>
    </dgm:pt>
    <dgm:pt modelId="{0329D60A-9A09-4ECE-98BF-301D1D32E54C}">
      <dgm:prSet phldrT="[Text]" custT="1"/>
      <dgm:spPr/>
      <dgm:t>
        <a:bodyPr/>
        <a:lstStyle/>
        <a:p>
          <a:pPr marL="231775" indent="-231775" algn="l"/>
          <a:r>
            <a:rPr lang="en-US" sz="1600" b="1"/>
            <a:t>2. Tailored/Personalized Care Planning</a:t>
          </a:r>
        </a:p>
      </dgm:t>
    </dgm:pt>
    <dgm:pt modelId="{DE56AEB6-9EF5-4B8C-BAED-553263137A3B}" type="parTrans" cxnId="{602DA320-77E0-421E-B5A2-18673A4751F6}">
      <dgm:prSet/>
      <dgm:spPr/>
      <dgm:t>
        <a:bodyPr/>
        <a:lstStyle/>
        <a:p>
          <a:endParaRPr lang="en-US"/>
        </a:p>
      </dgm:t>
    </dgm:pt>
    <dgm:pt modelId="{DE79937C-6E13-40C9-950E-120EFC2435B8}" type="sibTrans" cxnId="{602DA320-77E0-421E-B5A2-18673A4751F6}">
      <dgm:prSet/>
      <dgm:spPr/>
      <dgm:t>
        <a:bodyPr/>
        <a:lstStyle/>
        <a:p>
          <a:endParaRPr lang="en-US"/>
        </a:p>
      </dgm:t>
    </dgm:pt>
    <dgm:pt modelId="{1A72ED7F-C5E4-456B-B4FB-A91FF271C4DB}">
      <dgm:prSet phldrT="[Text]" custT="1"/>
      <dgm:spPr/>
      <dgm:t>
        <a:bodyPr/>
        <a:lstStyle/>
        <a:p>
          <a:pPr marL="171450" indent="-171450" algn="l">
            <a:spcBef>
              <a:spcPts val="1200"/>
            </a:spcBef>
            <a:spcAft>
              <a:spcPts val="600"/>
            </a:spcAft>
          </a:pPr>
          <a:r>
            <a:rPr lang="en-US" sz="1600" b="1" i="0" spc="-80" baseline="0" dirty="0"/>
            <a:t>3. </a:t>
          </a:r>
          <a:r>
            <a:rPr lang="en-US" sz="1600" b="1" i="1" spc="-80" baseline="0" dirty="0"/>
            <a:t>Consistent </a:t>
          </a:r>
          <a:r>
            <a:rPr lang="en-US" sz="1600" b="1" spc="-80" baseline="0" dirty="0"/>
            <a:t>Preventive Interventions</a:t>
          </a:r>
        </a:p>
        <a:p>
          <a:pPr marL="0" indent="0" algn="l">
            <a:spcBef>
              <a:spcPts val="1200"/>
            </a:spcBef>
            <a:spcAft>
              <a:spcPts val="0"/>
            </a:spcAft>
          </a:pPr>
          <a:r>
            <a:rPr lang="en-US" sz="1200" dirty="0">
              <a:latin typeface="Arial"/>
              <a:cs typeface="Arial"/>
            </a:rPr>
            <a:t>● </a:t>
          </a:r>
          <a:r>
            <a:rPr lang="en-US" sz="1200" dirty="0"/>
            <a:t>Universal precautions </a:t>
          </a:r>
        </a:p>
        <a:p>
          <a:pPr marL="179388" indent="-179388" algn="l">
            <a:spcBef>
              <a:spcPct val="0"/>
            </a:spcBef>
            <a:spcAft>
              <a:spcPct val="35000"/>
            </a:spcAft>
          </a:pPr>
          <a:r>
            <a:rPr lang="en-US" sz="1200" dirty="0">
              <a:latin typeface="Arial"/>
              <a:cs typeface="Arial"/>
            </a:rPr>
            <a:t>● </a:t>
          </a:r>
          <a:r>
            <a:rPr lang="en-US" sz="1200" dirty="0"/>
            <a:t>Tailored interventions to address patient-specific areas of risk</a:t>
          </a:r>
        </a:p>
      </dgm:t>
    </dgm:pt>
    <dgm:pt modelId="{E4A36BDA-5106-40E3-B7BE-869186B61293}" type="parTrans" cxnId="{5BEFC136-50F2-4495-94C7-84773E8460C1}">
      <dgm:prSet/>
      <dgm:spPr/>
      <dgm:t>
        <a:bodyPr/>
        <a:lstStyle/>
        <a:p>
          <a:endParaRPr lang="en-US"/>
        </a:p>
      </dgm:t>
    </dgm:pt>
    <dgm:pt modelId="{E95DD3D4-7734-4DD6-9F25-8ACC99BDC5FB}" type="sibTrans" cxnId="{5BEFC136-50F2-4495-94C7-84773E8460C1}">
      <dgm:prSet/>
      <dgm:spPr/>
      <dgm:t>
        <a:bodyPr/>
        <a:lstStyle/>
        <a:p>
          <a:endParaRPr lang="en-US"/>
        </a:p>
      </dgm:t>
    </dgm:pt>
    <dgm:pt modelId="{3AD01A3F-90D7-46FA-9E2C-77B44111CB16}" type="pres">
      <dgm:prSet presAssocID="{E1C9E621-68A5-46F3-B7EC-C6723543B202}" presName="compositeShape" presStyleCnt="0">
        <dgm:presLayoutVars>
          <dgm:dir/>
          <dgm:resizeHandles/>
        </dgm:presLayoutVars>
      </dgm:prSet>
      <dgm:spPr/>
    </dgm:pt>
    <dgm:pt modelId="{02EF9C36-7AB7-48F9-8151-CA1A965EFCC9}" type="pres">
      <dgm:prSet presAssocID="{E1C9E621-68A5-46F3-B7EC-C6723543B202}" presName="pyramid" presStyleLbl="node1" presStyleIdx="0" presStyleCnt="1" custLinFactNeighborX="4057" custLinFactNeighborY="657"/>
      <dgm:spPr/>
      <dgm:extLst>
        <a:ext uri="{E40237B7-FDA0-4F09-8148-C483321AD2D9}">
          <dgm14:cNvPr xmlns:dgm14="http://schemas.microsoft.com/office/drawing/2010/diagram" id="0" name="" descr="Triangle"/>
        </a:ext>
      </dgm:extLst>
    </dgm:pt>
    <dgm:pt modelId="{F51C581C-892C-44A3-B0FF-40D0791B2BA2}" type="pres">
      <dgm:prSet presAssocID="{E1C9E621-68A5-46F3-B7EC-C6723543B202}" presName="theList" presStyleCnt="0"/>
      <dgm:spPr/>
    </dgm:pt>
    <dgm:pt modelId="{D0FE2321-DC39-4DEC-BE15-4AAD7A732F65}" type="pres">
      <dgm:prSet presAssocID="{CADE501B-ABFD-413B-B0A6-B0A962720594}" presName="aNode" presStyleLbl="fgAcc1" presStyleIdx="0" presStyleCnt="3" custScaleX="100405" custScaleY="69503" custLinFactNeighborX="-758" custLinFactNeighborY="-28107">
        <dgm:presLayoutVars>
          <dgm:bulletEnabled val="1"/>
        </dgm:presLayoutVars>
      </dgm:prSet>
      <dgm:spPr/>
    </dgm:pt>
    <dgm:pt modelId="{A18618C3-EE63-4171-9B9B-04BDF4232723}" type="pres">
      <dgm:prSet presAssocID="{CADE501B-ABFD-413B-B0A6-B0A962720594}" presName="aSpace" presStyleCnt="0"/>
      <dgm:spPr/>
    </dgm:pt>
    <dgm:pt modelId="{3BF815B8-A46A-416D-A256-F8856F0BF636}" type="pres">
      <dgm:prSet presAssocID="{0329D60A-9A09-4ECE-98BF-301D1D32E54C}" presName="aNode" presStyleLbl="fgAcc1" presStyleIdx="1" presStyleCnt="3" custScaleX="100405" custScaleY="39209" custLinFactNeighborY="-45286">
        <dgm:presLayoutVars>
          <dgm:bulletEnabled val="1"/>
        </dgm:presLayoutVars>
      </dgm:prSet>
      <dgm:spPr>
        <a:prstGeom prst="roundRect">
          <a:avLst/>
        </a:prstGeom>
      </dgm:spPr>
    </dgm:pt>
    <dgm:pt modelId="{AFC2BF5C-A8FA-4780-8C49-3BF986F37721}" type="pres">
      <dgm:prSet presAssocID="{0329D60A-9A09-4ECE-98BF-301D1D32E54C}" presName="aSpace" presStyleCnt="0"/>
      <dgm:spPr/>
    </dgm:pt>
    <dgm:pt modelId="{DD3E3644-07EF-4155-956A-7100ED9AFE80}" type="pres">
      <dgm:prSet presAssocID="{1A72ED7F-C5E4-456B-B4FB-A91FF271C4DB}" presName="aNode" presStyleLbl="fgAcc1" presStyleIdx="2" presStyleCnt="3" custScaleX="100405" custScaleY="72831" custLinFactNeighborX="-321" custLinFactNeighborY="-43496">
        <dgm:presLayoutVars>
          <dgm:bulletEnabled val="1"/>
        </dgm:presLayoutVars>
      </dgm:prSet>
      <dgm:spPr/>
    </dgm:pt>
    <dgm:pt modelId="{F785CED1-A349-4BF1-9004-F0B8A8581A57}" type="pres">
      <dgm:prSet presAssocID="{1A72ED7F-C5E4-456B-B4FB-A91FF271C4DB}" presName="aSpace" presStyleCnt="0"/>
      <dgm:spPr/>
    </dgm:pt>
  </dgm:ptLst>
  <dgm:cxnLst>
    <dgm:cxn modelId="{602DA320-77E0-421E-B5A2-18673A4751F6}" srcId="{E1C9E621-68A5-46F3-B7EC-C6723543B202}" destId="{0329D60A-9A09-4ECE-98BF-301D1D32E54C}" srcOrd="1" destOrd="0" parTransId="{DE56AEB6-9EF5-4B8C-BAED-553263137A3B}" sibTransId="{DE79937C-6E13-40C9-950E-120EFC2435B8}"/>
    <dgm:cxn modelId="{E6CD7034-4434-4332-986C-C9C54D1FC893}" type="presOf" srcId="{E1C9E621-68A5-46F3-B7EC-C6723543B202}" destId="{3AD01A3F-90D7-46FA-9E2C-77B44111CB16}" srcOrd="0" destOrd="0" presId="urn:microsoft.com/office/officeart/2005/8/layout/pyramid2"/>
    <dgm:cxn modelId="{5BEFC136-50F2-4495-94C7-84773E8460C1}" srcId="{E1C9E621-68A5-46F3-B7EC-C6723543B202}" destId="{1A72ED7F-C5E4-456B-B4FB-A91FF271C4DB}" srcOrd="2" destOrd="0" parTransId="{E4A36BDA-5106-40E3-B7BE-869186B61293}" sibTransId="{E95DD3D4-7734-4DD6-9F25-8ACC99BDC5FB}"/>
    <dgm:cxn modelId="{FA497776-329C-4500-A3ED-01CFD141EC90}" srcId="{E1C9E621-68A5-46F3-B7EC-C6723543B202}" destId="{CADE501B-ABFD-413B-B0A6-B0A962720594}" srcOrd="0" destOrd="0" parTransId="{C1C5FBDE-40B4-4404-B45B-38A94CC12250}" sibTransId="{A3C17F58-77A7-4B92-90F7-8CB90D640C9A}"/>
    <dgm:cxn modelId="{AFCE3F7D-0BE0-4902-98B4-BDAEDCD8AA5A}" type="presOf" srcId="{CADE501B-ABFD-413B-B0A6-B0A962720594}" destId="{D0FE2321-DC39-4DEC-BE15-4AAD7A732F65}" srcOrd="0" destOrd="0" presId="urn:microsoft.com/office/officeart/2005/8/layout/pyramid2"/>
    <dgm:cxn modelId="{D7B512F1-927F-4F33-B31F-E2D55FA3D7FA}" type="presOf" srcId="{1A72ED7F-C5E4-456B-B4FB-A91FF271C4DB}" destId="{DD3E3644-07EF-4155-956A-7100ED9AFE80}" srcOrd="0" destOrd="0" presId="urn:microsoft.com/office/officeart/2005/8/layout/pyramid2"/>
    <dgm:cxn modelId="{028A71F5-F4DE-4E08-83CC-8A88D3BEF374}" type="presOf" srcId="{0329D60A-9A09-4ECE-98BF-301D1D32E54C}" destId="{3BF815B8-A46A-416D-A256-F8856F0BF636}" srcOrd="0" destOrd="0" presId="urn:microsoft.com/office/officeart/2005/8/layout/pyramid2"/>
    <dgm:cxn modelId="{6332F4B5-B4EE-428D-864C-BF7890FD4516}" type="presParOf" srcId="{3AD01A3F-90D7-46FA-9E2C-77B44111CB16}" destId="{02EF9C36-7AB7-48F9-8151-CA1A965EFCC9}" srcOrd="0" destOrd="0" presId="urn:microsoft.com/office/officeart/2005/8/layout/pyramid2"/>
    <dgm:cxn modelId="{D7F7C4B1-C97B-4B24-B2DC-882B3EDC72DE}" type="presParOf" srcId="{3AD01A3F-90D7-46FA-9E2C-77B44111CB16}" destId="{F51C581C-892C-44A3-B0FF-40D0791B2BA2}" srcOrd="1" destOrd="0" presId="urn:microsoft.com/office/officeart/2005/8/layout/pyramid2"/>
    <dgm:cxn modelId="{FCD4C509-7C95-4D85-A306-4D1EB4B03ABF}" type="presParOf" srcId="{F51C581C-892C-44A3-B0FF-40D0791B2BA2}" destId="{D0FE2321-DC39-4DEC-BE15-4AAD7A732F65}" srcOrd="0" destOrd="0" presId="urn:microsoft.com/office/officeart/2005/8/layout/pyramid2"/>
    <dgm:cxn modelId="{CF6C2BB3-FB55-4E99-86BF-0EB8A2DCDA77}" type="presParOf" srcId="{F51C581C-892C-44A3-B0FF-40D0791B2BA2}" destId="{A18618C3-EE63-4171-9B9B-04BDF4232723}" srcOrd="1" destOrd="0" presId="urn:microsoft.com/office/officeart/2005/8/layout/pyramid2"/>
    <dgm:cxn modelId="{5B573568-6384-4A08-82FD-0D095D0D0805}" type="presParOf" srcId="{F51C581C-892C-44A3-B0FF-40D0791B2BA2}" destId="{3BF815B8-A46A-416D-A256-F8856F0BF636}" srcOrd="2" destOrd="0" presId="urn:microsoft.com/office/officeart/2005/8/layout/pyramid2"/>
    <dgm:cxn modelId="{B29297C7-E48D-4A35-9DC9-E02614AC8EE7}" type="presParOf" srcId="{F51C581C-892C-44A3-B0FF-40D0791B2BA2}" destId="{AFC2BF5C-A8FA-4780-8C49-3BF986F37721}" srcOrd="3" destOrd="0" presId="urn:microsoft.com/office/officeart/2005/8/layout/pyramid2"/>
    <dgm:cxn modelId="{114DBDD1-05D3-4E19-A4FA-84C90776E9BE}" type="presParOf" srcId="{F51C581C-892C-44A3-B0FF-40D0791B2BA2}" destId="{DD3E3644-07EF-4155-956A-7100ED9AFE80}" srcOrd="4" destOrd="0" presId="urn:microsoft.com/office/officeart/2005/8/layout/pyramid2"/>
    <dgm:cxn modelId="{79332DBB-E7CE-4ACF-BB37-F2DD9AA26C87}" type="presParOf" srcId="{F51C581C-892C-44A3-B0FF-40D0791B2BA2}" destId="{F785CED1-A349-4BF1-9004-F0B8A8581A5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9C36-7AB7-48F9-8151-CA1A965EFCC9}">
      <dsp:nvSpPr>
        <dsp:cNvPr id="0" name=""/>
        <dsp:cNvSpPr/>
      </dsp:nvSpPr>
      <dsp:spPr>
        <a:xfrm>
          <a:off x="419098" y="0"/>
          <a:ext cx="4343400" cy="43434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FE2321-DC39-4DEC-BE15-4AAD7A732F65}">
      <dsp:nvSpPr>
        <dsp:cNvPr id="0" name=""/>
        <dsp:cNvSpPr/>
      </dsp:nvSpPr>
      <dsp:spPr>
        <a:xfrm>
          <a:off x="2387469" y="380478"/>
          <a:ext cx="2834644" cy="110138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85750" lvl="0" indent="-285750" algn="l" defTabSz="1066800">
            <a:lnSpc>
              <a:spcPct val="90000"/>
            </a:lnSpc>
            <a:spcBef>
              <a:spcPct val="0"/>
            </a:spcBef>
            <a:spcAft>
              <a:spcPts val="0"/>
            </a:spcAft>
            <a:buNone/>
          </a:pPr>
          <a:r>
            <a:rPr lang="en-US" sz="2400" b="1" kern="1200"/>
            <a:t>1. Fall Risk Screening/</a:t>
          </a:r>
        </a:p>
        <a:p>
          <a:pPr marL="342900" lvl="0" indent="-57150" algn="l" defTabSz="1066800">
            <a:lnSpc>
              <a:spcPct val="90000"/>
            </a:lnSpc>
            <a:spcBef>
              <a:spcPct val="0"/>
            </a:spcBef>
            <a:spcAft>
              <a:spcPts val="0"/>
            </a:spcAft>
            <a:buNone/>
          </a:pPr>
          <a:r>
            <a:rPr lang="en-US" sz="2400" b="1" kern="1200"/>
            <a:t>Assessment</a:t>
          </a:r>
        </a:p>
      </dsp:txBody>
      <dsp:txXfrm>
        <a:off x="2441234" y="434243"/>
        <a:ext cx="2727114" cy="993857"/>
      </dsp:txXfrm>
    </dsp:sp>
    <dsp:sp modelId="{3BF815B8-A46A-416D-A256-F8856F0BF636}">
      <dsp:nvSpPr>
        <dsp:cNvPr id="0" name=""/>
        <dsp:cNvSpPr/>
      </dsp:nvSpPr>
      <dsp:spPr>
        <a:xfrm>
          <a:off x="2408869" y="1645920"/>
          <a:ext cx="2834644" cy="621330"/>
        </a:xfrm>
        <a:prstGeom prst="roundRect">
          <a:avLst/>
        </a:prstGeom>
        <a:solidFill>
          <a:schemeClr val="lt1">
            <a:alpha val="90000"/>
            <a:hueOff val="0"/>
            <a:satOff val="0"/>
            <a:lumOff val="0"/>
            <a:alphaOff val="0"/>
          </a:schemeClr>
        </a:solidFill>
        <a:ln w="25400" cap="flat" cmpd="sng" algn="ctr">
          <a:solidFill>
            <a:schemeClr val="accent5">
              <a:hueOff val="-3161725"/>
              <a:satOff val="15415"/>
              <a:lumOff val="-17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231775" lvl="0" indent="-231775" algn="l" defTabSz="711200">
            <a:lnSpc>
              <a:spcPct val="90000"/>
            </a:lnSpc>
            <a:spcBef>
              <a:spcPct val="0"/>
            </a:spcBef>
            <a:spcAft>
              <a:spcPct val="35000"/>
            </a:spcAft>
            <a:buNone/>
          </a:pPr>
          <a:r>
            <a:rPr lang="en-US" sz="1600" b="1" kern="1200"/>
            <a:t>2. Tailored/Personalized Care Planning</a:t>
          </a:r>
        </a:p>
      </dsp:txBody>
      <dsp:txXfrm>
        <a:off x="2439200" y="1676251"/>
        <a:ext cx="2773982" cy="560668"/>
      </dsp:txXfrm>
    </dsp:sp>
    <dsp:sp modelId="{DD3E3644-07EF-4155-956A-7100ED9AFE80}">
      <dsp:nvSpPr>
        <dsp:cNvPr id="0" name=""/>
        <dsp:cNvSpPr/>
      </dsp:nvSpPr>
      <dsp:spPr>
        <a:xfrm>
          <a:off x="2399806" y="2468879"/>
          <a:ext cx="2834644" cy="1154125"/>
        </a:xfrm>
        <a:prstGeom prst="roundRect">
          <a:avLst/>
        </a:prstGeom>
        <a:solidFill>
          <a:schemeClr val="lt1">
            <a:alpha val="90000"/>
            <a:hueOff val="0"/>
            <a:satOff val="0"/>
            <a:lumOff val="0"/>
            <a:alphaOff val="0"/>
          </a:schemeClr>
        </a:solidFill>
        <a:ln w="25400" cap="flat" cmpd="sng" algn="ctr">
          <a:solidFill>
            <a:schemeClr val="accent5">
              <a:hueOff val="-6323450"/>
              <a:satOff val="30831"/>
              <a:lumOff val="-34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0" indent="-171450" algn="l" defTabSz="711200">
            <a:lnSpc>
              <a:spcPct val="90000"/>
            </a:lnSpc>
            <a:spcBef>
              <a:spcPct val="0"/>
            </a:spcBef>
            <a:spcAft>
              <a:spcPts val="600"/>
            </a:spcAft>
            <a:buNone/>
          </a:pPr>
          <a:r>
            <a:rPr lang="en-US" sz="1600" b="1" i="0" kern="1200" spc="-80" baseline="0" dirty="0"/>
            <a:t>3. </a:t>
          </a:r>
          <a:r>
            <a:rPr lang="en-US" sz="1600" b="1" i="1" kern="1200" spc="-80" baseline="0" dirty="0"/>
            <a:t>Consistent </a:t>
          </a:r>
          <a:r>
            <a:rPr lang="en-US" sz="1600" b="1" kern="1200" spc="-80" baseline="0" dirty="0"/>
            <a:t>Preventive Interventions</a:t>
          </a:r>
        </a:p>
        <a:p>
          <a:pPr marL="0" lvl="0" indent="0" algn="l" defTabSz="711200">
            <a:lnSpc>
              <a:spcPct val="90000"/>
            </a:lnSpc>
            <a:spcBef>
              <a:spcPct val="0"/>
            </a:spcBef>
            <a:spcAft>
              <a:spcPts val="0"/>
            </a:spcAft>
            <a:buNone/>
          </a:pPr>
          <a:r>
            <a:rPr lang="en-US" sz="1200" kern="1200" dirty="0">
              <a:latin typeface="Arial"/>
              <a:cs typeface="Arial"/>
            </a:rPr>
            <a:t>● </a:t>
          </a:r>
          <a:r>
            <a:rPr lang="en-US" sz="1200" kern="1200" dirty="0"/>
            <a:t>Universal precautions </a:t>
          </a:r>
        </a:p>
        <a:p>
          <a:pPr marL="179388" lvl="0" indent="-179388" algn="l" defTabSz="711200">
            <a:lnSpc>
              <a:spcPct val="90000"/>
            </a:lnSpc>
            <a:spcBef>
              <a:spcPct val="0"/>
            </a:spcBef>
            <a:spcAft>
              <a:spcPct val="35000"/>
            </a:spcAft>
            <a:buNone/>
          </a:pPr>
          <a:r>
            <a:rPr lang="en-US" sz="1200" kern="1200" dirty="0">
              <a:latin typeface="Arial"/>
              <a:cs typeface="Arial"/>
            </a:rPr>
            <a:t>● </a:t>
          </a:r>
          <a:r>
            <a:rPr lang="en-US" sz="1200" kern="1200" dirty="0"/>
            <a:t>Tailored interventions to address patient-specific areas of risk</a:t>
          </a:r>
        </a:p>
      </dsp:txBody>
      <dsp:txXfrm>
        <a:off x="2456146" y="2525219"/>
        <a:ext cx="2721964" cy="104144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D7250-36BF-42A7-BBC5-CD0578EE6CED}"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00CC2-5252-4279-8CC7-13114E1165AB}" type="slidenum">
              <a:rPr lang="en-US" smtClean="0"/>
              <a:t>‹#›</a:t>
            </a:fld>
            <a:endParaRPr lang="en-US"/>
          </a:p>
        </p:txBody>
      </p:sp>
    </p:spTree>
    <p:extLst>
      <p:ext uri="{BB962C8B-B14F-4D97-AF65-F5344CB8AC3E}">
        <p14:creationId xmlns:p14="http://schemas.microsoft.com/office/powerpoint/2010/main" val="115858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0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47894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team needs to consider sobering statistics such as these from the Centers for Disease Control and Prevention:</a:t>
            </a:r>
          </a:p>
          <a:p>
            <a:pPr lvl="0"/>
            <a:r>
              <a:rPr lang="en-US" sz="1200" kern="1200">
                <a:solidFill>
                  <a:schemeClr val="tx1"/>
                </a:solidFill>
                <a:effectLst/>
                <a:latin typeface="+mn-lt"/>
                <a:ea typeface="+mn-ea"/>
                <a:cs typeface="+mn-cs"/>
              </a:rPr>
              <a:t>In the next 13 seconds, an older adult will be treated in a hospital emergency department (ED)for injuries related to a fall. </a:t>
            </a:r>
          </a:p>
          <a:p>
            <a:pPr lvl="0"/>
            <a:r>
              <a:rPr lang="en-US" sz="1200" kern="1200">
                <a:solidFill>
                  <a:schemeClr val="tx1"/>
                </a:solidFill>
                <a:effectLst/>
                <a:latin typeface="+mn-lt"/>
                <a:ea typeface="+mn-ea"/>
                <a:cs typeface="+mn-cs"/>
              </a:rPr>
              <a:t>In the next 20 minutes, an older adult will die from injuries caused by a fall. </a:t>
            </a:r>
          </a:p>
          <a:p>
            <a:pPr lvl="0"/>
            <a:r>
              <a:rPr lang="en-US" sz="1200" kern="1200">
                <a:solidFill>
                  <a:schemeClr val="tx1"/>
                </a:solidFill>
                <a:effectLst/>
                <a:latin typeface="+mn-lt"/>
                <a:ea typeface="+mn-ea"/>
                <a:cs typeface="+mn-cs"/>
              </a:rPr>
              <a:t>Falls cause more than half (55%) of traumatic brain injuries among children ages 0 to 14 years.    </a:t>
            </a:r>
          </a:p>
          <a:p>
            <a:pPr lvl="0"/>
            <a:r>
              <a:rPr lang="en-US" sz="1200" kern="1200">
                <a:solidFill>
                  <a:schemeClr val="tx1"/>
                </a:solidFill>
                <a:effectLst/>
                <a:latin typeface="+mn-lt"/>
                <a:ea typeface="+mn-ea"/>
                <a:cs typeface="+mn-cs"/>
              </a:rPr>
              <a:t>People ages 85 and older are 10 to 15 times more likely to sustain hip fractures than are those ages 60 to 65.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These statistics reflect the vulnerability of those we care for and must drive changes in practice. They should support changes to your fall and fall-injury programs that are population-specific based on age group, injury risk, and gender. As a start, every organization should answer the following three questions: </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6E8015-4192-4A9B-9CDE-D6C9AFE95134}"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33789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2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28074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12904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American Geriatrics Society, 2010 </a:t>
            </a:r>
          </a:p>
          <a:p>
            <a:r>
              <a:rPr lang="en-US" sz="1200"/>
              <a:t>Ganz DA, Huang C, Saliba D, et al., 2013</a:t>
            </a:r>
          </a:p>
          <a:p>
            <a:r>
              <a:rPr lang="en-US" sz="1200"/>
              <a:t>Centers for Disease Control and Prevention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264988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EC2449-C3D6-480C-B997-FB70D83BE35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00122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turn</a:t>
            </a:r>
            <a:r>
              <a:rPr lang="en-US" baseline="0" dirty="0"/>
              <a:t>ed 100…and yep, still smoking!    Cognitively alert, independent in ADLs,  walks with a cane for increased stability,  wears hip protectors because she had a hip fracture at 92 years of age, when she was still living  at home alone.  Now, she is  living in assisted living – help with housekeeping,  shopping.</a:t>
            </a:r>
          </a:p>
          <a:p>
            <a:endParaRPr lang="en-US" baseline="0" dirty="0"/>
          </a:p>
          <a:p>
            <a:r>
              <a:rPr lang="en-US" baseline="0" dirty="0"/>
              <a:t>Med </a:t>
            </a:r>
            <a:r>
              <a:rPr lang="en-US" baseline="0" dirty="0" err="1"/>
              <a:t>Hx</a:t>
            </a:r>
            <a:r>
              <a:rPr lang="en-US" baseline="0" dirty="0"/>
              <a:t>:  </a:t>
            </a:r>
          </a:p>
          <a:p>
            <a:r>
              <a:rPr lang="en-US" baseline="0" dirty="0"/>
              <a:t>Osteoporosis</a:t>
            </a:r>
          </a:p>
          <a:p>
            <a:r>
              <a:rPr lang="en-US" baseline="0" dirty="0"/>
              <a:t>Coronary Artery Disease (takes Crestor,  40 mg q day)</a:t>
            </a:r>
          </a:p>
          <a:p>
            <a:r>
              <a:rPr lang="en-US" baseline="0" dirty="0"/>
              <a:t>Irregular Heart Rate,  Lanoxin  0.125 mg daily</a:t>
            </a:r>
          </a:p>
          <a:p>
            <a:r>
              <a:rPr lang="en-US" baseline="0" dirty="0"/>
              <a:t>Hip Fracture</a:t>
            </a:r>
          </a:p>
          <a:p>
            <a:endParaRPr lang="en-US" baseline="0" dirty="0"/>
          </a:p>
          <a:p>
            <a:r>
              <a:rPr lang="en-US" baseline="0" dirty="0"/>
              <a:t>No longer drives</a:t>
            </a:r>
          </a:p>
          <a:p>
            <a:r>
              <a:rPr lang="en-US" baseline="0" dirty="0"/>
              <a:t>Enjoys a shot of whiskey before bed</a:t>
            </a:r>
          </a:p>
          <a:p>
            <a:endParaRPr lang="en-US" baseline="0" dirty="0"/>
          </a:p>
          <a:p>
            <a:r>
              <a:rPr lang="en-US" baseline="0" dirty="0"/>
              <a:t>Presents to you ER with SOB,   Diminished breath sounds </a:t>
            </a:r>
            <a:r>
              <a:rPr lang="en-US" baseline="0" dirty="0" err="1"/>
              <a:t>bilarterly</a:t>
            </a:r>
            <a:r>
              <a:rPr lang="en-US" baseline="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FC0119-CC0E-41B6-8875-1C03854BEB13}"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144745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www.healthline.com</a:t>
            </a:r>
            <a:r>
              <a:rPr lang="en-US" dirty="0"/>
              <a:t>/health/</a:t>
            </a:r>
            <a:r>
              <a:rPr lang="en-US" dirty="0" err="1"/>
              <a:t>congestive-heart-failure#stages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37738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Source&gt;  https://</a:t>
            </a:r>
            <a:r>
              <a:rPr lang="en-US" dirty="0" err="1"/>
              <a:t>www.physio-pedia.com</a:t>
            </a:r>
            <a:r>
              <a:rPr lang="en-US" dirty="0"/>
              <a:t>/Case_Study:_</a:t>
            </a:r>
            <a:r>
              <a:rPr lang="en-US" dirty="0" err="1"/>
              <a:t>Traumatic_Brain_Injury_in_an_Elderly_Woman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AAE1F1-9131-3440-A468-2B639DF3D578}" type="slidenum">
              <a:rPr kumimoji="0" lang="en-US" sz="1200" b="0" i="0" u="none" strike="noStrike" kern="1200" cap="none" spc="0" normalizeH="0" baseline="0" noProof="0" smtClean="0">
                <a:ln>
                  <a:noFill/>
                </a:ln>
                <a:solidFill>
                  <a:prstClr val="black"/>
                </a:solidFill>
                <a:effectLst/>
                <a:uLnTx/>
                <a:uFillTx/>
                <a:latin typeface="Tahoma"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3769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1" y="2438401"/>
            <a:ext cx="12012084" cy="1052513"/>
            <a:chOff x="0" y="1536"/>
            <a:chExt cx="5675" cy="663"/>
          </a:xfrm>
        </p:grpSpPr>
        <p:grpSp>
          <p:nvGrpSpPr>
            <p:cNvPr id="141315" name="Group 3"/>
            <p:cNvGrpSpPr>
              <a:grpSpLocks/>
            </p:cNvGrpSpPr>
            <p:nvPr/>
          </p:nvGrpSpPr>
          <p:grpSpPr bwMode="auto">
            <a:xfrm>
              <a:off x="183" y="1604"/>
              <a:ext cx="448" cy="299"/>
              <a:chOff x="720" y="336"/>
              <a:chExt cx="624" cy="432"/>
            </a:xfrm>
          </p:grpSpPr>
          <p:sp>
            <p:nvSpPr>
              <p:cNvPr id="14131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1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grpSp>
          <p:nvGrpSpPr>
            <p:cNvPr id="141318" name="Group 6"/>
            <p:cNvGrpSpPr>
              <a:grpSpLocks/>
            </p:cNvGrpSpPr>
            <p:nvPr/>
          </p:nvGrpSpPr>
          <p:grpSpPr bwMode="auto">
            <a:xfrm>
              <a:off x="261" y="1870"/>
              <a:ext cx="465" cy="299"/>
              <a:chOff x="912" y="2640"/>
              <a:chExt cx="672" cy="432"/>
            </a:xfrm>
          </p:grpSpPr>
          <p:sp>
            <p:nvSpPr>
              <p:cNvPr id="14131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4" name="Rectangle 12"/>
          <p:cNvSpPr>
            <a:spLocks noGrp="1" noChangeArrowheads="1"/>
          </p:cNvSpPr>
          <p:nvPr>
            <p:ph type="ctrTitle"/>
          </p:nvPr>
        </p:nvSpPr>
        <p:spPr>
          <a:xfrm>
            <a:off x="1320800" y="1828800"/>
            <a:ext cx="103632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8CCCB1FB-86CF-4018-8E3A-FF3865D2819A}" type="datetimeFigureOut">
              <a:rPr lang="en-US" smtClean="0"/>
              <a:t>8/17/2023</a:t>
            </a:fld>
            <a:endParaRPr lang="en-US"/>
          </a:p>
        </p:txBody>
      </p:sp>
      <p:sp>
        <p:nvSpPr>
          <p:cNvPr id="14132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p>
        </p:txBody>
      </p:sp>
      <p:sp>
        <p:nvSpPr>
          <p:cNvPr id="14132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12951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90401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50821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p:spPr>
        <p:txBody>
          <a:bodyPr/>
          <a:lstStyle/>
          <a:p>
            <a:r>
              <a:rPr lang="en-US"/>
              <a:t>Click icon to add online image</a:t>
            </a:r>
          </a:p>
        </p:txBody>
      </p:sp>
      <p:sp>
        <p:nvSpPr>
          <p:cNvPr id="5" name="Date Placeholder 4"/>
          <p:cNvSpPr>
            <a:spLocks noGrp="1"/>
          </p:cNvSpPr>
          <p:nvPr>
            <p:ph type="dt" sz="half" idx="10"/>
          </p:nvPr>
        </p:nvSpPr>
        <p:spPr>
          <a:xfrm>
            <a:off x="1219200" y="6324600"/>
            <a:ext cx="2540000" cy="457200"/>
          </a:xfrm>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47544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dirty="0"/>
          </a:p>
        </p:txBody>
      </p:sp>
    </p:spTree>
    <p:extLst>
      <p:ext uri="{BB962C8B-B14F-4D97-AF65-F5344CB8AC3E}">
        <p14:creationId xmlns:p14="http://schemas.microsoft.com/office/powerpoint/2010/main" val="38124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4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311864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3" y="2989261"/>
            <a:ext cx="9708329"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4A4087-F711-2D4B-B724-0EFBD2A132F9}"/>
              </a:ext>
            </a:extLst>
          </p:cNvPr>
          <p:cNvSpPr>
            <a:spLocks noGrp="1"/>
          </p:cNvSpPr>
          <p:nvPr>
            <p:ph type="title"/>
          </p:nvPr>
        </p:nvSpPr>
        <p:spPr>
          <a:xfrm>
            <a:off x="831851" y="1709739"/>
            <a:ext cx="10515600" cy="1279522"/>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411249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334830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solidFill>
                  <a:srgbClr val="898989"/>
                </a:solidFil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43601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510070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6" name="Straight Connector 5">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75790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932799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5" name="Rectangle 4">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3831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101454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228644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52050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32140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23407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05456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29518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31721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CCCB1FB-86CF-4018-8E3A-FF3865D2819A}" type="datetimeFigureOut">
              <a:rPr lang="en-US" smtClean="0"/>
              <a:t>8/17/2023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C4CBA2-3289-4BD4-8D64-512BB0C84BE4}" type="slidenum">
              <a:rPr lang="en-US" smtClean="0"/>
              <a:t>‹#›</a:t>
            </a:fld>
            <a:endParaRPr lang="en-US"/>
          </a:p>
        </p:txBody>
      </p:sp>
    </p:spTree>
    <p:extLst>
      <p:ext uri="{BB962C8B-B14F-4D97-AF65-F5344CB8AC3E}">
        <p14:creationId xmlns:p14="http://schemas.microsoft.com/office/powerpoint/2010/main" val="1349517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7" name="Rectangle 9"/>
          <p:cNvSpPr>
            <a:spLocks noGrp="1" noChangeArrowheads="1"/>
          </p:cNvSpPr>
          <p:nvPr>
            <p:ph type="title"/>
          </p:nvPr>
        </p:nvSpPr>
        <p:spPr bwMode="auto">
          <a:xfrm>
            <a:off x="1534585" y="617538"/>
            <a:ext cx="10390716"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029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fld id="{8CCCB1FB-86CF-4018-8E3A-FF3865D2819A}" type="datetimeFigureOut">
              <a:rPr lang="en-US" smtClean="0"/>
              <a:t>8/17/2023</a:t>
            </a:fld>
            <a:endParaRPr lang="en-US"/>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fld id="{DDC4CBA2-3289-4BD4-8D64-512BB0C84BE4}" type="slidenum">
              <a:rPr lang="en-US" smtClean="0"/>
              <a:t>‹#›</a:t>
            </a:fld>
            <a:endParaRPr lang="en-US"/>
          </a:p>
        </p:txBody>
      </p:sp>
    </p:spTree>
    <p:extLst>
      <p:ext uri="{BB962C8B-B14F-4D97-AF65-F5344CB8AC3E}">
        <p14:creationId xmlns:p14="http://schemas.microsoft.com/office/powerpoint/2010/main" val="246076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IPRO NQIIC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56779" y="6083608"/>
            <a:ext cx="3090672" cy="591831"/>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1941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7"/>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953D466F-0B71-3646-A63E-72276CFD0D9A}" type="slidenum">
              <a:rPr lang="en-US" smtClean="0"/>
              <a:pPr/>
              <a:t>‹#›</a:t>
            </a:fld>
            <a:endParaRPr lang="en-US" dirty="0"/>
          </a:p>
        </p:txBody>
      </p:sp>
      <p:sp>
        <p:nvSpPr>
          <p:cNvPr id="11" name="Rectangle 10">
            <a:extLst>
              <a:ext uri="{FF2B5EF4-FFF2-40B4-BE49-F238E27FC236}">
                <a16:creationId xmlns:a16="http://schemas.microsoft.com/office/drawing/2014/main" id="{43D6B4AC-018A-A94B-92FB-5CE288E32B1D}"/>
              </a:ext>
            </a:extLst>
          </p:cNvPr>
          <p:cNvSpPr/>
          <p:nvPr userDrawn="1"/>
        </p:nvSpPr>
        <p:spPr>
          <a:xfrm>
            <a:off x="1" y="0"/>
            <a:ext cx="4171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4A6EFD00-FAB3-214F-AC2D-439FD12175C9}"/>
              </a:ext>
            </a:extLst>
          </p:cNvPr>
          <p:cNvSpPr/>
          <p:nvPr userDrawn="1"/>
        </p:nvSpPr>
        <p:spPr>
          <a:xfrm>
            <a:off x="0" y="3"/>
            <a:ext cx="416504"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C1F33375-A94A-5240-9C74-12CE55B29E69}"/>
              </a:ext>
            </a:extLst>
          </p:cNvPr>
          <p:cNvSpPr/>
          <p:nvPr userDrawn="1"/>
        </p:nvSpPr>
        <p:spPr>
          <a:xfrm>
            <a:off x="-595" y="1855034"/>
            <a:ext cx="417100"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264012E2-56FB-F44D-8185-B091FF8EE60C}"/>
              </a:ext>
            </a:extLst>
          </p:cNvPr>
          <p:cNvSpPr/>
          <p:nvPr userDrawn="1"/>
        </p:nvSpPr>
        <p:spPr>
          <a:xfrm>
            <a:off x="0" y="3721102"/>
            <a:ext cx="416504"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51D97331-3F90-8C4D-89D5-75C8191847E8}"/>
              </a:ext>
            </a:extLst>
          </p:cNvPr>
          <p:cNvSpPr/>
          <p:nvPr userDrawn="1"/>
        </p:nvSpPr>
        <p:spPr>
          <a:xfrm>
            <a:off x="-595" y="5587163"/>
            <a:ext cx="417100"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418664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qi.ipro.org/2023/04/19/fall-and-injury-prevention-a-6-part-webinar-serie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14.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r>
              <a:rPr lang="en-US" dirty="0"/>
              <a:t>Falls: The Series</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p:txBody>
          <a:bodyPr/>
          <a:lstStyle/>
          <a:p>
            <a:r>
              <a:rPr lang="en-US" sz="2100" b="1" dirty="0"/>
              <a:t>May - October 2023</a:t>
            </a:r>
          </a:p>
          <a:p>
            <a:pPr>
              <a:tabLst>
                <a:tab pos="1203325" algn="l"/>
              </a:tabLst>
            </a:pPr>
            <a:r>
              <a:rPr lang="en-US" sz="2400" b="1" dirty="0"/>
              <a:t>Population-Specific Fall and Fall-Injury Prevention</a:t>
            </a:r>
            <a:endParaRPr lang="en-US" sz="2100" b="1" dirty="0"/>
          </a:p>
          <a:p>
            <a:r>
              <a:rPr lang="en-US" sz="2100" b="1" dirty="0"/>
              <a:t>Coaching Session 5 – September 20, 2023</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834BF4-C877-5C49-9696-EA6FE6223EBD}"/>
              </a:ext>
              <a:ext uri="{C183D7F6-B498-43B3-948B-1728B52AA6E4}">
                <adec:decorative xmlns:adec="http://schemas.microsoft.com/office/drawing/2017/decorative" val="1"/>
              </a:ext>
            </a:extLst>
          </p:cNvPr>
          <p:cNvSpPr txBox="1"/>
          <p:nvPr/>
        </p:nvSpPr>
        <p:spPr>
          <a:xfrm>
            <a:off x="1859035" y="6172200"/>
            <a:ext cx="4891088" cy="390876"/>
          </a:xfrm>
          <a:prstGeom prst="rect">
            <a:avLst/>
          </a:prstGeom>
          <a:noFill/>
        </p:spPr>
        <p:txBody>
          <a:bodyPr wrap="square" lIns="0" tIns="0" rIns="0" bIns="0" rtlCol="0" anchor="b">
            <a:spAutoFit/>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Calibri" panose="020F0502020204030204" pitchFamily="34" charset="0"/>
              </a:rPr>
              <a:t>This material was prepared by the IPRO NQIIC, a Network of Quality Improvement and Innovation Contractor, under contract with the Centers for Medicare &amp; Medicaid Services (CMS</a:t>
            </a: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IPRO-HQIC-Tsk56-23-354</a:t>
            </a:r>
          </a:p>
        </p:txBody>
      </p:sp>
    </p:spTree>
    <p:extLst>
      <p:ext uri="{BB962C8B-B14F-4D97-AF65-F5344CB8AC3E}">
        <p14:creationId xmlns:p14="http://schemas.microsoft.com/office/powerpoint/2010/main" val="64074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Universal Fall Precautions</a:t>
            </a:r>
          </a:p>
        </p:txBody>
      </p:sp>
      <p:sp>
        <p:nvSpPr>
          <p:cNvPr id="3" name="Content Placeholder 2"/>
          <p:cNvSpPr>
            <a:spLocks noGrp="1"/>
          </p:cNvSpPr>
          <p:nvPr>
            <p:ph idx="1"/>
          </p:nvPr>
        </p:nvSpPr>
        <p:spPr>
          <a:xfrm>
            <a:off x="1280809" y="2202287"/>
            <a:ext cx="8229600" cy="2136249"/>
          </a:xfrm>
        </p:spPr>
        <p:txBody>
          <a:bodyPr/>
          <a:lstStyle/>
          <a:p>
            <a:r>
              <a:rPr lang="en-US" sz="2800" dirty="0"/>
              <a:t>They apply to all patients for the most part.</a:t>
            </a:r>
          </a:p>
          <a:p>
            <a:r>
              <a:rPr lang="en-US" sz="2800" dirty="0"/>
              <a:t>The purpose is to keep all patients safe.</a:t>
            </a:r>
          </a:p>
          <a:p>
            <a:r>
              <a:rPr lang="en-US" sz="2800" dirty="0"/>
              <a:t>The choice of precautions varies by hospital.</a:t>
            </a:r>
          </a:p>
          <a:p>
            <a:r>
              <a:rPr lang="en-US" sz="2800" dirty="0"/>
              <a:t>All staff who interact with patients should be trained on universal fall precautions for each patient.</a:t>
            </a:r>
          </a:p>
        </p:txBody>
      </p:sp>
      <p:sp>
        <p:nvSpPr>
          <p:cNvPr id="5" name="TextBox 4"/>
          <p:cNvSpPr txBox="1"/>
          <p:nvPr/>
        </p:nvSpPr>
        <p:spPr>
          <a:xfrm>
            <a:off x="773806" y="5163244"/>
            <a:ext cx="9829800" cy="1077218"/>
          </a:xfrm>
          <a:prstGeom prst="rect">
            <a:avLst/>
          </a:prstGeom>
          <a:solidFill>
            <a:srgbClr val="009FC3">
              <a:alpha val="20000"/>
            </a:srgb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charset="0"/>
                <a:ea typeface="ＭＳ Ｐゴシック" charset="0"/>
                <a:cs typeface="+mn-cs"/>
              </a:rPr>
              <a:t>Fall prevention becomes embedded into hospital safety culture.</a:t>
            </a:r>
          </a:p>
        </p:txBody>
      </p:sp>
    </p:spTree>
    <p:extLst>
      <p:ext uri="{BB962C8B-B14F-4D97-AF65-F5344CB8AC3E}">
        <p14:creationId xmlns:p14="http://schemas.microsoft.com/office/powerpoint/2010/main" val="205851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200"/>
              <a:t>Fall Risk Screening/Assessment</a:t>
            </a:r>
          </a:p>
        </p:txBody>
      </p:sp>
      <p:sp>
        <p:nvSpPr>
          <p:cNvPr id="7" name="Content Placeholder 6"/>
          <p:cNvSpPr>
            <a:spLocks noGrp="1"/>
          </p:cNvSpPr>
          <p:nvPr>
            <p:ph sz="half" idx="1"/>
          </p:nvPr>
        </p:nvSpPr>
        <p:spPr>
          <a:xfrm>
            <a:off x="1246762" y="2034221"/>
            <a:ext cx="4544438" cy="4478309"/>
          </a:xfrm>
        </p:spPr>
        <p:txBody>
          <a:bodyPr/>
          <a:lstStyle/>
          <a:p>
            <a:pPr>
              <a:spcBef>
                <a:spcPts val="0"/>
              </a:spcBef>
            </a:pPr>
            <a:r>
              <a:rPr lang="en-US" dirty="0"/>
              <a:t>Use a reliable, prospectively validated scale. </a:t>
            </a:r>
            <a:r>
              <a:rPr lang="en-US" dirty="0">
                <a:solidFill>
                  <a:srgbClr val="FF0000"/>
                </a:solidFill>
              </a:rPr>
              <a:t>A tool that:</a:t>
            </a:r>
          </a:p>
          <a:p>
            <a:pPr lvl="1">
              <a:spcBef>
                <a:spcPts val="0"/>
              </a:spcBef>
            </a:pPr>
            <a:r>
              <a:rPr lang="en-US" dirty="0"/>
              <a:t>Helps identify patients at risk for anticipated physiological falls</a:t>
            </a:r>
          </a:p>
          <a:p>
            <a:pPr lvl="1">
              <a:spcBef>
                <a:spcPts val="0"/>
              </a:spcBef>
            </a:pPr>
            <a:r>
              <a:rPr lang="en-US" dirty="0"/>
              <a:t>Provides basis for tailored or personalized care planning</a:t>
            </a:r>
          </a:p>
        </p:txBody>
      </p:sp>
      <p:graphicFrame>
        <p:nvGraphicFramePr>
          <p:cNvPr id="4" name="Diagram 3" descr="Triangle:&#10;1. Fall Risk Screening/&#10;Assessment&#10;2. Tailored/Personalized Care Planning&#10;3. Consistent Preventive Interventions&#10;● Universal Precautions &#10;● Tailored Interventions to address patient-specific areas of risk&#10;"/>
          <p:cNvGraphicFramePr/>
          <p:nvPr>
            <p:extLst>
              <p:ext uri="{D42A27DB-BD31-4B8C-83A1-F6EECF244321}">
                <p14:modId xmlns:p14="http://schemas.microsoft.com/office/powerpoint/2010/main" val="679071141"/>
              </p:ext>
            </p:extLst>
          </p:nvPr>
        </p:nvGraphicFramePr>
        <p:xfrm>
          <a:off x="5029200" y="1647855"/>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791200" y="5486400"/>
            <a:ext cx="37338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w="18415" cmpd="sng">
                  <a:solidFill>
                    <a:srgbClr val="FFFFFF"/>
                  </a:solidFill>
                  <a:prstDash val="solid"/>
                </a:ln>
                <a:solidFill>
                  <a:srgbClr val="FFFFFF"/>
                </a:solidFill>
                <a:effectLst/>
                <a:uLnTx/>
                <a:uFillTx/>
                <a:latin typeface="Tahoma" charset="0"/>
                <a:ea typeface="ＭＳ Ｐゴシック" charset="0"/>
                <a:cs typeface="+mn-cs"/>
              </a:rPr>
              <a:t>3-Step Fall Prevention Process</a:t>
            </a:r>
          </a:p>
        </p:txBody>
      </p:sp>
    </p:spTree>
    <p:extLst>
      <p:ext uri="{BB962C8B-B14F-4D97-AF65-F5344CB8AC3E}">
        <p14:creationId xmlns:p14="http://schemas.microsoft.com/office/powerpoint/2010/main" val="295062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Key Factors To Assess for Fall Risk</a:t>
            </a:r>
          </a:p>
        </p:txBody>
      </p:sp>
      <p:sp>
        <p:nvSpPr>
          <p:cNvPr id="3" name="Content Placeholder 2"/>
          <p:cNvSpPr>
            <a:spLocks noGrp="1"/>
          </p:cNvSpPr>
          <p:nvPr>
            <p:ph sz="half" idx="1"/>
          </p:nvPr>
        </p:nvSpPr>
        <p:spPr>
          <a:xfrm>
            <a:off x="1167319" y="2099255"/>
            <a:ext cx="5614481" cy="4026909"/>
          </a:xfrm>
        </p:spPr>
        <p:txBody>
          <a:bodyPr>
            <a:normAutofit fontScale="92500" lnSpcReduction="10000"/>
          </a:bodyPr>
          <a:lstStyle/>
          <a:p>
            <a:r>
              <a:rPr lang="en-US" dirty="0"/>
              <a:t>History of falls</a:t>
            </a:r>
          </a:p>
          <a:p>
            <a:pPr lvl="1"/>
            <a:r>
              <a:rPr lang="en-US" dirty="0"/>
              <a:t>All patients with a recent history of falls in the past 3 months </a:t>
            </a:r>
          </a:p>
          <a:p>
            <a:pPr lvl="1"/>
            <a:r>
              <a:rPr lang="en-US" dirty="0"/>
              <a:t>Patients admitted due to a fall – the known faller - Etiology?</a:t>
            </a:r>
          </a:p>
          <a:p>
            <a:r>
              <a:rPr lang="en-US" dirty="0"/>
              <a:t>Mobility status</a:t>
            </a:r>
          </a:p>
          <a:p>
            <a:pPr lvl="1"/>
            <a:r>
              <a:rPr lang="en-US" dirty="0"/>
              <a:t>Mobility problems and use </a:t>
            </a:r>
            <a:br>
              <a:rPr lang="en-US" dirty="0"/>
            </a:br>
            <a:r>
              <a:rPr lang="en-US" dirty="0"/>
              <a:t>of assistive devices</a:t>
            </a:r>
          </a:p>
          <a:p>
            <a:pPr lvl="1"/>
            <a:r>
              <a:rPr lang="en-US" dirty="0"/>
              <a:t>Muscle strength, peripheral neuropathy, proprioception</a:t>
            </a:r>
          </a:p>
          <a:p>
            <a:pPr lvl="1"/>
            <a:r>
              <a:rPr lang="en-US" dirty="0"/>
              <a:t>Ability to use devices</a:t>
            </a:r>
          </a:p>
        </p:txBody>
      </p:sp>
      <p:pic>
        <p:nvPicPr>
          <p:cNvPr id="1026"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330441" y="1981200"/>
            <a:ext cx="2789417"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352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8077200" cy="1752600"/>
          </a:xfrm>
        </p:spPr>
        <p:txBody>
          <a:bodyPr>
            <a:noAutofit/>
          </a:bodyPr>
          <a:lstStyle/>
          <a:p>
            <a:r>
              <a:rPr lang="en-US" sz="3600"/>
              <a:t>Key Risk Factors for Falls</a:t>
            </a:r>
            <a:endParaRPr lang="en-US" sz="3600" strike="sngStrike">
              <a:solidFill>
                <a:srgbClr val="FF0000"/>
              </a:solidFill>
            </a:endParaRPr>
          </a:p>
        </p:txBody>
      </p:sp>
      <p:sp>
        <p:nvSpPr>
          <p:cNvPr id="3" name="Content Placeholder 2"/>
          <p:cNvSpPr>
            <a:spLocks noGrp="1"/>
          </p:cNvSpPr>
          <p:nvPr>
            <p:ph idx="1"/>
          </p:nvPr>
        </p:nvSpPr>
        <p:spPr>
          <a:xfrm>
            <a:off x="708338" y="2279561"/>
            <a:ext cx="6987862" cy="3846602"/>
          </a:xfrm>
        </p:spPr>
        <p:txBody>
          <a:bodyPr>
            <a:normAutofit fontScale="92500" lnSpcReduction="10000"/>
          </a:bodyPr>
          <a:lstStyle/>
          <a:p>
            <a:pPr>
              <a:spcBef>
                <a:spcPts val="0"/>
              </a:spcBef>
            </a:pPr>
            <a:r>
              <a:rPr lang="en-US" dirty="0"/>
              <a:t>Medications</a:t>
            </a:r>
          </a:p>
          <a:p>
            <a:pPr lvl="1">
              <a:spcBef>
                <a:spcPts val="0"/>
              </a:spcBef>
            </a:pPr>
            <a:r>
              <a:rPr lang="en-US" dirty="0"/>
              <a:t>Patients taking a large number of medications that could cause sedation, confusion, impaired balance, or orthostatic blood pressure changes are at higher risk for falls.</a:t>
            </a:r>
          </a:p>
          <a:p>
            <a:pPr>
              <a:spcBef>
                <a:spcPts val="0"/>
              </a:spcBef>
            </a:pPr>
            <a:r>
              <a:rPr lang="en-US" dirty="0"/>
              <a:t>Mental status</a:t>
            </a:r>
          </a:p>
          <a:p>
            <a:pPr lvl="1">
              <a:spcBef>
                <a:spcPts val="0"/>
              </a:spcBef>
            </a:pPr>
            <a:r>
              <a:rPr lang="en-US" dirty="0"/>
              <a:t>Patients with delirium, dementia, </a:t>
            </a:r>
            <a:br>
              <a:rPr lang="en-US" dirty="0"/>
            </a:br>
            <a:r>
              <a:rPr lang="en-US" dirty="0"/>
              <a:t>or psychosis may be agitated and</a:t>
            </a:r>
            <a:br>
              <a:rPr lang="en-US" dirty="0"/>
            </a:br>
            <a:r>
              <a:rPr lang="en-US" dirty="0"/>
              <a:t>confused, putting them at risk for falls.</a:t>
            </a:r>
          </a:p>
        </p:txBody>
      </p:sp>
      <p:pic>
        <p:nvPicPr>
          <p:cNvPr id="2050" name="Picture 2" descr="Patient taking medic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4798" y="1981199"/>
            <a:ext cx="2194560" cy="3086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94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Risk Factors for Falls </a:t>
            </a:r>
          </a:p>
        </p:txBody>
      </p:sp>
      <p:sp>
        <p:nvSpPr>
          <p:cNvPr id="3" name="Content Placeholder 2"/>
          <p:cNvSpPr>
            <a:spLocks noGrp="1"/>
          </p:cNvSpPr>
          <p:nvPr>
            <p:ph idx="1"/>
          </p:nvPr>
        </p:nvSpPr>
        <p:spPr>
          <a:xfrm>
            <a:off x="682558" y="2343955"/>
            <a:ext cx="10515600" cy="3560634"/>
          </a:xfrm>
        </p:spPr>
        <p:txBody>
          <a:bodyPr>
            <a:normAutofit/>
          </a:bodyPr>
          <a:lstStyle/>
          <a:p>
            <a:pPr lvl="0"/>
            <a:r>
              <a:rPr lang="en-US" dirty="0"/>
              <a:t>Continence</a:t>
            </a:r>
          </a:p>
          <a:p>
            <a:pPr lvl="1"/>
            <a:r>
              <a:rPr lang="en-US" dirty="0"/>
              <a:t>Patients who have urinary frequency, or who have frequent toileting needs, are at higher risk</a:t>
            </a:r>
          </a:p>
          <a:p>
            <a:r>
              <a:rPr lang="en-US" dirty="0"/>
              <a:t>Volume/electrolytes</a:t>
            </a:r>
          </a:p>
          <a:p>
            <a:pPr lvl="1"/>
            <a:r>
              <a:rPr lang="en-US" dirty="0"/>
              <a:t>Electrolyte imbalances and known and significant predictors of higher fall risk</a:t>
            </a:r>
          </a:p>
          <a:p>
            <a:pPr lvl="1"/>
            <a:r>
              <a:rPr lang="en-US" dirty="0"/>
              <a:t>Hydration status affects orthostasis</a:t>
            </a:r>
          </a:p>
        </p:txBody>
      </p:sp>
    </p:spTree>
    <p:extLst>
      <p:ext uri="{BB962C8B-B14F-4D97-AF65-F5344CB8AC3E}">
        <p14:creationId xmlns:p14="http://schemas.microsoft.com/office/powerpoint/2010/main" val="307888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Key Risk Factors for Falls  </a:t>
            </a:r>
          </a:p>
        </p:txBody>
      </p:sp>
      <p:sp>
        <p:nvSpPr>
          <p:cNvPr id="3" name="Content Placeholder 2"/>
          <p:cNvSpPr>
            <a:spLocks noGrp="1"/>
          </p:cNvSpPr>
          <p:nvPr>
            <p:ph idx="1"/>
          </p:nvPr>
        </p:nvSpPr>
        <p:spPr>
          <a:xfrm>
            <a:off x="1120439" y="2099256"/>
            <a:ext cx="8384169" cy="3929011"/>
          </a:xfrm>
        </p:spPr>
        <p:txBody>
          <a:bodyPr>
            <a:normAutofit fontScale="77500" lnSpcReduction="20000"/>
          </a:bodyPr>
          <a:lstStyle/>
          <a:p>
            <a:r>
              <a:rPr lang="en-US" dirty="0"/>
              <a:t>Communication/sensory</a:t>
            </a:r>
          </a:p>
          <a:p>
            <a:pPr lvl="1"/>
            <a:r>
              <a:rPr lang="en-US" dirty="0"/>
              <a:t>Communication failures are a major contributor to medical errors and sentinel events</a:t>
            </a:r>
          </a:p>
          <a:p>
            <a:pPr lvl="1"/>
            <a:r>
              <a:rPr lang="en-US" dirty="0"/>
              <a:t>This includes staff to patient communication</a:t>
            </a:r>
          </a:p>
          <a:p>
            <a:pPr lvl="1"/>
            <a:r>
              <a:rPr lang="en-US" dirty="0"/>
              <a:t>Patients with neuropathy are at higher risk for proprioception issues and need individualization with even universal fall precautions r/t footwear</a:t>
            </a:r>
          </a:p>
          <a:p>
            <a:r>
              <a:rPr lang="en-US" dirty="0"/>
              <a:t>Behavior</a:t>
            </a:r>
          </a:p>
          <a:p>
            <a:pPr lvl="1"/>
            <a:r>
              <a:rPr lang="en-US" dirty="0"/>
              <a:t>Non-compliance with instruction is a key indicator of risk</a:t>
            </a:r>
          </a:p>
          <a:p>
            <a:pPr lvl="1"/>
            <a:r>
              <a:rPr lang="en-US" dirty="0"/>
              <a:t>Impulsive patients need different approaches to care that are more proactive</a:t>
            </a:r>
          </a:p>
        </p:txBody>
      </p:sp>
    </p:spTree>
    <p:extLst>
      <p:ext uri="{BB962C8B-B14F-4D97-AF65-F5344CB8AC3E}">
        <p14:creationId xmlns:p14="http://schemas.microsoft.com/office/powerpoint/2010/main" val="47615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Tailoring Practices </a:t>
            </a:r>
          </a:p>
        </p:txBody>
      </p:sp>
      <p:sp>
        <p:nvSpPr>
          <p:cNvPr id="3" name="Content Placeholder 2"/>
          <p:cNvSpPr>
            <a:spLocks noGrp="1"/>
          </p:cNvSpPr>
          <p:nvPr>
            <p:ph idx="1"/>
          </p:nvPr>
        </p:nvSpPr>
        <p:spPr/>
        <p:txBody>
          <a:bodyPr/>
          <a:lstStyle/>
          <a:p>
            <a:pPr marL="0" indent="0">
              <a:buNone/>
            </a:pPr>
            <a:r>
              <a:rPr lang="en-US" dirty="0"/>
              <a:t>The practices selected and used need to be tailored to your program and the type of patients and care flow on individual units – </a:t>
            </a:r>
            <a:r>
              <a:rPr lang="en-US" dirty="0">
                <a:solidFill>
                  <a:srgbClr val="0432FF"/>
                </a:solidFill>
              </a:rPr>
              <a:t>populations and settings of care.</a:t>
            </a:r>
          </a:p>
        </p:txBody>
      </p:sp>
      <p:grpSp>
        <p:nvGrpSpPr>
          <p:cNvPr id="6" name="Group 5" descr="Medical providers at patient’s bedside&#10;Medical provider holding arm of patient walking with IV pole&#10;"/>
          <p:cNvGrpSpPr/>
          <p:nvPr/>
        </p:nvGrpSpPr>
        <p:grpSpPr>
          <a:xfrm>
            <a:off x="1576917" y="3809683"/>
            <a:ext cx="8363587" cy="2575560"/>
            <a:chOff x="232529" y="3429000"/>
            <a:chExt cx="8363587" cy="2575560"/>
          </a:xfrm>
        </p:grpSpPr>
        <p:pic>
          <p:nvPicPr>
            <p:cNvPr id="7173" name="Picture 5" descr="Medical provider holding arm of upright patie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2529" y="3429000"/>
              <a:ext cx="2814697"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4" name="Picture 6" descr="Medical providers at patient’s bedsid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82610" y="3429000"/>
              <a:ext cx="3861274"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7172" name="Picture 4" descr="Medical provider holding arm of patient walking with IV pole"/>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43884" y="3429000"/>
              <a:ext cx="1952232" cy="257556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51354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96" y="554090"/>
            <a:ext cx="8229600" cy="802192"/>
          </a:xfrm>
        </p:spPr>
        <p:txBody>
          <a:bodyPr>
            <a:noAutofit/>
          </a:bodyPr>
          <a:lstStyle/>
          <a:p>
            <a:r>
              <a:rPr lang="en-US" sz="3200"/>
              <a:t>Fall Prevention Care Planning</a:t>
            </a:r>
          </a:p>
        </p:txBody>
      </p:sp>
      <p:sp>
        <p:nvSpPr>
          <p:cNvPr id="3" name="Content Placeholder 2"/>
          <p:cNvSpPr>
            <a:spLocks noGrp="1"/>
          </p:cNvSpPr>
          <p:nvPr>
            <p:ph idx="1"/>
          </p:nvPr>
        </p:nvSpPr>
        <p:spPr>
          <a:xfrm>
            <a:off x="654017" y="1917576"/>
            <a:ext cx="8565204" cy="4114800"/>
          </a:xfrm>
        </p:spPr>
        <p:txBody>
          <a:bodyPr>
            <a:normAutofit/>
          </a:bodyPr>
          <a:lstStyle/>
          <a:p>
            <a:r>
              <a:rPr lang="en-US" dirty="0"/>
              <a:t>It is not enough to know which patients have risk factors for falls.</a:t>
            </a:r>
          </a:p>
          <a:p>
            <a:r>
              <a:rPr lang="en-US" dirty="0"/>
              <a:t>Care planning guides staff on how to prevent falls.</a:t>
            </a:r>
          </a:p>
          <a:p>
            <a:r>
              <a:rPr lang="en-US" dirty="0"/>
              <a:t>Care planning is a process whereby the patient’s risk information is translated into an action plan, ensuring continuity of care.</a:t>
            </a:r>
          </a:p>
        </p:txBody>
      </p:sp>
      <p:pic>
        <p:nvPicPr>
          <p:cNvPr id="5" name="Picture 4" descr="Paper labeled “fall ris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72970" y="2381070"/>
            <a:ext cx="2839916" cy="189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2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Unit-Level Fall Risk Factors</a:t>
            </a:r>
          </a:p>
        </p:txBody>
      </p:sp>
      <p:sp>
        <p:nvSpPr>
          <p:cNvPr id="3" name="Content Placeholder 2"/>
          <p:cNvSpPr>
            <a:spLocks noGrp="1"/>
          </p:cNvSpPr>
          <p:nvPr>
            <p:ph sz="half" idx="1"/>
          </p:nvPr>
        </p:nvSpPr>
        <p:spPr>
          <a:xfrm>
            <a:off x="760926" y="1905001"/>
            <a:ext cx="6172200" cy="4435476"/>
          </a:xfrm>
        </p:spPr>
        <p:txBody>
          <a:bodyPr>
            <a:normAutofit/>
          </a:bodyPr>
          <a:lstStyle/>
          <a:p>
            <a:r>
              <a:rPr lang="en-US" dirty="0"/>
              <a:t>Add unit-level risk factors are needed</a:t>
            </a:r>
          </a:p>
          <a:p>
            <a:pPr lvl="1"/>
            <a:r>
              <a:rPr lang="en-US" dirty="0"/>
              <a:t>For example, on a general cardiac care unit, orthostatic hypotension due to medications may be a fall risk factor</a:t>
            </a:r>
          </a:p>
          <a:p>
            <a:pPr lvl="1"/>
            <a:r>
              <a:rPr lang="en-US" dirty="0"/>
              <a:t>Evaluate orthostatic vital signs</a:t>
            </a:r>
          </a:p>
          <a:p>
            <a:pPr lvl="1"/>
            <a:r>
              <a:rPr lang="en-US" dirty="0"/>
              <a:t>Other examples: PCU, Neuro, Orthopedic</a:t>
            </a:r>
          </a:p>
          <a:p>
            <a:r>
              <a:rPr lang="en-US" dirty="0"/>
              <a:t>Examine patient engagement and education effectiveness</a:t>
            </a:r>
          </a:p>
        </p:txBody>
      </p:sp>
      <p:pic>
        <p:nvPicPr>
          <p:cNvPr id="12290"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50481" y="1905001"/>
            <a:ext cx="2468033" cy="3702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25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D309-EF44-8C41-94E2-7C21534FC2D3}"/>
              </a:ext>
            </a:extLst>
          </p:cNvPr>
          <p:cNvSpPr>
            <a:spLocks noGrp="1"/>
          </p:cNvSpPr>
          <p:nvPr>
            <p:ph type="title"/>
          </p:nvPr>
        </p:nvSpPr>
        <p:spPr>
          <a:xfrm>
            <a:off x="1560497" y="3171828"/>
            <a:ext cx="9951720" cy="2820807"/>
          </a:xfrm>
        </p:spPr>
        <p:txBody>
          <a:bodyPr>
            <a:normAutofit fontScale="90000"/>
          </a:bodyPr>
          <a:lstStyle/>
          <a:p>
            <a:r>
              <a:rPr lang="en-US" sz="3600" dirty="0"/>
              <a:t>Evidence-based Fall and Injury Risk Factors for Specific Populations</a:t>
            </a:r>
            <a:br>
              <a:rPr lang="en-US" sz="3600" dirty="0"/>
            </a:br>
            <a:br>
              <a:rPr lang="en-US" sz="3600" dirty="0"/>
            </a:br>
            <a:r>
              <a:rPr lang="en-US" sz="3600" dirty="0"/>
              <a:t>	CHF</a:t>
            </a:r>
            <a:br>
              <a:rPr lang="en-US" sz="3600" dirty="0"/>
            </a:br>
            <a:r>
              <a:rPr lang="en-US" sz="3600" dirty="0"/>
              <a:t>	TIA - Stroke</a:t>
            </a:r>
            <a:br>
              <a:rPr lang="en-US" sz="3600" dirty="0"/>
            </a:br>
            <a:r>
              <a:rPr lang="en-US" sz="3600" dirty="0"/>
              <a:t>	Hip Fracture</a:t>
            </a:r>
            <a:br>
              <a:rPr lang="en-US" sz="3600" dirty="0"/>
            </a:br>
            <a:br>
              <a:rPr lang="en-US" sz="3600" dirty="0"/>
            </a:br>
            <a:r>
              <a:rPr lang="en-US" sz="3600" dirty="0"/>
              <a:t>Case studies help you to develop assessment and care/fall prevention interventions based on fall risk factors per population based for preventable falls (Accidental and Anticipated Physiological Falls).</a:t>
            </a:r>
          </a:p>
        </p:txBody>
      </p:sp>
    </p:spTree>
    <p:extLst>
      <p:ext uri="{BB962C8B-B14F-4D97-AF65-F5344CB8AC3E}">
        <p14:creationId xmlns:p14="http://schemas.microsoft.com/office/powerpoint/2010/main" val="223931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E1635-A740-D52E-61CE-B4372F0B1860}"/>
              </a:ext>
            </a:extLst>
          </p:cNvPr>
          <p:cNvSpPr>
            <a:spLocks noGrp="1"/>
          </p:cNvSpPr>
          <p:nvPr>
            <p:ph type="title"/>
          </p:nvPr>
        </p:nvSpPr>
        <p:spPr>
          <a:xfrm>
            <a:off x="838200" y="238999"/>
            <a:ext cx="10515600" cy="1098759"/>
          </a:xfrm>
        </p:spPr>
        <p:txBody>
          <a:bodyPr/>
          <a:lstStyle/>
          <a:p>
            <a:r>
              <a:rPr lang="en-US" dirty="0"/>
              <a:t>IPRO HQIC/QIN-QIO</a:t>
            </a:r>
          </a:p>
        </p:txBody>
      </p:sp>
      <p:pic>
        <p:nvPicPr>
          <p:cNvPr id="8" name="Content Placeholder 7" descr="IPRO HQIC&#10;What are HQICs?&#10;Data-driven&#10;Dynamic and collaborative&#10;The federally funded Medicare Hospital Quality Improvement Contractor (HQIC) in 12 states">
            <a:extLst>
              <a:ext uri="{FF2B5EF4-FFF2-40B4-BE49-F238E27FC236}">
                <a16:creationId xmlns:a16="http://schemas.microsoft.com/office/drawing/2014/main" id="{5FFCEBC3-794A-35B6-E258-DFAB817F14BC}"/>
              </a:ext>
            </a:extLst>
          </p:cNvPr>
          <p:cNvPicPr>
            <a:picLocks noGrp="1" noChangeAspect="1"/>
          </p:cNvPicPr>
          <p:nvPr>
            <p:ph sz="half" idx="1"/>
          </p:nvPr>
        </p:nvPicPr>
        <p:blipFill>
          <a:blip r:embed="rId2"/>
          <a:stretch>
            <a:fillRect/>
          </a:stretch>
        </p:blipFill>
        <p:spPr>
          <a:xfrm>
            <a:off x="444617" y="2154263"/>
            <a:ext cx="5727583" cy="3985279"/>
          </a:xfrm>
        </p:spPr>
      </p:pic>
      <p:pic>
        <p:nvPicPr>
          <p:cNvPr id="10" name="Content Placeholder 9" descr="The IPRO QIN-QIO&#10;- A federally-funded Medicare Quality Innovation Network - Quality Improvement Organization (QIN-QIO)&#10;- 12 regional CMS QIN-QIOs nationally&#10;IPRO: New York, New Jersey, and Ohio&#10;Healthcentric Advisors: Connecticut, Maine, Massachusetts, New Hampshire, Rhode Island, and Vermont&#10;QIarant: Maryland, Delaware, and the District of Columbia &#10;Working to ensure high-quality, safe healthcare for 20% of the nation's Medicare FFS beneficiaries">
            <a:extLst>
              <a:ext uri="{FF2B5EF4-FFF2-40B4-BE49-F238E27FC236}">
                <a16:creationId xmlns:a16="http://schemas.microsoft.com/office/drawing/2014/main" id="{BFA3D2E5-F800-0ECB-68D3-87845D3014B3}"/>
              </a:ext>
            </a:extLst>
          </p:cNvPr>
          <p:cNvPicPr>
            <a:picLocks noGrp="1" noChangeAspect="1"/>
          </p:cNvPicPr>
          <p:nvPr>
            <p:ph sz="half" idx="2"/>
          </p:nvPr>
        </p:nvPicPr>
        <p:blipFill>
          <a:blip r:embed="rId3"/>
          <a:stretch>
            <a:fillRect/>
          </a:stretch>
        </p:blipFill>
        <p:spPr>
          <a:xfrm>
            <a:off x="6172200" y="1337758"/>
            <a:ext cx="5875176" cy="4364987"/>
          </a:xfrm>
        </p:spPr>
      </p:pic>
      <p:sp>
        <p:nvSpPr>
          <p:cNvPr id="2" name="Slide Number Placeholder 1">
            <a:extLst>
              <a:ext uri="{FF2B5EF4-FFF2-40B4-BE49-F238E27FC236}">
                <a16:creationId xmlns:a16="http://schemas.microsoft.com/office/drawing/2014/main" id="{6E1622F2-357D-1D51-C77C-B6FAEBE9DD0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88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0A75-6F68-AB4C-BFCF-ABDCE529CAB6}"/>
              </a:ext>
            </a:extLst>
          </p:cNvPr>
          <p:cNvSpPr>
            <a:spLocks noGrp="1"/>
          </p:cNvSpPr>
          <p:nvPr>
            <p:ph type="title"/>
          </p:nvPr>
        </p:nvSpPr>
        <p:spPr>
          <a:xfrm>
            <a:off x="1700010" y="274638"/>
            <a:ext cx="9882389" cy="1143000"/>
          </a:xfrm>
        </p:spPr>
        <p:txBody>
          <a:bodyPr/>
          <a:lstStyle/>
          <a:p>
            <a:r>
              <a:rPr lang="en-US" dirty="0"/>
              <a:t>CHF </a:t>
            </a:r>
          </a:p>
        </p:txBody>
      </p:sp>
      <p:sp>
        <p:nvSpPr>
          <p:cNvPr id="4" name="Text Placeholder 3">
            <a:extLst>
              <a:ext uri="{FF2B5EF4-FFF2-40B4-BE49-F238E27FC236}">
                <a16:creationId xmlns:a16="http://schemas.microsoft.com/office/drawing/2014/main" id="{9418AA3C-CF8A-C44D-A2AA-FE4529FFED65}"/>
              </a:ext>
            </a:extLst>
          </p:cNvPr>
          <p:cNvSpPr>
            <a:spLocks noGrp="1"/>
          </p:cNvSpPr>
          <p:nvPr>
            <p:ph type="body" idx="1"/>
          </p:nvPr>
        </p:nvSpPr>
        <p:spPr>
          <a:xfrm>
            <a:off x="839788" y="1681163"/>
            <a:ext cx="5157787" cy="819724"/>
          </a:xfrm>
        </p:spPr>
        <p:txBody>
          <a:bodyPr/>
          <a:lstStyle/>
          <a:p>
            <a:r>
              <a:rPr lang="en-US" dirty="0"/>
              <a:t>Predisposing Fall Risk Factors</a:t>
            </a:r>
          </a:p>
        </p:txBody>
      </p:sp>
      <p:sp>
        <p:nvSpPr>
          <p:cNvPr id="5" name="Content Placeholder 4">
            <a:extLst>
              <a:ext uri="{FF2B5EF4-FFF2-40B4-BE49-F238E27FC236}">
                <a16:creationId xmlns:a16="http://schemas.microsoft.com/office/drawing/2014/main" id="{C5A077B6-B02A-CE46-88BC-C397796DD075}"/>
              </a:ext>
            </a:extLst>
          </p:cNvPr>
          <p:cNvSpPr>
            <a:spLocks noGrp="1"/>
          </p:cNvSpPr>
          <p:nvPr>
            <p:ph sz="half" idx="2"/>
          </p:nvPr>
        </p:nvSpPr>
        <p:spPr>
          <a:xfrm>
            <a:off x="609600" y="2500887"/>
            <a:ext cx="5386917" cy="3625276"/>
          </a:xfrm>
        </p:spPr>
        <p:txBody>
          <a:bodyPr>
            <a:normAutofit/>
          </a:bodyPr>
          <a:lstStyle/>
          <a:p>
            <a:r>
              <a:rPr lang="en-US" dirty="0"/>
              <a:t>Exercise intolerance</a:t>
            </a:r>
          </a:p>
          <a:p>
            <a:r>
              <a:rPr lang="en-US" dirty="0"/>
              <a:t>Respiratory symptoms</a:t>
            </a:r>
          </a:p>
          <a:p>
            <a:r>
              <a:rPr lang="en-US" dirty="0"/>
              <a:t>Reduced cognitive function </a:t>
            </a:r>
          </a:p>
          <a:p>
            <a:r>
              <a:rPr lang="en-US" dirty="0"/>
              <a:t>Orthostatic hypotension</a:t>
            </a:r>
          </a:p>
          <a:p>
            <a:r>
              <a:rPr lang="en-US" dirty="0"/>
              <a:t>Dependency in ADLs</a:t>
            </a:r>
          </a:p>
        </p:txBody>
      </p:sp>
      <p:sp>
        <p:nvSpPr>
          <p:cNvPr id="7" name="Content Placeholder 6">
            <a:extLst>
              <a:ext uri="{FF2B5EF4-FFF2-40B4-BE49-F238E27FC236}">
                <a16:creationId xmlns:a16="http://schemas.microsoft.com/office/drawing/2014/main" id="{1AA66D1F-1442-CB41-8D75-0E256B804E1C}"/>
              </a:ext>
            </a:extLst>
          </p:cNvPr>
          <p:cNvSpPr>
            <a:spLocks noGrp="1"/>
          </p:cNvSpPr>
          <p:nvPr>
            <p:ph sz="quarter" idx="4"/>
          </p:nvPr>
        </p:nvSpPr>
        <p:spPr/>
        <p:txBody>
          <a:bodyPr>
            <a:normAutofit/>
          </a:bodyPr>
          <a:lstStyle/>
          <a:p>
            <a:r>
              <a:rPr lang="en-US" dirty="0"/>
              <a:t>Impulsivity</a:t>
            </a:r>
          </a:p>
          <a:p>
            <a:r>
              <a:rPr lang="en-US" dirty="0"/>
              <a:t>Impaired safety awareness/overestimate abilities</a:t>
            </a:r>
          </a:p>
          <a:p>
            <a:r>
              <a:rPr lang="en-US" dirty="0"/>
              <a:t>Impaired problem solving</a:t>
            </a:r>
          </a:p>
          <a:p>
            <a:r>
              <a:rPr lang="en-US" dirty="0"/>
              <a:t>Hemiparesis/hemiplegia</a:t>
            </a:r>
          </a:p>
          <a:p>
            <a:r>
              <a:rPr lang="en-US" dirty="0"/>
              <a:t>Incontinence</a:t>
            </a:r>
          </a:p>
        </p:txBody>
      </p:sp>
    </p:spTree>
    <p:extLst>
      <p:ext uri="{BB962C8B-B14F-4D97-AF65-F5344CB8AC3E}">
        <p14:creationId xmlns:p14="http://schemas.microsoft.com/office/powerpoint/2010/main" val="172620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Your Grandmother</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9464" y="2064914"/>
            <a:ext cx="3352800" cy="4538761"/>
          </a:xfrm>
        </p:spPr>
      </p:pic>
    </p:spTree>
    <p:extLst>
      <p:ext uri="{BB962C8B-B14F-4D97-AF65-F5344CB8AC3E}">
        <p14:creationId xmlns:p14="http://schemas.microsoft.com/office/powerpoint/2010/main" val="157322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21FE8-0B72-A347-B1A5-638D5C77D1F5}"/>
              </a:ext>
            </a:extLst>
          </p:cNvPr>
          <p:cNvSpPr>
            <a:spLocks noGrp="1"/>
          </p:cNvSpPr>
          <p:nvPr>
            <p:ph type="title"/>
          </p:nvPr>
        </p:nvSpPr>
        <p:spPr>
          <a:xfrm>
            <a:off x="618186" y="617538"/>
            <a:ext cx="11307115" cy="1143000"/>
          </a:xfrm>
        </p:spPr>
        <p:txBody>
          <a:bodyPr/>
          <a:lstStyle/>
          <a:p>
            <a:pPr algn="ctr"/>
            <a:r>
              <a:rPr lang="en-US" dirty="0"/>
              <a:t>Individualized Care Plan – High Fall Risk</a:t>
            </a:r>
          </a:p>
        </p:txBody>
      </p:sp>
      <p:sp>
        <p:nvSpPr>
          <p:cNvPr id="5" name="Content Placeholder 4">
            <a:extLst>
              <a:ext uri="{FF2B5EF4-FFF2-40B4-BE49-F238E27FC236}">
                <a16:creationId xmlns:a16="http://schemas.microsoft.com/office/drawing/2014/main" id="{3A6CA72D-1102-5648-AA83-5312670A0205}"/>
              </a:ext>
            </a:extLst>
          </p:cNvPr>
          <p:cNvSpPr>
            <a:spLocks noGrp="1"/>
          </p:cNvSpPr>
          <p:nvPr>
            <p:ph sz="half" idx="1"/>
          </p:nvPr>
        </p:nvSpPr>
        <p:spPr>
          <a:xfrm>
            <a:off x="838200" y="2099256"/>
            <a:ext cx="5181600" cy="3768614"/>
          </a:xfrm>
        </p:spPr>
        <p:txBody>
          <a:bodyPr>
            <a:normAutofit fontScale="85000" lnSpcReduction="20000"/>
          </a:bodyPr>
          <a:lstStyle/>
          <a:p>
            <a:pPr marL="0" indent="0">
              <a:buNone/>
            </a:pPr>
            <a:r>
              <a:rPr lang="en-US" sz="2400" dirty="0">
                <a:solidFill>
                  <a:srgbClr val="0432FF"/>
                </a:solidFill>
              </a:rPr>
              <a:t>Create a Safe Environment – Reduce Accidental Fall  </a:t>
            </a:r>
          </a:p>
          <a:p>
            <a:r>
              <a:rPr lang="en-US" sz="2400" dirty="0"/>
              <a:t>Bed placement – closest to room doorway (increase surveillance)</a:t>
            </a:r>
          </a:p>
          <a:p>
            <a:r>
              <a:rPr lang="en-US" sz="2400" dirty="0"/>
              <a:t>Safe bed exit: her prominent side</a:t>
            </a:r>
          </a:p>
          <a:p>
            <a:r>
              <a:rPr lang="en-US" sz="2400" dirty="0"/>
              <a:t>Working side of the bed</a:t>
            </a:r>
          </a:p>
          <a:p>
            <a:r>
              <a:rPr lang="en-US" sz="2400" dirty="0"/>
              <a:t>High-back captain’s chair</a:t>
            </a:r>
          </a:p>
          <a:p>
            <a:r>
              <a:rPr lang="en-US" sz="2400" dirty="0"/>
              <a:t>Bedside commode</a:t>
            </a:r>
          </a:p>
          <a:p>
            <a:r>
              <a:rPr lang="en-US" sz="2400" dirty="0"/>
              <a:t>Low bed position when resting/floor mat</a:t>
            </a:r>
          </a:p>
          <a:p>
            <a:r>
              <a:rPr lang="en-US" sz="2400" dirty="0"/>
              <a:t>Socks and Shoes for all mobility (left foot drop)</a:t>
            </a:r>
          </a:p>
          <a:p>
            <a:r>
              <a:rPr lang="en-US" sz="2400" dirty="0"/>
              <a:t>O2 tubing </a:t>
            </a:r>
          </a:p>
        </p:txBody>
      </p:sp>
      <p:sp>
        <p:nvSpPr>
          <p:cNvPr id="6" name="Content Placeholder 5">
            <a:extLst>
              <a:ext uri="{FF2B5EF4-FFF2-40B4-BE49-F238E27FC236}">
                <a16:creationId xmlns:a16="http://schemas.microsoft.com/office/drawing/2014/main" id="{D766B20B-8E8B-7D4B-9735-14E5FC0D8D90}"/>
              </a:ext>
            </a:extLst>
          </p:cNvPr>
          <p:cNvSpPr>
            <a:spLocks noGrp="1"/>
          </p:cNvSpPr>
          <p:nvPr>
            <p:ph sz="half" idx="2"/>
          </p:nvPr>
        </p:nvSpPr>
        <p:spPr>
          <a:xfrm>
            <a:off x="6172200" y="2099256"/>
            <a:ext cx="5181600" cy="4077706"/>
          </a:xfrm>
        </p:spPr>
        <p:txBody>
          <a:bodyPr>
            <a:normAutofit fontScale="85000" lnSpcReduction="20000"/>
          </a:bodyPr>
          <a:lstStyle/>
          <a:p>
            <a:pPr marL="0" indent="0">
              <a:buNone/>
            </a:pPr>
            <a:r>
              <a:rPr lang="en-US" sz="2400" dirty="0">
                <a:solidFill>
                  <a:srgbClr val="0432FF"/>
                </a:solidFill>
              </a:rPr>
              <a:t>Align Intervention to Fall Fisk Factors – Reduce Anticipated Physiological Fall</a:t>
            </a:r>
          </a:p>
          <a:p>
            <a:r>
              <a:rPr lang="en-US" sz="2400" dirty="0"/>
              <a:t>Response to O2</a:t>
            </a:r>
          </a:p>
          <a:p>
            <a:r>
              <a:rPr lang="en-US" sz="2400" dirty="0"/>
              <a:t>Energy conservation</a:t>
            </a:r>
          </a:p>
          <a:p>
            <a:r>
              <a:rPr lang="en-US" sz="2400" dirty="0"/>
              <a:t>Small tasks</a:t>
            </a:r>
          </a:p>
          <a:p>
            <a:r>
              <a:rPr lang="en-US" sz="2400" dirty="0"/>
              <a:t>Progressive moderate exercise</a:t>
            </a:r>
          </a:p>
          <a:p>
            <a:r>
              <a:rPr lang="en-US" sz="2400" dirty="0"/>
              <a:t>Scheduled, individualized toileting </a:t>
            </a:r>
          </a:p>
          <a:p>
            <a:r>
              <a:rPr lang="en-US" sz="2400" dirty="0"/>
              <a:t>Medication monitoring</a:t>
            </a:r>
          </a:p>
          <a:p>
            <a:r>
              <a:rPr lang="en-US" sz="2400" dirty="0"/>
              <a:t>Assisted ADLs</a:t>
            </a:r>
          </a:p>
          <a:p>
            <a:r>
              <a:rPr lang="en-US" sz="2400" dirty="0"/>
              <a:t>Anxiety</a:t>
            </a:r>
          </a:p>
          <a:p>
            <a:r>
              <a:rPr lang="en-US" sz="2400" dirty="0"/>
              <a:t>Insomnia</a:t>
            </a:r>
          </a:p>
        </p:txBody>
      </p:sp>
    </p:spTree>
    <p:extLst>
      <p:ext uri="{BB962C8B-B14F-4D97-AF65-F5344CB8AC3E}">
        <p14:creationId xmlns:p14="http://schemas.microsoft.com/office/powerpoint/2010/main" val="385309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A971-301E-9040-9C76-131599AB45FA}"/>
              </a:ext>
            </a:extLst>
          </p:cNvPr>
          <p:cNvSpPr>
            <a:spLocks noGrp="1"/>
          </p:cNvSpPr>
          <p:nvPr>
            <p:ph type="title"/>
          </p:nvPr>
        </p:nvSpPr>
        <p:spPr/>
        <p:txBody>
          <a:bodyPr/>
          <a:lstStyle/>
          <a:p>
            <a:r>
              <a:rPr lang="en-US" dirty="0"/>
              <a:t>Meet Your Mother</a:t>
            </a:r>
          </a:p>
        </p:txBody>
      </p:sp>
      <p:pic>
        <p:nvPicPr>
          <p:cNvPr id="4" name="Picture 3">
            <a:extLst>
              <a:ext uri="{FF2B5EF4-FFF2-40B4-BE49-F238E27FC236}">
                <a16:creationId xmlns:a16="http://schemas.microsoft.com/office/drawing/2014/main" id="{A3962B86-CCFB-F249-9055-53D8BD463E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71544" y="1760538"/>
            <a:ext cx="4614530" cy="4614530"/>
          </a:xfrm>
          <a:prstGeom prst="rect">
            <a:avLst/>
          </a:prstGeom>
        </p:spPr>
      </p:pic>
    </p:spTree>
    <p:extLst>
      <p:ext uri="{BB962C8B-B14F-4D97-AF65-F5344CB8AC3E}">
        <p14:creationId xmlns:p14="http://schemas.microsoft.com/office/powerpoint/2010/main" val="127393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5309-8669-BC40-A7AA-4CF79800CFE2}"/>
              </a:ext>
            </a:extLst>
          </p:cNvPr>
          <p:cNvSpPr>
            <a:spLocks noGrp="1"/>
          </p:cNvSpPr>
          <p:nvPr>
            <p:ph type="title"/>
          </p:nvPr>
        </p:nvSpPr>
        <p:spPr/>
        <p:txBody>
          <a:bodyPr/>
          <a:lstStyle/>
          <a:p>
            <a:r>
              <a:rPr lang="en-US" dirty="0"/>
              <a:t>She Suffered a TIA – Rt CVA</a:t>
            </a:r>
          </a:p>
        </p:txBody>
      </p:sp>
      <p:sp>
        <p:nvSpPr>
          <p:cNvPr id="3" name="Content Placeholder 2">
            <a:extLst>
              <a:ext uri="{FF2B5EF4-FFF2-40B4-BE49-F238E27FC236}">
                <a16:creationId xmlns:a16="http://schemas.microsoft.com/office/drawing/2014/main" id="{F85603B6-1B5A-874F-869A-1592B3D3A6BC}"/>
              </a:ext>
            </a:extLst>
          </p:cNvPr>
          <p:cNvSpPr>
            <a:spLocks noGrp="1"/>
          </p:cNvSpPr>
          <p:nvPr>
            <p:ph idx="1"/>
          </p:nvPr>
        </p:nvSpPr>
        <p:spPr>
          <a:xfrm>
            <a:off x="838200" y="2112135"/>
            <a:ext cx="10515600" cy="4064828"/>
          </a:xfrm>
        </p:spPr>
        <p:txBody>
          <a:bodyPr>
            <a:normAutofit fontScale="92500"/>
          </a:bodyPr>
          <a:lstStyle/>
          <a:p>
            <a:r>
              <a:rPr lang="en-US" sz="3200" dirty="0"/>
              <a:t>65 yoa, married, was working full time, recently </a:t>
            </a:r>
            <a:r>
              <a:rPr lang="en-US" dirty="0"/>
              <a:t>r</a:t>
            </a:r>
            <a:r>
              <a:rPr lang="en-US" sz="3200" dirty="0"/>
              <a:t>etired </a:t>
            </a:r>
            <a:r>
              <a:rPr lang="en-US" dirty="0"/>
              <a:t>h</a:t>
            </a:r>
            <a:r>
              <a:rPr lang="en-US" sz="3200" dirty="0"/>
              <a:t>igh school math </a:t>
            </a:r>
            <a:r>
              <a:rPr lang="en-US" dirty="0"/>
              <a:t>t</a:t>
            </a:r>
            <a:r>
              <a:rPr lang="en-US" sz="3200" dirty="0"/>
              <a:t>eacher, trouble coping with retirement</a:t>
            </a:r>
          </a:p>
          <a:p>
            <a:r>
              <a:rPr lang="en-US" sz="3200" dirty="0"/>
              <a:t>5 ft 5 ins, 145 lbs;  </a:t>
            </a:r>
          </a:p>
          <a:p>
            <a:r>
              <a:rPr lang="en-US" sz="3200" dirty="0"/>
              <a:t>PHM: HTN, DMII, osteoporosis    </a:t>
            </a:r>
          </a:p>
          <a:p>
            <a:r>
              <a:rPr lang="en-US" sz="3200" dirty="0"/>
              <a:t>Watching TV had left sided weakness, slurred speech  </a:t>
            </a:r>
          </a:p>
          <a:p>
            <a:r>
              <a:rPr lang="en-US" sz="3200" dirty="0"/>
              <a:t>On arrival to ED, symptoms resolved </a:t>
            </a:r>
          </a:p>
          <a:p>
            <a:r>
              <a:rPr lang="en-US" sz="3200" dirty="0"/>
              <a:t>Dx TIA, ? Stroke in progress</a:t>
            </a:r>
            <a:endParaRPr lang="en-US" sz="3200" dirty="0">
              <a:solidFill>
                <a:srgbClr val="7030A0"/>
              </a:solidFill>
            </a:endParaRPr>
          </a:p>
        </p:txBody>
      </p:sp>
    </p:spTree>
    <p:extLst>
      <p:ext uri="{BB962C8B-B14F-4D97-AF65-F5344CB8AC3E}">
        <p14:creationId xmlns:p14="http://schemas.microsoft.com/office/powerpoint/2010/main" val="91366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014A-71D2-DD47-80B1-FABF63F72074}"/>
              </a:ext>
            </a:extLst>
          </p:cNvPr>
          <p:cNvSpPr>
            <a:spLocks noGrp="1"/>
          </p:cNvSpPr>
          <p:nvPr>
            <p:ph type="title"/>
          </p:nvPr>
        </p:nvSpPr>
        <p:spPr>
          <a:xfrm>
            <a:off x="1405467" y="617538"/>
            <a:ext cx="10519834" cy="1143000"/>
          </a:xfrm>
        </p:spPr>
        <p:txBody>
          <a:bodyPr/>
          <a:lstStyle/>
          <a:p>
            <a:r>
              <a:rPr lang="en-US" dirty="0"/>
              <a:t>Your Mother’s </a:t>
            </a:r>
            <a:r>
              <a:rPr lang="en-US" i="1" dirty="0"/>
              <a:t>Initial</a:t>
            </a:r>
            <a:r>
              <a:rPr lang="en-US" dirty="0"/>
              <a:t> Fall Prevention Care Plan – ER – Anticipate Change in Status</a:t>
            </a:r>
          </a:p>
        </p:txBody>
      </p:sp>
      <p:sp>
        <p:nvSpPr>
          <p:cNvPr id="3" name="Content Placeholder 2">
            <a:extLst>
              <a:ext uri="{FF2B5EF4-FFF2-40B4-BE49-F238E27FC236}">
                <a16:creationId xmlns:a16="http://schemas.microsoft.com/office/drawing/2014/main" id="{C6302388-DBC1-7549-885D-E3F49B1232CB}"/>
              </a:ext>
            </a:extLst>
          </p:cNvPr>
          <p:cNvSpPr>
            <a:spLocks noGrp="1"/>
          </p:cNvSpPr>
          <p:nvPr>
            <p:ph sz="half" idx="1"/>
          </p:nvPr>
        </p:nvSpPr>
        <p:spPr>
          <a:xfrm>
            <a:off x="838200" y="2524259"/>
            <a:ext cx="4614333" cy="3414906"/>
          </a:xfrm>
        </p:spPr>
        <p:txBody>
          <a:bodyPr>
            <a:normAutofit fontScale="55000" lnSpcReduction="20000"/>
          </a:bodyPr>
          <a:lstStyle/>
          <a:p>
            <a:pPr marL="0" indent="0">
              <a:buNone/>
            </a:pPr>
            <a:r>
              <a:rPr lang="en-US" sz="3300" b="1" dirty="0"/>
              <a:t>Create a Safe Environment – Reduce Accidental Fall  </a:t>
            </a:r>
          </a:p>
          <a:p>
            <a:pPr marL="0" indent="0">
              <a:buNone/>
            </a:pPr>
            <a:r>
              <a:rPr lang="en-US" sz="3600" dirty="0"/>
              <a:t>Create safe exit side: if possible, move left side of bed next to wall</a:t>
            </a:r>
          </a:p>
          <a:p>
            <a:pPr marL="0" indent="0">
              <a:buNone/>
            </a:pPr>
            <a:r>
              <a:rPr lang="en-US" sz="3600" dirty="0"/>
              <a:t>Floor mat to right side of bed</a:t>
            </a:r>
          </a:p>
          <a:p>
            <a:pPr marL="0" indent="0">
              <a:buNone/>
            </a:pPr>
            <a:r>
              <a:rPr lang="en-US" sz="3600" dirty="0"/>
              <a:t>Move furniture away from right side of bed</a:t>
            </a:r>
          </a:p>
          <a:p>
            <a:pPr marL="0" indent="0">
              <a:buNone/>
            </a:pPr>
            <a:r>
              <a:rPr lang="en-US" sz="3600" dirty="0"/>
              <a:t>No non-skid socks/closed shoes</a:t>
            </a:r>
          </a:p>
          <a:p>
            <a:pPr marL="0" indent="0">
              <a:buNone/>
            </a:pPr>
            <a:r>
              <a:rPr lang="en-US" sz="3600" dirty="0"/>
              <a:t>BSC</a:t>
            </a:r>
          </a:p>
          <a:p>
            <a:pPr marL="0" indent="0">
              <a:buNone/>
            </a:pPr>
            <a:r>
              <a:rPr lang="en-US" sz="3600" dirty="0"/>
              <a:t>Stretcher sensor </a:t>
            </a:r>
          </a:p>
          <a:p>
            <a:pPr marL="0" indent="0">
              <a:buNone/>
            </a:pPr>
            <a:r>
              <a:rPr lang="en-US" sz="3600" dirty="0"/>
              <a:t>Continuous observation </a:t>
            </a:r>
          </a:p>
        </p:txBody>
      </p:sp>
      <p:sp>
        <p:nvSpPr>
          <p:cNvPr id="4" name="Content Placeholder 3">
            <a:extLst>
              <a:ext uri="{FF2B5EF4-FFF2-40B4-BE49-F238E27FC236}">
                <a16:creationId xmlns:a16="http://schemas.microsoft.com/office/drawing/2014/main" id="{1E09F362-8673-FF4D-AFB6-A7BE5E61D979}"/>
              </a:ext>
            </a:extLst>
          </p:cNvPr>
          <p:cNvSpPr>
            <a:spLocks noGrp="1"/>
          </p:cNvSpPr>
          <p:nvPr>
            <p:ph sz="half" idx="2"/>
          </p:nvPr>
        </p:nvSpPr>
        <p:spPr>
          <a:xfrm>
            <a:off x="6096000" y="2524258"/>
            <a:ext cx="5063067" cy="3312045"/>
          </a:xfrm>
        </p:spPr>
        <p:txBody>
          <a:bodyPr>
            <a:normAutofit fontScale="55000" lnSpcReduction="20000"/>
          </a:bodyPr>
          <a:lstStyle/>
          <a:p>
            <a:pPr marL="0" indent="0">
              <a:buNone/>
            </a:pPr>
            <a:r>
              <a:rPr lang="en-US" sz="3600" b="1" dirty="0"/>
              <a:t>Align Intervention to Fall Fisk Factors – Reduce Anticipated Physiological Fall</a:t>
            </a:r>
            <a:endParaRPr lang="en-US" sz="3600" dirty="0"/>
          </a:p>
          <a:p>
            <a:pPr marL="0" indent="0">
              <a:buNone/>
            </a:pPr>
            <a:r>
              <a:rPr lang="en-US" sz="3600" dirty="0"/>
              <a:t>Mobility – CGA/SBA </a:t>
            </a:r>
          </a:p>
          <a:p>
            <a:pPr marL="0" indent="0">
              <a:buNone/>
            </a:pPr>
            <a:r>
              <a:rPr lang="en-US" sz="3600" dirty="0"/>
              <a:t>BP/P - postural hypotension</a:t>
            </a:r>
          </a:p>
          <a:p>
            <a:pPr marL="0" indent="0">
              <a:buNone/>
            </a:pPr>
            <a:r>
              <a:rPr lang="en-US" sz="3600" dirty="0"/>
              <a:t>Continence - scheduled toileting (don’t ask if needs to go to BR) </a:t>
            </a:r>
          </a:p>
          <a:p>
            <a:pPr marL="0" indent="0">
              <a:buNone/>
            </a:pPr>
            <a:r>
              <a:rPr lang="en-US" sz="3600" dirty="0"/>
              <a:t>Medications – teach back </a:t>
            </a:r>
          </a:p>
          <a:p>
            <a:pPr marL="0" indent="0">
              <a:buNone/>
            </a:pPr>
            <a:r>
              <a:rPr lang="en-US" sz="3600" dirty="0"/>
              <a:t>Partnership - patient education - teach back</a:t>
            </a:r>
          </a:p>
          <a:p>
            <a:pPr marL="0" indent="0">
              <a:buNone/>
            </a:pPr>
            <a:r>
              <a:rPr lang="en-US" sz="3600" dirty="0"/>
              <a:t>Mental status - over-estimate ability</a:t>
            </a:r>
          </a:p>
        </p:txBody>
      </p:sp>
    </p:spTree>
    <p:extLst>
      <p:ext uri="{BB962C8B-B14F-4D97-AF65-F5344CB8AC3E}">
        <p14:creationId xmlns:p14="http://schemas.microsoft.com/office/powerpoint/2010/main" val="207735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5DE4-BFE5-0A4A-B0F6-37F64701BB01}"/>
              </a:ext>
            </a:extLst>
          </p:cNvPr>
          <p:cNvSpPr>
            <a:spLocks noGrp="1"/>
          </p:cNvSpPr>
          <p:nvPr>
            <p:ph type="title"/>
          </p:nvPr>
        </p:nvSpPr>
        <p:spPr/>
        <p:txBody>
          <a:bodyPr/>
          <a:lstStyle/>
          <a:p>
            <a:r>
              <a:rPr lang="en-US" dirty="0"/>
              <a:t>In Next Hour, Change in Status </a:t>
            </a:r>
            <a:br>
              <a:rPr lang="en-US" dirty="0"/>
            </a:br>
            <a:r>
              <a:rPr lang="en-US" dirty="0"/>
              <a:t>Added Assessment </a:t>
            </a:r>
          </a:p>
        </p:txBody>
      </p:sp>
      <p:sp>
        <p:nvSpPr>
          <p:cNvPr id="3" name="Content Placeholder 2">
            <a:extLst>
              <a:ext uri="{FF2B5EF4-FFF2-40B4-BE49-F238E27FC236}">
                <a16:creationId xmlns:a16="http://schemas.microsoft.com/office/drawing/2014/main" id="{EF67611A-FA3C-EB49-A032-C779FED57A6B}"/>
              </a:ext>
            </a:extLst>
          </p:cNvPr>
          <p:cNvSpPr>
            <a:spLocks noGrp="1"/>
          </p:cNvSpPr>
          <p:nvPr>
            <p:ph idx="1"/>
          </p:nvPr>
        </p:nvSpPr>
        <p:spPr/>
        <p:txBody>
          <a:bodyPr>
            <a:normAutofit/>
          </a:bodyPr>
          <a:lstStyle/>
          <a:p>
            <a:r>
              <a:rPr lang="en-US" dirty="0"/>
              <a:t>Begins to garble speech </a:t>
            </a:r>
          </a:p>
          <a:p>
            <a:r>
              <a:rPr lang="en-US" dirty="0"/>
              <a:t>Inconsistently follows directions (one, two step commands)</a:t>
            </a:r>
          </a:p>
          <a:p>
            <a:r>
              <a:rPr lang="en-US" dirty="0"/>
              <a:t>Unaware of her impairments </a:t>
            </a:r>
          </a:p>
          <a:p>
            <a:r>
              <a:rPr lang="en-US" dirty="0"/>
              <a:t>Sensory technology for stretcher </a:t>
            </a:r>
          </a:p>
          <a:p>
            <a:r>
              <a:rPr lang="en-US" dirty="0"/>
              <a:t>Inconsistently oriented to person, time and space</a:t>
            </a:r>
          </a:p>
          <a:p>
            <a:r>
              <a:rPr lang="en-US" dirty="0"/>
              <a:t>Sitter </a:t>
            </a:r>
          </a:p>
        </p:txBody>
      </p:sp>
    </p:spTree>
    <p:extLst>
      <p:ext uri="{BB962C8B-B14F-4D97-AF65-F5344CB8AC3E}">
        <p14:creationId xmlns:p14="http://schemas.microsoft.com/office/powerpoint/2010/main" val="305570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Father’s Hip Fracture - Falls at Bedside: Orthopedic Unit</a:t>
            </a:r>
          </a:p>
        </p:txBody>
      </p:sp>
      <p:pic>
        <p:nvPicPr>
          <p:cNvPr id="5" name="Picture 4">
            <a:extLst>
              <a:ext uri="{FF2B5EF4-FFF2-40B4-BE49-F238E27FC236}">
                <a16:creationId xmlns:a16="http://schemas.microsoft.com/office/drawing/2014/main" id="{198E2BBA-6132-2D44-9F3F-D82154302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48389" y="1940542"/>
            <a:ext cx="6923314" cy="4612658"/>
          </a:xfrm>
          <a:prstGeom prst="rect">
            <a:avLst/>
          </a:prstGeom>
        </p:spPr>
      </p:pic>
    </p:spTree>
    <p:extLst>
      <p:ext uri="{BB962C8B-B14F-4D97-AF65-F5344CB8AC3E}">
        <p14:creationId xmlns:p14="http://schemas.microsoft.com/office/powerpoint/2010/main" val="2944718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1F6F-CD83-364D-AAA4-1F0DA94EB1E4}"/>
              </a:ext>
            </a:extLst>
          </p:cNvPr>
          <p:cNvSpPr>
            <a:spLocks noGrp="1"/>
          </p:cNvSpPr>
          <p:nvPr>
            <p:ph type="title"/>
          </p:nvPr>
        </p:nvSpPr>
        <p:spPr/>
        <p:txBody>
          <a:bodyPr/>
          <a:lstStyle/>
          <a:p>
            <a:r>
              <a:rPr lang="en-US"/>
              <a:t>Hip Fracture Fall Risk Factors</a:t>
            </a:r>
          </a:p>
        </p:txBody>
      </p:sp>
      <p:sp>
        <p:nvSpPr>
          <p:cNvPr id="3" name="Content Placeholder 2">
            <a:extLst>
              <a:ext uri="{FF2B5EF4-FFF2-40B4-BE49-F238E27FC236}">
                <a16:creationId xmlns:a16="http://schemas.microsoft.com/office/drawing/2014/main" id="{83553AB1-76FF-EF44-8823-16A735299B0A}"/>
              </a:ext>
            </a:extLst>
          </p:cNvPr>
          <p:cNvSpPr>
            <a:spLocks noGrp="1"/>
          </p:cNvSpPr>
          <p:nvPr>
            <p:ph sz="half" idx="1"/>
          </p:nvPr>
        </p:nvSpPr>
        <p:spPr/>
        <p:txBody>
          <a:bodyPr>
            <a:normAutofit fontScale="92500" lnSpcReduction="10000"/>
          </a:bodyPr>
          <a:lstStyle/>
          <a:p>
            <a:pPr marL="0" indent="0">
              <a:buNone/>
            </a:pPr>
            <a:r>
              <a:rPr lang="en-US" dirty="0"/>
              <a:t>Environmental</a:t>
            </a:r>
          </a:p>
          <a:p>
            <a:r>
              <a:rPr lang="en-US" dirty="0"/>
              <a:t>Suboptimal height – bed, chair, toilet</a:t>
            </a:r>
          </a:p>
          <a:p>
            <a:r>
              <a:rPr lang="en-US" dirty="0"/>
              <a:t>Required mobility device</a:t>
            </a:r>
          </a:p>
          <a:p>
            <a:r>
              <a:rPr lang="en-US" dirty="0"/>
              <a:t>Footwear </a:t>
            </a:r>
          </a:p>
          <a:p>
            <a:r>
              <a:rPr lang="en-US" dirty="0"/>
              <a:t>Floor mat</a:t>
            </a:r>
          </a:p>
          <a:p>
            <a:r>
              <a:rPr lang="en-US" dirty="0"/>
              <a:t>Hip protectors</a:t>
            </a:r>
          </a:p>
        </p:txBody>
      </p:sp>
      <p:sp>
        <p:nvSpPr>
          <p:cNvPr id="4" name="Content Placeholder 3">
            <a:extLst>
              <a:ext uri="{FF2B5EF4-FFF2-40B4-BE49-F238E27FC236}">
                <a16:creationId xmlns:a16="http://schemas.microsoft.com/office/drawing/2014/main" id="{ECC561F4-EA02-D744-A858-955C0CA35A47}"/>
              </a:ext>
            </a:extLst>
          </p:cNvPr>
          <p:cNvSpPr>
            <a:spLocks noGrp="1"/>
          </p:cNvSpPr>
          <p:nvPr>
            <p:ph sz="half" idx="2"/>
          </p:nvPr>
        </p:nvSpPr>
        <p:spPr/>
        <p:txBody>
          <a:bodyPr>
            <a:normAutofit fontScale="92500" lnSpcReduction="10000"/>
          </a:bodyPr>
          <a:lstStyle/>
          <a:p>
            <a:pPr marL="0" indent="0">
              <a:buNone/>
            </a:pPr>
            <a:r>
              <a:rPr lang="en-US" dirty="0"/>
              <a:t>Intrinsic (I)/Extrinsic(E)</a:t>
            </a:r>
          </a:p>
          <a:p>
            <a:r>
              <a:rPr lang="en-US" dirty="0"/>
              <a:t>Pain</a:t>
            </a:r>
          </a:p>
          <a:p>
            <a:r>
              <a:rPr lang="en-US" dirty="0"/>
              <a:t>Impaired mobility </a:t>
            </a:r>
          </a:p>
          <a:p>
            <a:r>
              <a:rPr lang="en-US" dirty="0"/>
              <a:t>Decreased balance</a:t>
            </a:r>
          </a:p>
          <a:p>
            <a:r>
              <a:rPr lang="en-US" dirty="0"/>
              <a:t>Decreased ROM</a:t>
            </a:r>
          </a:p>
          <a:p>
            <a:r>
              <a:rPr lang="en-US" dirty="0"/>
              <a:t>Altered ADLs</a:t>
            </a:r>
          </a:p>
          <a:p>
            <a:r>
              <a:rPr lang="en-US" dirty="0"/>
              <a:t>Assisted toileting</a:t>
            </a:r>
          </a:p>
          <a:p>
            <a:r>
              <a:rPr lang="en-US" dirty="0"/>
              <a:t>Medications</a:t>
            </a:r>
          </a:p>
          <a:p>
            <a:r>
              <a:rPr lang="en-US" dirty="0"/>
              <a:t>Overestimate abilities </a:t>
            </a:r>
          </a:p>
        </p:txBody>
      </p:sp>
    </p:spTree>
    <p:extLst>
      <p:ext uri="{BB962C8B-B14F-4D97-AF65-F5344CB8AC3E}">
        <p14:creationId xmlns:p14="http://schemas.microsoft.com/office/powerpoint/2010/main" val="150681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E836-2C0A-7740-B288-7A6F319156FD}"/>
              </a:ext>
            </a:extLst>
          </p:cNvPr>
          <p:cNvSpPr>
            <a:spLocks noGrp="1"/>
          </p:cNvSpPr>
          <p:nvPr>
            <p:ph type="title"/>
          </p:nvPr>
        </p:nvSpPr>
        <p:spPr>
          <a:xfrm>
            <a:off x="1764406" y="195308"/>
            <a:ext cx="9589394" cy="1583101"/>
          </a:xfrm>
        </p:spPr>
        <p:txBody>
          <a:bodyPr>
            <a:normAutofit fontScale="90000"/>
          </a:bodyPr>
          <a:lstStyle/>
          <a:p>
            <a:r>
              <a:rPr lang="en-US" sz="3200" dirty="0"/>
              <a:t>With Clinical Experts, Create Population-Specific Fall and Injury Care Plans Based on </a:t>
            </a:r>
            <a:r>
              <a:rPr lang="en-US" sz="3200" dirty="0">
                <a:solidFill>
                  <a:srgbClr val="0432FF"/>
                </a:solidFill>
              </a:rPr>
              <a:t>Hip </a:t>
            </a:r>
            <a:r>
              <a:rPr lang="en-US" sz="3200" dirty="0" err="1">
                <a:solidFill>
                  <a:srgbClr val="0432FF"/>
                </a:solidFill>
              </a:rPr>
              <a:t>Fx</a:t>
            </a:r>
            <a:r>
              <a:rPr lang="en-US" sz="3200" dirty="0">
                <a:solidFill>
                  <a:srgbClr val="0432FF"/>
                </a:solidFill>
              </a:rPr>
              <a:t> patients</a:t>
            </a:r>
            <a:r>
              <a:rPr lang="en-US" sz="3200" dirty="0"/>
              <a:t>, Along with Strategies to Monitor Patient Response to Care</a:t>
            </a:r>
          </a:p>
        </p:txBody>
      </p:sp>
      <p:sp>
        <p:nvSpPr>
          <p:cNvPr id="3" name="Content Placeholder 2">
            <a:extLst>
              <a:ext uri="{FF2B5EF4-FFF2-40B4-BE49-F238E27FC236}">
                <a16:creationId xmlns:a16="http://schemas.microsoft.com/office/drawing/2014/main" id="{BE0B30DE-6C28-F64C-82A5-32046F7DE88D}"/>
              </a:ext>
            </a:extLst>
          </p:cNvPr>
          <p:cNvSpPr>
            <a:spLocks noGrp="1"/>
          </p:cNvSpPr>
          <p:nvPr>
            <p:ph idx="1"/>
          </p:nvPr>
        </p:nvSpPr>
        <p:spPr>
          <a:xfrm>
            <a:off x="1301303" y="1926127"/>
            <a:ext cx="10515600" cy="3005746"/>
          </a:xfrm>
        </p:spPr>
        <p:txBody>
          <a:bodyPr/>
          <a:lstStyle/>
          <a:p>
            <a:r>
              <a:rPr lang="en-US" dirty="0"/>
              <a:t>Med scheduling management: pain management</a:t>
            </a:r>
          </a:p>
          <a:p>
            <a:r>
              <a:rPr lang="en-US" dirty="0"/>
              <a:t>Continued eval of safe use of assistive devices</a:t>
            </a:r>
          </a:p>
          <a:p>
            <a:r>
              <a:rPr lang="en-US" dirty="0"/>
              <a:t>Height adjusted furniture</a:t>
            </a:r>
          </a:p>
          <a:p>
            <a:r>
              <a:rPr lang="en-US" dirty="0"/>
              <a:t>Safe exit sides</a:t>
            </a:r>
          </a:p>
          <a:p>
            <a:r>
              <a:rPr lang="en-US" dirty="0"/>
              <a:t>Management of post fall stress anxiety if present</a:t>
            </a:r>
          </a:p>
          <a:p>
            <a:r>
              <a:rPr lang="en-US" dirty="0"/>
              <a:t>Adequate staff assistance with transfers</a:t>
            </a:r>
          </a:p>
          <a:p>
            <a:r>
              <a:rPr lang="en-US" dirty="0"/>
              <a:t>Assisted and monitored toileting</a:t>
            </a:r>
          </a:p>
          <a:p>
            <a:r>
              <a:rPr lang="en-US" dirty="0"/>
              <a:t>Floor mats</a:t>
            </a:r>
          </a:p>
        </p:txBody>
      </p:sp>
    </p:spTree>
    <p:extLst>
      <p:ext uri="{BB962C8B-B14F-4D97-AF65-F5344CB8AC3E}">
        <p14:creationId xmlns:p14="http://schemas.microsoft.com/office/powerpoint/2010/main" val="244106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F4D-3AF2-A724-4957-03824DA14C15}"/>
              </a:ext>
              <a:ext uri="{C183D7F6-B498-43B3-948B-1728B52AA6E4}">
                <adec:decorative xmlns:adec="http://schemas.microsoft.com/office/drawing/2017/decorative" val="1"/>
              </a:ext>
            </a:extLst>
          </p:cNvPr>
          <p:cNvSpPr>
            <a:spLocks noGrp="1"/>
          </p:cNvSpPr>
          <p:nvPr>
            <p:ph type="title"/>
          </p:nvPr>
        </p:nvSpPr>
        <p:spPr>
          <a:xfrm>
            <a:off x="2144629" y="685801"/>
            <a:ext cx="7886700" cy="779473"/>
          </a:xfrm>
        </p:spPr>
        <p:txBody>
          <a:bodyPr/>
          <a:lstStyle/>
          <a:p>
            <a:r>
              <a:rPr lang="en-US" dirty="0">
                <a:cs typeface="Calibri Light"/>
              </a:rPr>
              <a:t>Series Schedule: 2 – 3 pm EST</a:t>
            </a:r>
            <a:endParaRPr lang="en-US" dirty="0"/>
          </a:p>
        </p:txBody>
      </p:sp>
      <p:graphicFrame>
        <p:nvGraphicFramePr>
          <p:cNvPr id="7" name="Table 7">
            <a:extLst>
              <a:ext uri="{FF2B5EF4-FFF2-40B4-BE49-F238E27FC236}">
                <a16:creationId xmlns:a16="http://schemas.microsoft.com/office/drawing/2014/main" id="{3DBA6119-8F37-C510-940C-71026D7CA7D0}"/>
              </a:ext>
              <a:ext uri="{C183D7F6-B498-43B3-948B-1728B52AA6E4}">
                <adec:decorative xmlns:adec="http://schemas.microsoft.com/office/drawing/2017/decorative" val="1"/>
              </a:ext>
            </a:extLst>
          </p:cNvPr>
          <p:cNvGraphicFramePr>
            <a:graphicFrameLocks noGrp="1"/>
          </p:cNvGraphicFramePr>
          <p:nvPr>
            <p:ph idx="1"/>
          </p:nvPr>
        </p:nvGraphicFramePr>
        <p:xfrm>
          <a:off x="2152650" y="1676401"/>
          <a:ext cx="7886700" cy="4038599"/>
        </p:xfrm>
        <a:graphic>
          <a:graphicData uri="http://schemas.openxmlformats.org/drawingml/2006/table">
            <a:tbl>
              <a:tblPr firstRow="1" bandRow="1">
                <a:tableStyleId>{C083E6E3-FA7D-4D7B-A595-EF9225AFEA82}</a:tableStyleId>
              </a:tblPr>
              <a:tblGrid>
                <a:gridCol w="3095180">
                  <a:extLst>
                    <a:ext uri="{9D8B030D-6E8A-4147-A177-3AD203B41FA5}">
                      <a16:colId xmlns:a16="http://schemas.microsoft.com/office/drawing/2014/main" val="2000925486"/>
                    </a:ext>
                  </a:extLst>
                </a:gridCol>
                <a:gridCol w="4791520">
                  <a:extLst>
                    <a:ext uri="{9D8B030D-6E8A-4147-A177-3AD203B41FA5}">
                      <a16:colId xmlns:a16="http://schemas.microsoft.com/office/drawing/2014/main" val="2663405353"/>
                    </a:ext>
                  </a:extLst>
                </a:gridCol>
              </a:tblGrid>
              <a:tr h="505691">
                <a:tc>
                  <a:txBody>
                    <a:bodyPr/>
                    <a:lstStyle/>
                    <a:p>
                      <a:r>
                        <a:rPr lang="en-US" sz="1000" dirty="0"/>
                        <a:t>Date</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Session #/Topic</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25948809"/>
                  </a:ext>
                </a:extLst>
              </a:tr>
              <a:tr h="685800">
                <a:tc>
                  <a:txBody>
                    <a:bodyPr/>
                    <a:lstStyle/>
                    <a:p>
                      <a:r>
                        <a:rPr lang="en-US" sz="1500" dirty="0"/>
                        <a:t>Wednesday, May 3</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1. Enhancing Capacity – Reengineering Fall and Fall Injury Programs: Infrastructure, Capacity, and Sustainability</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181143513"/>
                  </a:ext>
                </a:extLst>
              </a:tr>
              <a:tr h="540327">
                <a:tc>
                  <a:txBody>
                    <a:bodyPr/>
                    <a:lstStyle/>
                    <a:p>
                      <a:r>
                        <a:rPr lang="en-US" sz="1500" dirty="0"/>
                        <a:t>Wednesday, June 7</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2. Redesigning Post-Fall Management: Prevent Repeat Falls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819214257"/>
                  </a:ext>
                </a:extLst>
              </a:tr>
              <a:tr h="540327">
                <a:tc>
                  <a:txBody>
                    <a:bodyPr/>
                    <a:lstStyle/>
                    <a:p>
                      <a:r>
                        <a:rPr lang="en-US" sz="1500" dirty="0"/>
                        <a:t>Wednesday, July 5</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3. Best Practices to Reduce Falls Associated with Toileting</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620061628"/>
                  </a:ext>
                </a:extLst>
              </a:tr>
              <a:tr h="540327">
                <a:tc>
                  <a:txBody>
                    <a:bodyPr/>
                    <a:lstStyle/>
                    <a:p>
                      <a:r>
                        <a:rPr lang="en-US" sz="1500" dirty="0"/>
                        <a:t>Wednesday, August 2</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4. Safe Mobility is Fall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935519607"/>
                  </a:ext>
                </a:extLst>
              </a:tr>
              <a:tr h="540327">
                <a:tc>
                  <a:txBody>
                    <a:bodyPr/>
                    <a:lstStyle/>
                    <a:p>
                      <a:r>
                        <a:rPr lang="en-US" sz="1500" dirty="0"/>
                        <a:t>Wednesday, September 6</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5. Population-Specific Fall and Injury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586790479"/>
                  </a:ext>
                </a:extLst>
              </a:tr>
              <a:tr h="685800">
                <a:tc>
                  <a:txBody>
                    <a:bodyPr/>
                    <a:lstStyle/>
                    <a:p>
                      <a:r>
                        <a:rPr lang="en-US" sz="1500" dirty="0"/>
                        <a:t>Wednesday, October 4</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6. Reducing Fall-Related Injuries: Protective Interventions’ Evidence, Application, and Success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84012905"/>
                  </a:ext>
                </a:extLst>
              </a:tr>
            </a:tbl>
          </a:graphicData>
        </a:graphic>
      </p:graphicFrame>
      <p:sp>
        <p:nvSpPr>
          <p:cNvPr id="4" name="Slide Number Placeholder 3">
            <a:extLst>
              <a:ext uri="{FF2B5EF4-FFF2-40B4-BE49-F238E27FC236}">
                <a16:creationId xmlns:a16="http://schemas.microsoft.com/office/drawing/2014/main" id="{2CD097D9-8DB5-AD64-273A-91E5F3E404F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3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Time to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topics are you interested in implementing? </a:t>
            </a:r>
          </a:p>
          <a:p>
            <a:r>
              <a:rPr lang="en-US" dirty="0"/>
              <a:t>What steps have you taken since our webinar? </a:t>
            </a:r>
          </a:p>
          <a:p>
            <a:r>
              <a:rPr lang="en-US" dirty="0"/>
              <a:t>What questions do you have?</a:t>
            </a:r>
          </a:p>
        </p:txBody>
      </p:sp>
    </p:spTree>
    <p:extLst>
      <p:ext uri="{BB962C8B-B14F-4D97-AF65-F5344CB8AC3E}">
        <p14:creationId xmlns:p14="http://schemas.microsoft.com/office/powerpoint/2010/main" val="3564119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Other Questions and Comments</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How else can I help you?</a:t>
            </a:r>
          </a:p>
        </p:txBody>
      </p:sp>
    </p:spTree>
    <p:extLst>
      <p:ext uri="{BB962C8B-B14F-4D97-AF65-F5344CB8AC3E}">
        <p14:creationId xmlns:p14="http://schemas.microsoft.com/office/powerpoint/2010/main" val="423609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65000"/>
                  </a:schemeClr>
                </a:solidFill>
              </a:rPr>
              <a:t>Webinar 1: May 3, Enhancing Capacity: Reengineering Fall and Fall Injury Programs:  Infrastructure,  Capacity and Sustainability </a:t>
            </a:r>
          </a:p>
          <a:p>
            <a:pPr lvl="1"/>
            <a:r>
              <a:rPr lang="en-US" sz="1500" dirty="0">
                <a:solidFill>
                  <a:schemeClr val="bg1">
                    <a:lumMod val="65000"/>
                  </a:schemeClr>
                </a:solidFill>
              </a:rPr>
              <a:t>Coaching Session: May 17,  Open Forum, Discussion</a:t>
            </a:r>
          </a:p>
          <a:p>
            <a:r>
              <a:rPr lang="en-US" sz="1800" dirty="0">
                <a:solidFill>
                  <a:schemeClr val="bg1">
                    <a:lumMod val="65000"/>
                  </a:schemeClr>
                </a:solidFill>
              </a:rPr>
              <a:t>Webinar 2: June 7, Redesigning Post Fall Management</a:t>
            </a:r>
          </a:p>
          <a:p>
            <a:pPr lvl="1"/>
            <a:r>
              <a:rPr lang="en-US" sz="1500" dirty="0">
                <a:solidFill>
                  <a:schemeClr val="bg1">
                    <a:lumMod val="65000"/>
                  </a:schemeClr>
                </a:solidFill>
              </a:rPr>
              <a:t>Coaching Session: June 21, Open Forum, Discussion</a:t>
            </a:r>
          </a:p>
          <a:p>
            <a:r>
              <a:rPr lang="en-US" sz="1800" dirty="0">
                <a:solidFill>
                  <a:schemeClr val="bg1">
                    <a:lumMod val="65000"/>
                  </a:schemeClr>
                </a:solidFill>
              </a:rPr>
              <a:t>Webinar 3: July 5, Best Practices to Reduce Falls Associated with Toileting</a:t>
            </a:r>
          </a:p>
          <a:p>
            <a:pPr lvl="1"/>
            <a:r>
              <a:rPr lang="en-US" sz="1500" dirty="0">
                <a:solidFill>
                  <a:schemeClr val="bg1">
                    <a:lumMod val="65000"/>
                  </a:schemeClr>
                </a:solidFill>
              </a:rPr>
              <a:t>Coaching Session: July 19, Open Forum, Discussion</a:t>
            </a:r>
          </a:p>
        </p:txBody>
      </p:sp>
    </p:spTree>
    <p:extLst>
      <p:ext uri="{BB962C8B-B14F-4D97-AF65-F5344CB8AC3E}">
        <p14:creationId xmlns:p14="http://schemas.microsoft.com/office/powerpoint/2010/main" val="302393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 (</a:t>
            </a:r>
            <a:r>
              <a:rPr lang="en-US" dirty="0" err="1"/>
              <a:t>con’t</a:t>
            </a:r>
            <a:r>
              <a:rPr lang="en-US" dirty="0"/>
              <a:t>)</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65000"/>
                  </a:schemeClr>
                </a:solidFill>
              </a:rPr>
              <a:t>Webinar 4: August 2, Safe Mobility is Fall Prevention </a:t>
            </a:r>
          </a:p>
          <a:p>
            <a:pPr lvl="1"/>
            <a:r>
              <a:rPr lang="en-US" sz="1500" dirty="0">
                <a:solidFill>
                  <a:schemeClr val="bg1">
                    <a:lumMod val="65000"/>
                  </a:schemeClr>
                </a:solidFill>
              </a:rPr>
              <a:t>Coaching Session: August 16, Open Forum, Discussion</a:t>
            </a:r>
          </a:p>
          <a:p>
            <a:r>
              <a:rPr lang="en-US" sz="1800" dirty="0">
                <a:solidFill>
                  <a:schemeClr val="bg1">
                    <a:lumMod val="65000"/>
                  </a:schemeClr>
                </a:solidFill>
              </a:rPr>
              <a:t>Webinar 5: September 6, Population-Specific Fall and Fall-injury Prevention </a:t>
            </a:r>
          </a:p>
          <a:p>
            <a:pPr lvl="1"/>
            <a:r>
              <a:rPr lang="en-US" sz="1500" dirty="0">
                <a:solidFill>
                  <a:schemeClr val="bg1">
                    <a:lumMod val="65000"/>
                  </a:schemeClr>
                </a:solidFill>
              </a:rPr>
              <a:t>Coaching Session: September 20, Open Forum, Discussion</a:t>
            </a:r>
          </a:p>
          <a:p>
            <a:r>
              <a:rPr lang="en-US" sz="1800" b="1" dirty="0">
                <a:solidFill>
                  <a:srgbClr val="0432FF"/>
                </a:solidFill>
              </a:rPr>
              <a:t>Webinar 6: October 4, Reducing Fall-related Injuries: Protective Interventions, Evidence and Application</a:t>
            </a:r>
          </a:p>
          <a:p>
            <a:pPr lvl="1"/>
            <a:r>
              <a:rPr lang="en-US" sz="1500" b="1" dirty="0">
                <a:solidFill>
                  <a:srgbClr val="FF0000"/>
                </a:solidFill>
              </a:rPr>
              <a:t>Closing Coaching Session: October 18, Open Forum, Discussion</a:t>
            </a:r>
          </a:p>
          <a:p>
            <a:r>
              <a:rPr lang="en-US" sz="1800" b="1" dirty="0"/>
              <a:t>Thank you! </a:t>
            </a:r>
          </a:p>
        </p:txBody>
      </p:sp>
    </p:spTree>
    <p:extLst>
      <p:ext uri="{BB962C8B-B14F-4D97-AF65-F5344CB8AC3E}">
        <p14:creationId xmlns:p14="http://schemas.microsoft.com/office/powerpoint/2010/main" val="196590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a:t>
            </a:r>
            <a:br>
              <a:rPr lang="en-US" dirty="0"/>
            </a:br>
            <a:r>
              <a:rPr lang="en-US" dirty="0"/>
              <a:t>You Can Always Reach Me!</a:t>
            </a:r>
          </a:p>
        </p:txBody>
      </p:sp>
      <p:sp>
        <p:nvSpPr>
          <p:cNvPr id="5" name="Content Placeholder 4"/>
          <p:cNvSpPr>
            <a:spLocks noGrp="1"/>
          </p:cNvSpPr>
          <p:nvPr>
            <p:ph idx="1"/>
          </p:nvPr>
        </p:nvSpPr>
        <p:spPr/>
        <p:txBody>
          <a:bodyPr/>
          <a:lstStyle/>
          <a:p>
            <a:r>
              <a:rPr lang="en-US" dirty="0"/>
              <a:t>Patricia Quigley, PhD, MPH, ARNP, CRRN, FAAN, FAANP, Nurse Consultant</a:t>
            </a:r>
          </a:p>
          <a:p>
            <a:r>
              <a:rPr lang="en-US" dirty="0"/>
              <a:t>pquigley1@tampabay.rr.com</a:t>
            </a:r>
            <a:br>
              <a:rPr lang="en-US" dirty="0"/>
            </a:br>
            <a:endParaRPr lang="en-US" dirty="0"/>
          </a:p>
        </p:txBody>
      </p:sp>
    </p:spTree>
    <p:extLst>
      <p:ext uri="{BB962C8B-B14F-4D97-AF65-F5344CB8AC3E}">
        <p14:creationId xmlns:p14="http://schemas.microsoft.com/office/powerpoint/2010/main" val="523905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522514" y="3118647"/>
            <a:ext cx="11478986" cy="1500187"/>
          </a:xfrm>
        </p:spPr>
        <p:txBody>
          <a:bodyPr/>
          <a:lstStyle/>
          <a:p>
            <a:pPr algn="ctr"/>
            <a:r>
              <a:rPr lang="en-US" sz="2000" b="1" dirty="0"/>
              <a:t>Join us for our next Learning Series call: October 4, 2023, 2-3 pm EST</a:t>
            </a:r>
          </a:p>
          <a:p>
            <a:pPr algn="ctr"/>
            <a:endParaRPr lang="en-US" sz="18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Falls series recording and slides</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https://qi.ipro.org/2023/04/19/fall-and-injury-prevention-a-6-part-webinar-series/</a:t>
            </a:r>
            <a:endParaRPr lang="en-US" sz="2000" b="1"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346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45" y="555409"/>
            <a:ext cx="7886700" cy="743465"/>
          </a:xfrm>
        </p:spPr>
        <p:txBody>
          <a:bodyPr/>
          <a:lstStyle/>
          <a:p>
            <a:r>
              <a:rPr lang="en-US" sz="3200" dirty="0"/>
              <a:t>IPRO HQIC &amp; Speaker Contact Information</a:t>
            </a:r>
          </a:p>
        </p:txBody>
      </p:sp>
      <p:sp>
        <p:nvSpPr>
          <p:cNvPr id="3" name="Text Placeholder 2"/>
          <p:cNvSpPr>
            <a:spLocks noGrp="1"/>
          </p:cNvSpPr>
          <p:nvPr>
            <p:ph type="body" idx="1"/>
          </p:nvPr>
        </p:nvSpPr>
        <p:spPr>
          <a:xfrm>
            <a:off x="2077628" y="1462595"/>
            <a:ext cx="4018373" cy="3808735"/>
          </a:xfrm>
        </p:spPr>
        <p:txBody>
          <a:bodyPr/>
          <a:lstStyle/>
          <a:p>
            <a:pPr marL="0" indent="0">
              <a:lnSpc>
                <a:spcPct val="100000"/>
              </a:lnSpc>
              <a:spcBef>
                <a:spcPts val="0"/>
              </a:spcBef>
              <a:buNone/>
              <a:tabLst>
                <a:tab pos="1719263" algn="l"/>
              </a:tabLst>
              <a:defRPr/>
            </a:pPr>
            <a:r>
              <a:rPr lang="en-US" sz="1350" b="1" dirty="0">
                <a:solidFill>
                  <a:srgbClr val="000000"/>
                </a:solidFill>
              </a:rPr>
              <a:t>Rebecca Van Vorst MSPH CPHQ</a:t>
            </a:r>
          </a:p>
          <a:p>
            <a:pPr marL="0" indent="0">
              <a:lnSpc>
                <a:spcPct val="100000"/>
              </a:lnSpc>
              <a:spcBef>
                <a:spcPts val="0"/>
              </a:spcBef>
              <a:buNone/>
              <a:tabLst>
                <a:tab pos="1719263" algn="l"/>
              </a:tabLst>
              <a:defRPr/>
            </a:pPr>
            <a:r>
              <a:rPr lang="en-US" sz="1350" b="1" dirty="0">
                <a:solidFill>
                  <a:srgbClr val="000000"/>
                </a:solidFill>
              </a:rPr>
              <a:t>Senior Director Quality Improvement</a:t>
            </a:r>
          </a:p>
          <a:p>
            <a:pPr marL="0" indent="0">
              <a:lnSpc>
                <a:spcPct val="100000"/>
              </a:lnSpc>
              <a:spcBef>
                <a:spcPts val="0"/>
              </a:spcBef>
              <a:buNone/>
              <a:tabLst>
                <a:tab pos="1719263" algn="l"/>
              </a:tabLst>
              <a:defRPr/>
            </a:pPr>
            <a:r>
              <a:rPr lang="en-US" sz="1350" dirty="0">
                <a:solidFill>
                  <a:srgbClr val="000000"/>
                </a:solidFill>
              </a:rPr>
              <a:t>IPRO HQIC Project Manager</a:t>
            </a:r>
          </a:p>
          <a:p>
            <a:pPr marL="0" indent="0">
              <a:lnSpc>
                <a:spcPct val="100000"/>
              </a:lnSpc>
              <a:spcBef>
                <a:spcPts val="0"/>
              </a:spcBef>
              <a:buNone/>
              <a:tabLst>
                <a:tab pos="1719263" algn="l"/>
              </a:tabLst>
              <a:defRPr/>
            </a:pPr>
            <a:r>
              <a:rPr lang="en-US" sz="1350" dirty="0">
                <a:solidFill>
                  <a:srgbClr val="000000"/>
                </a:solidFill>
                <a:hlinkClick r:id="rId2"/>
              </a:rPr>
              <a:t>rvanvorst@ipro.org</a:t>
            </a: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r>
              <a:rPr lang="en-US" sz="1350" b="1" dirty="0">
                <a:solidFill>
                  <a:prstClr val="black"/>
                </a:solidFill>
              </a:rPr>
              <a:t>CarlaLisa Rovere-Kistner, LCSW, CCM, CPHQ</a:t>
            </a:r>
          </a:p>
          <a:p>
            <a:pPr marL="0" indent="0">
              <a:lnSpc>
                <a:spcPct val="100000"/>
              </a:lnSpc>
              <a:spcBef>
                <a:spcPts val="0"/>
              </a:spcBef>
              <a:buNone/>
              <a:tabLst>
                <a:tab pos="1719263" algn="l"/>
              </a:tabLst>
              <a:defRPr/>
            </a:pPr>
            <a:r>
              <a:rPr lang="en-US" sz="1350" b="1" dirty="0">
                <a:solidFill>
                  <a:prstClr val="black"/>
                </a:solidFill>
              </a:rPr>
              <a:t>Quality Improvement Specialist</a:t>
            </a:r>
          </a:p>
          <a:p>
            <a:pPr marL="0" indent="0">
              <a:lnSpc>
                <a:spcPct val="100000"/>
              </a:lnSpc>
              <a:spcBef>
                <a:spcPts val="0"/>
              </a:spcBef>
              <a:buNone/>
              <a:tabLst>
                <a:tab pos="1719263" algn="l"/>
              </a:tabLst>
              <a:defRPr/>
            </a:pPr>
            <a:r>
              <a:rPr lang="en-US" sz="1350" dirty="0">
                <a:solidFill>
                  <a:prstClr val="black"/>
                </a:solidFill>
              </a:rPr>
              <a:t>IPRO</a:t>
            </a:r>
          </a:p>
          <a:p>
            <a:pPr marL="0" indent="0">
              <a:lnSpc>
                <a:spcPct val="100000"/>
              </a:lnSpc>
              <a:spcBef>
                <a:spcPts val="0"/>
              </a:spcBef>
              <a:buNone/>
              <a:tabLst>
                <a:tab pos="1719263" algn="l"/>
              </a:tabLst>
              <a:defRPr/>
            </a:pPr>
            <a:r>
              <a:rPr lang="en-US" sz="1350" dirty="0">
                <a:solidFill>
                  <a:schemeClr val="accent1"/>
                </a:solidFill>
                <a:hlinkClick r:id="rId3"/>
              </a:rPr>
              <a:t>crkistner@ipro.org</a:t>
            </a:r>
            <a:endParaRPr lang="en-US" sz="1350" dirty="0">
              <a:solidFill>
                <a:schemeClr val="accent1"/>
              </a:solidFill>
            </a:endParaRPr>
          </a:p>
          <a:p>
            <a:pPr marL="0" indent="0">
              <a:lnSpc>
                <a:spcPct val="100000"/>
              </a:lnSpc>
              <a:spcBef>
                <a:spcPts val="0"/>
              </a:spcBef>
              <a:buNone/>
              <a:tabLst>
                <a:tab pos="1719263" algn="l"/>
              </a:tabLst>
              <a:defRPr/>
            </a:pPr>
            <a:endParaRPr lang="en-US" sz="1350" dirty="0">
              <a:solidFill>
                <a:srgbClr val="000000"/>
              </a:solidFill>
            </a:endParaRPr>
          </a:p>
        </p:txBody>
      </p:sp>
      <p:sp>
        <p:nvSpPr>
          <p:cNvPr id="5" name="TextBox 4"/>
          <p:cNvSpPr txBox="1"/>
          <p:nvPr/>
        </p:nvSpPr>
        <p:spPr>
          <a:xfrm>
            <a:off x="6165309" y="1414352"/>
            <a:ext cx="4094095" cy="300082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Melanie Ronda, MSN,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Director, Health Care Quality Improvement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Nursing Home Lead, NY, NJ, Ohio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Infection Prevention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mronda@ipro.org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Amy Stackman,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Quality Improvement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astackman@ipro.org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2176688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2152650" y="2133015"/>
            <a:ext cx="7886700" cy="1214969"/>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3600" kern="0" dirty="0">
                <a:solidFill>
                  <a:srgbClr val="00539B"/>
                </a:solidFill>
                <a:latin typeface="+mj-lt"/>
              </a:rPr>
              <a:t>Thank You for Attending Today’s Event </a:t>
            </a:r>
          </a:p>
        </p:txBody>
      </p:sp>
      <p:sp>
        <p:nvSpPr>
          <p:cNvPr id="4" name="Content Placeholder 2"/>
          <p:cNvSpPr txBox="1">
            <a:spLocks/>
          </p:cNvSpPr>
          <p:nvPr/>
        </p:nvSpPr>
        <p:spPr>
          <a:xfrm>
            <a:off x="2152650" y="2425583"/>
            <a:ext cx="7886700" cy="18448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a:cs typeface="Arial"/>
                <a:sym typeface="Arial"/>
              </a:rPr>
              <a:t>We value your input!</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a:cs typeface="Arial"/>
                <a:sym typeface="Arial"/>
              </a:rPr>
              <a:t>Please complete the brief survey after exiting event.</a:t>
            </a:r>
          </a:p>
        </p:txBody>
      </p:sp>
      <p:sp>
        <p:nvSpPr>
          <p:cNvPr id="2" name="Slide Number Placeholder 1"/>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46680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218E-35EC-1CF5-4209-C296199D5F98}"/>
              </a:ext>
            </a:extLst>
          </p:cNvPr>
          <p:cNvSpPr>
            <a:spLocks noGrp="1"/>
          </p:cNvSpPr>
          <p:nvPr>
            <p:ph type="title"/>
          </p:nvPr>
        </p:nvSpPr>
        <p:spPr>
          <a:xfrm>
            <a:off x="2120566" y="457201"/>
            <a:ext cx="7886700" cy="793469"/>
          </a:xfrm>
        </p:spPr>
        <p:txBody>
          <a:bodyPr/>
          <a:lstStyle/>
          <a:p>
            <a:r>
              <a:rPr lang="en-US" b="0" dirty="0"/>
              <a:t>Your Participation Will</a:t>
            </a:r>
          </a:p>
        </p:txBody>
      </p:sp>
      <p:sp>
        <p:nvSpPr>
          <p:cNvPr id="3" name="Content Placeholder 2">
            <a:extLst>
              <a:ext uri="{FF2B5EF4-FFF2-40B4-BE49-F238E27FC236}">
                <a16:creationId xmlns:a16="http://schemas.microsoft.com/office/drawing/2014/main" id="{5C46FB20-944F-C3AE-3918-13D0A2AA6B9C}"/>
              </a:ext>
            </a:extLst>
          </p:cNvPr>
          <p:cNvSpPr>
            <a:spLocks noGrp="1"/>
          </p:cNvSpPr>
          <p:nvPr>
            <p:ph idx="1"/>
          </p:nvPr>
        </p:nvSpPr>
        <p:spPr>
          <a:xfrm>
            <a:off x="2152650" y="1447800"/>
            <a:ext cx="7886700" cy="3924300"/>
          </a:xfrm>
        </p:spPr>
        <p:txBody>
          <a:bodyPr/>
          <a:lstStyle/>
          <a:p>
            <a:r>
              <a:rPr lang="en-US" sz="1800" dirty="0">
                <a:solidFill>
                  <a:srgbClr val="000000"/>
                </a:solidFill>
                <a:latin typeface="Calibri" panose="020F0502020204030204" pitchFamily="34" charset="0"/>
              </a:rPr>
              <a:t>Support organizational systems and teams to expand program infrastructure and capacity;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Help you redesign your fall prevention and injury reduction program;</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Complement your evaluation program; and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Provide access to an online learning community to increase exchange of experiences, innovations, and best practice implementations.</a:t>
            </a:r>
          </a:p>
        </p:txBody>
      </p:sp>
      <p:sp>
        <p:nvSpPr>
          <p:cNvPr id="4" name="Slide Number Placeholder 3">
            <a:extLst>
              <a:ext uri="{FF2B5EF4-FFF2-40B4-BE49-F238E27FC236}">
                <a16:creationId xmlns:a16="http://schemas.microsoft.com/office/drawing/2014/main" id="{5992AD16-C399-3BC9-E13C-A0BEBBA1C292}"/>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1894893" y="514229"/>
            <a:ext cx="8144459" cy="793469"/>
          </a:xfrm>
        </p:spPr>
        <p:txBody>
          <a:bodyPr/>
          <a:lstStyle/>
          <a:p>
            <a:r>
              <a:rPr lang="en-US" dirty="0">
                <a:cs typeface="Calibri Light"/>
              </a:rPr>
              <a:t>Series Speaker</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1894893" y="1447801"/>
            <a:ext cx="8432541" cy="4042098"/>
          </a:xfrm>
        </p:spPr>
        <p:txBody>
          <a:bodyPr vert="horz" lIns="68580" tIns="34290" rIns="68580" bIns="34290" rtlCol="0" anchor="t">
            <a:noAutofit/>
          </a:bodyPr>
          <a:lstStyle/>
          <a:p>
            <a:pPr marL="0" indent="0">
              <a:buNone/>
            </a:pPr>
            <a:r>
              <a:rPr lang="en-US" sz="1800" b="1" dirty="0">
                <a:solidFill>
                  <a:srgbClr val="000000"/>
                </a:solidFill>
                <a:latin typeface="Calibri" panose="020F0502020204030204" pitchFamily="34" charset="0"/>
              </a:rPr>
              <a:t>Patricia A. Quigley, PhD, APRN, CRRN, FAAN, FAANP, FARN</a:t>
            </a:r>
            <a:r>
              <a:rPr lang="en-US" sz="1800" dirty="0">
                <a:solidFill>
                  <a:srgbClr val="000000"/>
                </a:solidFill>
                <a:latin typeface="Calibri" panose="020F0502020204030204" pitchFamily="34" charset="0"/>
              </a:rPr>
              <a:t> </a:t>
            </a:r>
          </a:p>
          <a:p>
            <a:pPr marL="0" indent="0">
              <a:buNone/>
            </a:pPr>
            <a:r>
              <a:rPr lang="en-US" sz="1350" b="1" dirty="0">
                <a:solidFill>
                  <a:srgbClr val="000000"/>
                </a:solidFill>
                <a:latin typeface="Calibri" panose="020F0502020204030204" pitchFamily="34" charset="0"/>
              </a:rPr>
              <a:t>Nurse Consultant</a:t>
            </a:r>
          </a:p>
          <a:p>
            <a:r>
              <a:rPr lang="en-US" sz="1650" dirty="0">
                <a:solidFill>
                  <a:srgbClr val="000000"/>
                </a:solidFill>
                <a:latin typeface="Calibri" panose="020F0502020204030204" pitchFamily="34" charset="0"/>
              </a:rPr>
              <a:t>Dr. Quigley is the President and Managing Member of Patricia A. Quigley, Nurse Consultant, LLC, which provides consultation to healthcare systems and patient safety organizations to advance patient safety programs and re-engineer integration of innovation at the point of care. </a:t>
            </a:r>
          </a:p>
          <a:p>
            <a:r>
              <a:rPr lang="en-US" sz="1650" dirty="0">
                <a:solidFill>
                  <a:srgbClr val="000000"/>
                </a:solidFill>
                <a:latin typeface="Calibri" panose="020F0502020204030204" pitchFamily="34" charset="0"/>
              </a:rPr>
              <a:t>For more than 45 years, Dr. Quigley has practiced in the field of rehabilitation nursing. She is recognized for her leadership as a speaker, scholar, researcher, author, educator, and mentor. </a:t>
            </a:r>
          </a:p>
          <a:p>
            <a:r>
              <a:rPr lang="en-US" sz="1650" dirty="0">
                <a:solidFill>
                  <a:srgbClr val="000000"/>
                </a:solidFill>
                <a:latin typeface="Calibri" panose="020F0502020204030204" pitchFamily="34" charset="0"/>
              </a:rPr>
              <a:t>Dr. Quigley’s contributions to patient safety, nursing, and rehabilitation are highly respected both nationally and internationally. She is known for her emphasis on clinical practice innovations designed to promote independence and safety for the elderly. </a:t>
            </a:r>
          </a:p>
          <a:p>
            <a:r>
              <a:rPr lang="en-US" sz="1650" dirty="0">
                <a:solidFill>
                  <a:srgbClr val="000000"/>
                </a:solidFill>
                <a:latin typeface="Calibri" panose="020F0502020204030204" pitchFamily="34" charset="0"/>
              </a:rPr>
              <a:t>Dr. Quigley is currently a member of the National Quality Forum’s Prevention and Population Health Committee.</a:t>
            </a:r>
            <a:endParaRPr lang="en-US" sz="1650" dirty="0">
              <a:cs typeface="Calibri"/>
            </a:endParaRPr>
          </a:p>
        </p:txBody>
      </p:sp>
      <p:sp>
        <p:nvSpPr>
          <p:cNvPr id="2" name="Slide Number Placeholder 1"/>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9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0DC1E4-25AE-0E88-6909-0C04E9758EC8}"/>
              </a:ext>
            </a:extLst>
          </p:cNvPr>
          <p:cNvSpPr>
            <a:spLocks noGrp="1"/>
          </p:cNvSpPr>
          <p:nvPr>
            <p:ph type="ctrTitle"/>
          </p:nvPr>
        </p:nvSpPr>
        <p:spPr/>
        <p:txBody>
          <a:bodyPr/>
          <a:lstStyle/>
          <a:p>
            <a:br>
              <a:rPr lang="en-US" b="1" dirty="0">
                <a:solidFill>
                  <a:srgbClr val="7030A0"/>
                </a:solidFill>
              </a:rPr>
            </a:br>
            <a:br>
              <a:rPr lang="en-US" dirty="0"/>
            </a:br>
            <a:br>
              <a:rPr lang="en-US" dirty="0">
                <a:solidFill>
                  <a:schemeClr val="accent5">
                    <a:lumMod val="75000"/>
                  </a:schemeClr>
                </a:solidFill>
              </a:rPr>
            </a:br>
            <a:r>
              <a:rPr lang="en-US" dirty="0">
                <a:solidFill>
                  <a:srgbClr val="0432FF"/>
                </a:solidFill>
              </a:rPr>
              <a:t>A Refresher: </a:t>
            </a:r>
            <a:r>
              <a:rPr lang="en-US" sz="4400" dirty="0">
                <a:solidFill>
                  <a:srgbClr val="0432FF"/>
                </a:solidFill>
              </a:rPr>
              <a:t>Population-Specific Fall and Fall-injury Prevention</a:t>
            </a:r>
            <a:endParaRPr lang="en-US" dirty="0">
              <a:solidFill>
                <a:srgbClr val="0432FF"/>
              </a:solidFill>
            </a:endParaRPr>
          </a:p>
        </p:txBody>
      </p:sp>
      <p:sp>
        <p:nvSpPr>
          <p:cNvPr id="5" name="Subtitle 4">
            <a:extLst>
              <a:ext uri="{FF2B5EF4-FFF2-40B4-BE49-F238E27FC236}">
                <a16:creationId xmlns:a16="http://schemas.microsoft.com/office/drawing/2014/main" id="{A91AEE04-5402-F5C7-1E83-8A650EA6BEB2}"/>
              </a:ext>
            </a:extLst>
          </p:cNvPr>
          <p:cNvSpPr>
            <a:spLocks noGrp="1"/>
          </p:cNvSpPr>
          <p:nvPr>
            <p:ph type="subTitle" idx="1"/>
          </p:nvPr>
        </p:nvSpPr>
        <p:spPr>
          <a:xfrm>
            <a:off x="1828800" y="3657600"/>
            <a:ext cx="8534400" cy="1981200"/>
          </a:xfrm>
        </p:spPr>
        <p:txBody>
          <a:bodyPr/>
          <a:lstStyle/>
          <a:p>
            <a:r>
              <a:rPr lang="en-US" dirty="0"/>
              <a:t>Patricia Quigley, PhD, APRN, CRRN, FAAN, FAANP, FARN </a:t>
            </a:r>
          </a:p>
          <a:p>
            <a:r>
              <a:rPr lang="en-US" dirty="0"/>
              <a:t>September 20, 2023</a:t>
            </a:r>
            <a:br>
              <a:rPr lang="en-US" dirty="0"/>
            </a:br>
            <a:endParaRPr lang="en-US" dirty="0"/>
          </a:p>
        </p:txBody>
      </p:sp>
    </p:spTree>
    <p:extLst>
      <p:ext uri="{BB962C8B-B14F-4D97-AF65-F5344CB8AC3E}">
        <p14:creationId xmlns:p14="http://schemas.microsoft.com/office/powerpoint/2010/main" val="239889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6A3588"/>
                </a:solidFill>
              </a:rPr>
              <a:t>Learning Outcomes</a:t>
            </a:r>
          </a:p>
        </p:txBody>
      </p:sp>
      <p:sp>
        <p:nvSpPr>
          <p:cNvPr id="3" name="Content Placeholder 2"/>
          <p:cNvSpPr>
            <a:spLocks noGrp="1"/>
          </p:cNvSpPr>
          <p:nvPr>
            <p:ph idx="1"/>
          </p:nvPr>
        </p:nvSpPr>
        <p:spPr>
          <a:xfrm>
            <a:off x="1576917" y="2017713"/>
            <a:ext cx="9560775" cy="4114800"/>
          </a:xfrm>
        </p:spPr>
        <p:txBody>
          <a:bodyPr>
            <a:normAutofit/>
          </a:bodyPr>
          <a:lstStyle/>
          <a:p>
            <a:r>
              <a:rPr lang="en-US" sz="3200" dirty="0"/>
              <a:t>Utilize clinical expertise to define fall risk factors for 3 clinical populations </a:t>
            </a:r>
          </a:p>
          <a:p>
            <a:r>
              <a:rPr lang="en-US" sz="3200" dirty="0"/>
              <a:t>Realign patient outcomes from fall rates to mitigation and elimination of fall risk factors for </a:t>
            </a:r>
            <a:r>
              <a:rPr lang="en-US" sz="3200" i="1" dirty="0"/>
              <a:t>preventable falls </a:t>
            </a:r>
          </a:p>
          <a:p>
            <a:r>
              <a:rPr lang="en-US" sz="3200" dirty="0"/>
              <a:t>Apply nursing process to evaluate individualized patient response to care planning</a:t>
            </a:r>
          </a:p>
        </p:txBody>
      </p:sp>
    </p:spTree>
    <p:extLst>
      <p:ext uri="{BB962C8B-B14F-4D97-AF65-F5344CB8AC3E}">
        <p14:creationId xmlns:p14="http://schemas.microsoft.com/office/powerpoint/2010/main" val="197929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6D16-A19D-1840-ACA0-7F01BEE05884}"/>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19322AAE-C8BA-684E-ACB0-404902FA7CF2}"/>
              </a:ext>
            </a:extLst>
          </p:cNvPr>
          <p:cNvSpPr>
            <a:spLocks noGrp="1"/>
          </p:cNvSpPr>
          <p:nvPr>
            <p:ph idx="1"/>
          </p:nvPr>
        </p:nvSpPr>
        <p:spPr>
          <a:xfrm>
            <a:off x="1320800" y="2240924"/>
            <a:ext cx="10033000" cy="3585844"/>
          </a:xfrm>
        </p:spPr>
        <p:txBody>
          <a:bodyPr/>
          <a:lstStyle/>
          <a:p>
            <a:r>
              <a:rPr lang="en-US" dirty="0"/>
              <a:t>Not all falls are equal</a:t>
            </a:r>
          </a:p>
          <a:p>
            <a:r>
              <a:rPr lang="en-US" dirty="0">
                <a:solidFill>
                  <a:srgbClr val="FF0000"/>
                </a:solidFill>
              </a:rPr>
              <a:t>Universal fall prevention bundles are not effective</a:t>
            </a:r>
          </a:p>
          <a:p>
            <a:r>
              <a:rPr lang="en-US" dirty="0"/>
              <a:t>Forced immobility is causing harm</a:t>
            </a:r>
          </a:p>
          <a:p>
            <a:r>
              <a:rPr lang="en-US" dirty="0"/>
              <a:t>”Non-compliance” is overused</a:t>
            </a:r>
          </a:p>
          <a:p>
            <a:r>
              <a:rPr lang="en-US" dirty="0"/>
              <a:t>Misuse of bed alarms cause more harm than good</a:t>
            </a:r>
          </a:p>
          <a:p>
            <a:r>
              <a:rPr lang="en-US" dirty="0"/>
              <a:t>Falls are not just a nursing issue</a:t>
            </a:r>
          </a:p>
          <a:p>
            <a:r>
              <a:rPr lang="en-US" dirty="0"/>
              <a:t>Staff are still getting injured</a:t>
            </a:r>
          </a:p>
        </p:txBody>
      </p:sp>
    </p:spTree>
    <p:extLst>
      <p:ext uri="{BB962C8B-B14F-4D97-AF65-F5344CB8AC3E}">
        <p14:creationId xmlns:p14="http://schemas.microsoft.com/office/powerpoint/2010/main" val="53846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54E4-5AD6-6C41-BF36-9EF1CACC968C}"/>
              </a:ext>
            </a:extLst>
          </p:cNvPr>
          <p:cNvSpPr>
            <a:spLocks noGrp="1"/>
          </p:cNvSpPr>
          <p:nvPr>
            <p:ph type="title"/>
          </p:nvPr>
        </p:nvSpPr>
        <p:spPr>
          <a:xfrm>
            <a:off x="1422399" y="617538"/>
            <a:ext cx="9045577" cy="1668462"/>
          </a:xfrm>
        </p:spPr>
        <p:txBody>
          <a:bodyPr/>
          <a:lstStyle/>
          <a:p>
            <a:r>
              <a:rPr lang="en-US" sz="3200" dirty="0"/>
              <a:t>Develop Comprehensive Design 3-Tier Fall and Injury Care Plan Program</a:t>
            </a:r>
            <a:br>
              <a:rPr lang="en-US" dirty="0"/>
            </a:br>
            <a:endParaRPr lang="en-US" dirty="0"/>
          </a:p>
        </p:txBody>
      </p:sp>
      <p:sp>
        <p:nvSpPr>
          <p:cNvPr id="3" name="Content Placeholder 2">
            <a:extLst>
              <a:ext uri="{FF2B5EF4-FFF2-40B4-BE49-F238E27FC236}">
                <a16:creationId xmlns:a16="http://schemas.microsoft.com/office/drawing/2014/main" id="{457D9024-8E16-7140-A262-CE8C5D16FA0C}"/>
              </a:ext>
            </a:extLst>
          </p:cNvPr>
          <p:cNvSpPr>
            <a:spLocks noGrp="1"/>
          </p:cNvSpPr>
          <p:nvPr>
            <p:ph idx="1"/>
          </p:nvPr>
        </p:nvSpPr>
        <p:spPr>
          <a:xfrm>
            <a:off x="566670" y="2017713"/>
            <a:ext cx="11373447" cy="4114800"/>
          </a:xfrm>
        </p:spPr>
        <p:txBody>
          <a:bodyPr/>
          <a:lstStyle/>
          <a:p>
            <a:pPr marL="0" indent="0">
              <a:buNone/>
            </a:pPr>
            <a:r>
              <a:rPr lang="en-US" sz="2400" dirty="0"/>
              <a:t>1. Universal fall precautions – still individualized-based Patient Assessment and Nursing Clinical Judgement </a:t>
            </a:r>
          </a:p>
          <a:p>
            <a:pPr marL="0" indent="0">
              <a:buNone/>
            </a:pPr>
            <a:r>
              <a:rPr lang="en-US" sz="2400" dirty="0"/>
              <a:t>2. Individualized care plan – </a:t>
            </a:r>
          </a:p>
          <a:p>
            <a:pPr marL="914400" lvl="1" indent="-514350"/>
            <a:r>
              <a:rPr lang="en-US" dirty="0"/>
              <a:t>Align fall risk factor to specific intervention</a:t>
            </a:r>
          </a:p>
          <a:p>
            <a:pPr marL="914400" lvl="1" indent="-514350"/>
            <a:r>
              <a:rPr lang="en-US" dirty="0"/>
              <a:t>Individualized protection from injury based on injury risk</a:t>
            </a:r>
          </a:p>
          <a:p>
            <a:pPr marL="0" indent="0">
              <a:buNone/>
            </a:pPr>
            <a:r>
              <a:rPr lang="en-US" sz="2400" dirty="0"/>
              <a:t>3. </a:t>
            </a:r>
            <a:r>
              <a:rPr lang="en-US" sz="2400" dirty="0">
                <a:solidFill>
                  <a:srgbClr val="0432FF"/>
                </a:solidFill>
              </a:rPr>
              <a:t>Implement Population-Based Approach To Fall and Injury Prevention </a:t>
            </a:r>
          </a:p>
          <a:p>
            <a:pPr lvl="1">
              <a:buFont typeface="Arial" panose="020B0604020202020204" pitchFamily="34" charset="0"/>
              <a:buChar char="•"/>
            </a:pPr>
            <a:r>
              <a:rPr lang="en-US" dirty="0"/>
              <a:t>Dx: Rt CVA vs Lt CVA; A,B,C,S; Parkinson’s Dis vs. Alzheimer’s    Dis)</a:t>
            </a:r>
          </a:p>
          <a:p>
            <a:pPr lvl="1">
              <a:buFont typeface="Arial" panose="020B0604020202020204" pitchFamily="34" charset="0"/>
              <a:buChar char="•"/>
            </a:pPr>
            <a:r>
              <a:rPr lang="en-US" dirty="0"/>
              <a:t>Risk adjust based on population: age—based </a:t>
            </a:r>
          </a:p>
        </p:txBody>
      </p:sp>
    </p:spTree>
    <p:extLst>
      <p:ext uri="{BB962C8B-B14F-4D97-AF65-F5344CB8AC3E}">
        <p14:creationId xmlns:p14="http://schemas.microsoft.com/office/powerpoint/2010/main" val="719218494"/>
      </p:ext>
    </p:extLst>
  </p:cSld>
  <p:clrMapOvr>
    <a:masterClrMapping/>
  </p:clrMapOvr>
</p:sld>
</file>

<file path=ppt/theme/theme1.xml><?xml version="1.0" encoding="utf-8"?>
<a:theme xmlns:a="http://schemas.openxmlformats.org/drawingml/2006/main" name="Red Blue and Yellow">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NQIIC_Template_PPT_Final_3" id="{681EEE4F-C09C-4BF7-8902-2BB583983C1E}" vid="{2D458002-91FB-445B-8D33-1A3E32BD73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2387</Words>
  <Application>Microsoft Office PowerPoint</Application>
  <PresentationFormat>Widescreen</PresentationFormat>
  <Paragraphs>304</Paragraphs>
  <Slides>37</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Calibri Light</vt:lpstr>
      <vt:lpstr>Tahoma</vt:lpstr>
      <vt:lpstr>Wingdings</vt:lpstr>
      <vt:lpstr>Red Blue and Yellow</vt:lpstr>
      <vt:lpstr>1_Office Theme</vt:lpstr>
      <vt:lpstr>Falls: The Series</vt:lpstr>
      <vt:lpstr>IPRO HQIC/QIN-QIO</vt:lpstr>
      <vt:lpstr>Series Schedule: 2 – 3 pm EST</vt:lpstr>
      <vt:lpstr>Your Participation Will</vt:lpstr>
      <vt:lpstr>Series Speaker</vt:lpstr>
      <vt:lpstr>   A Refresher: Population-Specific Fall and Fall-injury Prevention</vt:lpstr>
      <vt:lpstr>Learning Outcomes</vt:lpstr>
      <vt:lpstr>What we Know…..</vt:lpstr>
      <vt:lpstr>Develop Comprehensive Design 3-Tier Fall and Injury Care Plan Program </vt:lpstr>
      <vt:lpstr>Universal Fall Precautions</vt:lpstr>
      <vt:lpstr>Fall Risk Screening/Assessment</vt:lpstr>
      <vt:lpstr>Key Factors To Assess for Fall Risk</vt:lpstr>
      <vt:lpstr>Key Risk Factors for Falls</vt:lpstr>
      <vt:lpstr>Key Risk Factors for Falls </vt:lpstr>
      <vt:lpstr>Key Risk Factors for Falls  </vt:lpstr>
      <vt:lpstr>Tailoring Practices </vt:lpstr>
      <vt:lpstr>Fall Prevention Care Planning</vt:lpstr>
      <vt:lpstr>Unit-Level Fall Risk Factors</vt:lpstr>
      <vt:lpstr>Evidence-based Fall and Injury Risk Factors for Specific Populations   CHF  TIA - Stroke  Hip Fracture  Case studies help you to develop assessment and care/fall prevention interventions based on fall risk factors per population based for preventable falls (Accidental and Anticipated Physiological Falls).</vt:lpstr>
      <vt:lpstr>CHF </vt:lpstr>
      <vt:lpstr>Meet Your Grandmother</vt:lpstr>
      <vt:lpstr>Individualized Care Plan – High Fall Risk</vt:lpstr>
      <vt:lpstr>Meet Your Mother</vt:lpstr>
      <vt:lpstr>She Suffered a TIA – Rt CVA</vt:lpstr>
      <vt:lpstr>Your Mother’s Initial Fall Prevention Care Plan – ER – Anticipate Change in Status</vt:lpstr>
      <vt:lpstr>In Next Hour, Change in Status  Added Assessment </vt:lpstr>
      <vt:lpstr>Your Father’s Hip Fracture - Falls at Bedside: Orthopedic Unit</vt:lpstr>
      <vt:lpstr>Hip Fracture Fall Risk Factors</vt:lpstr>
      <vt:lpstr>With Clinical Experts, Create Population-Specific Fall and Injury Care Plans Based on Hip Fx patients, Along with Strategies to Monitor Patient Response to Care</vt:lpstr>
      <vt:lpstr>Your Time to Share</vt:lpstr>
      <vt:lpstr>Other Questions and Comments</vt:lpstr>
      <vt:lpstr>Our Webinar Schedule</vt:lpstr>
      <vt:lpstr>Our Webinar Schedule (con’t)</vt:lpstr>
      <vt:lpstr>Thank you!  You Can Always Reach Me!</vt:lpstr>
      <vt:lpstr>Next Steps</vt:lpstr>
      <vt:lpstr>IPRO HQIC &amp; Speaker Contact Information</vt:lpstr>
      <vt:lpstr>Thank You for Attending Today’s Event </vt:lpstr>
    </vt:vector>
  </TitlesOfParts>
  <Company>IPRO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The Series</dc:title>
  <dc:creator>CarlaLisa Rovere-Kistner</dc:creator>
  <cp:lastModifiedBy>CarlaLisa Rovere-Kistner</cp:lastModifiedBy>
  <cp:revision>4</cp:revision>
  <dcterms:created xsi:type="dcterms:W3CDTF">2023-08-08T12:47:26Z</dcterms:created>
  <dcterms:modified xsi:type="dcterms:W3CDTF">2023-08-17T17:20:02Z</dcterms:modified>
</cp:coreProperties>
</file>