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8"/>
  </p:notesMasterIdLst>
  <p:sldIdLst>
    <p:sldId id="1544" r:id="rId3"/>
    <p:sldId id="1568" r:id="rId4"/>
    <p:sldId id="1562" r:id="rId5"/>
    <p:sldId id="1563" r:id="rId6"/>
    <p:sldId id="1564" r:id="rId7"/>
    <p:sldId id="324" r:id="rId8"/>
    <p:sldId id="711" r:id="rId9"/>
    <p:sldId id="1469" r:id="rId10"/>
    <p:sldId id="418" r:id="rId11"/>
    <p:sldId id="359" r:id="rId12"/>
    <p:sldId id="540" r:id="rId13"/>
    <p:sldId id="422" r:id="rId14"/>
    <p:sldId id="539" r:id="rId15"/>
    <p:sldId id="543" r:id="rId16"/>
    <p:sldId id="1462" r:id="rId17"/>
    <p:sldId id="435" r:id="rId18"/>
    <p:sldId id="557" r:id="rId19"/>
    <p:sldId id="1399" r:id="rId20"/>
    <p:sldId id="562" r:id="rId21"/>
    <p:sldId id="1398" r:id="rId22"/>
    <p:sldId id="547" r:id="rId23"/>
    <p:sldId id="1372" r:id="rId24"/>
    <p:sldId id="1464" r:id="rId25"/>
    <p:sldId id="520" r:id="rId26"/>
    <p:sldId id="1473" r:id="rId27"/>
    <p:sldId id="1477" r:id="rId28"/>
    <p:sldId id="1478" r:id="rId29"/>
    <p:sldId id="511" r:id="rId30"/>
    <p:sldId id="712" r:id="rId31"/>
    <p:sldId id="728" r:id="rId32"/>
    <p:sldId id="1515" r:id="rId33"/>
    <p:sldId id="1543" r:id="rId34"/>
    <p:sldId id="397" r:id="rId35"/>
    <p:sldId id="1565" r:id="rId36"/>
    <p:sldId id="15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EB591-0FBA-3047-959B-4D82BE72A499}" type="doc">
      <dgm:prSet loTypeId="urn:microsoft.com/office/officeart/2005/8/layout/pyramid2" loCatId="pyramid" qsTypeId="urn:microsoft.com/office/officeart/2005/8/quickstyle/simple1" qsCatId="simple" csTypeId="urn:microsoft.com/office/officeart/2005/8/colors/accent1_2" csCatId="accent1" phldr="1"/>
      <dgm:spPr/>
    </dgm:pt>
    <dgm:pt modelId="{CB5F8E4B-01FC-0741-A2ED-7C46C341F0E5}">
      <dgm:prSet phldrT="[Text]"/>
      <dgm:spPr/>
      <dgm:t>
        <a:bodyPr/>
        <a:lstStyle/>
        <a:p>
          <a:r>
            <a:rPr lang="en-US" b="1" dirty="0">
              <a:solidFill>
                <a:srgbClr val="0432FF"/>
              </a:solidFill>
            </a:rPr>
            <a:t>Risk for Loss of Life </a:t>
          </a:r>
        </a:p>
      </dgm:t>
    </dgm:pt>
    <dgm:pt modelId="{0B97D976-388B-734C-8359-2552EA9781A4}" type="parTrans" cxnId="{47A23446-60B2-5C44-9BDE-AEF9DC389CF2}">
      <dgm:prSet/>
      <dgm:spPr/>
      <dgm:t>
        <a:bodyPr/>
        <a:lstStyle/>
        <a:p>
          <a:endParaRPr lang="en-US"/>
        </a:p>
      </dgm:t>
    </dgm:pt>
    <dgm:pt modelId="{B1C1ACA4-F83C-6C41-97A1-E45EA18DFEBA}" type="sibTrans" cxnId="{47A23446-60B2-5C44-9BDE-AEF9DC389CF2}">
      <dgm:prSet/>
      <dgm:spPr/>
      <dgm:t>
        <a:bodyPr/>
        <a:lstStyle/>
        <a:p>
          <a:endParaRPr lang="en-US"/>
        </a:p>
      </dgm:t>
    </dgm:pt>
    <dgm:pt modelId="{99475E2F-9452-504A-82F5-EBE985403A59}">
      <dgm:prSet phldrT="[Text]"/>
      <dgm:spPr/>
      <dgm:t>
        <a:bodyPr/>
        <a:lstStyle/>
        <a:p>
          <a:r>
            <a:rPr lang="en-US" dirty="0"/>
            <a:t>Risk for Injury + Loss of Function</a:t>
          </a:r>
        </a:p>
      </dgm:t>
    </dgm:pt>
    <dgm:pt modelId="{AB16D5AE-C097-564E-9C98-A03E921881DF}" type="parTrans" cxnId="{67D75DB2-DE42-3845-92BF-6E807E670D2C}">
      <dgm:prSet/>
      <dgm:spPr/>
      <dgm:t>
        <a:bodyPr/>
        <a:lstStyle/>
        <a:p>
          <a:endParaRPr lang="en-US"/>
        </a:p>
      </dgm:t>
    </dgm:pt>
    <dgm:pt modelId="{E69F728A-9A4D-FD49-950D-1025968B9D41}" type="sibTrans" cxnId="{67D75DB2-DE42-3845-92BF-6E807E670D2C}">
      <dgm:prSet/>
      <dgm:spPr/>
      <dgm:t>
        <a:bodyPr/>
        <a:lstStyle/>
        <a:p>
          <a:endParaRPr lang="en-US"/>
        </a:p>
      </dgm:t>
    </dgm:pt>
    <dgm:pt modelId="{EE7D4814-F6E6-CB42-AD89-342F1D6B5791}">
      <dgm:prSet phldrT="[Text]" custT="1"/>
      <dgm:spPr/>
      <dgm:t>
        <a:bodyPr/>
        <a:lstStyle/>
        <a:p>
          <a:r>
            <a:rPr lang="en-US" sz="2400" dirty="0"/>
            <a:t>Risk for Falls - Everybody Is!</a:t>
          </a:r>
        </a:p>
      </dgm:t>
    </dgm:pt>
    <dgm:pt modelId="{1BC93CC1-A893-C142-9283-F0E541520D17}" type="parTrans" cxnId="{91184CF5-EF8A-A845-88DF-92AB291175C7}">
      <dgm:prSet/>
      <dgm:spPr/>
      <dgm:t>
        <a:bodyPr/>
        <a:lstStyle/>
        <a:p>
          <a:endParaRPr lang="en-US"/>
        </a:p>
      </dgm:t>
    </dgm:pt>
    <dgm:pt modelId="{72656E92-7BE7-064B-A278-8D370F100B1B}" type="sibTrans" cxnId="{91184CF5-EF8A-A845-88DF-92AB291175C7}">
      <dgm:prSet/>
      <dgm:spPr/>
      <dgm:t>
        <a:bodyPr/>
        <a:lstStyle/>
        <a:p>
          <a:endParaRPr lang="en-US"/>
        </a:p>
      </dgm:t>
    </dgm:pt>
    <dgm:pt modelId="{42575CCD-A6C8-9641-8E9E-BB417D317124}" type="pres">
      <dgm:prSet presAssocID="{259EB591-0FBA-3047-959B-4D82BE72A499}" presName="compositeShape" presStyleCnt="0">
        <dgm:presLayoutVars>
          <dgm:dir/>
          <dgm:resizeHandles/>
        </dgm:presLayoutVars>
      </dgm:prSet>
      <dgm:spPr/>
    </dgm:pt>
    <dgm:pt modelId="{D29CBE8B-78D0-1347-9416-D3761E9C05BC}" type="pres">
      <dgm:prSet presAssocID="{259EB591-0FBA-3047-959B-4D82BE72A499}" presName="pyramid" presStyleLbl="node1" presStyleIdx="0" presStyleCnt="1"/>
      <dgm:spPr/>
    </dgm:pt>
    <dgm:pt modelId="{BC68BAF8-E067-CD4C-BC54-E4F235841231}" type="pres">
      <dgm:prSet presAssocID="{259EB591-0FBA-3047-959B-4D82BE72A499}" presName="theList" presStyleCnt="0"/>
      <dgm:spPr/>
    </dgm:pt>
    <dgm:pt modelId="{8785FEC2-FFE6-3743-85E3-5A4B00611B53}" type="pres">
      <dgm:prSet presAssocID="{CB5F8E4B-01FC-0741-A2ED-7C46C341F0E5}" presName="aNode" presStyleLbl="fgAcc1" presStyleIdx="0" presStyleCnt="3" custScaleX="167806" custLinFactNeighborX="-44830" custLinFactNeighborY="-54226">
        <dgm:presLayoutVars>
          <dgm:bulletEnabled val="1"/>
        </dgm:presLayoutVars>
      </dgm:prSet>
      <dgm:spPr/>
    </dgm:pt>
    <dgm:pt modelId="{48C2EC1C-C7BD-E848-93AD-6F60D0D5469F}" type="pres">
      <dgm:prSet presAssocID="{CB5F8E4B-01FC-0741-A2ED-7C46C341F0E5}" presName="aSpace" presStyleCnt="0"/>
      <dgm:spPr/>
    </dgm:pt>
    <dgm:pt modelId="{E8D78A90-0EAC-A549-94E0-23874E2CE89E}" type="pres">
      <dgm:prSet presAssocID="{99475E2F-9452-504A-82F5-EBE985403A59}" presName="aNode" presStyleLbl="fgAcc1" presStyleIdx="1" presStyleCnt="3" custScaleY="88873" custLinFactY="4320" custLinFactNeighborX="-47679" custLinFactNeighborY="100000">
        <dgm:presLayoutVars>
          <dgm:bulletEnabled val="1"/>
        </dgm:presLayoutVars>
      </dgm:prSet>
      <dgm:spPr/>
    </dgm:pt>
    <dgm:pt modelId="{ADE89211-2E59-1147-A554-107D1D92F1D2}" type="pres">
      <dgm:prSet presAssocID="{99475E2F-9452-504A-82F5-EBE985403A59}" presName="aSpace" presStyleCnt="0"/>
      <dgm:spPr/>
    </dgm:pt>
    <dgm:pt modelId="{41CF679C-12EA-7241-AC4E-E26CCCC75F97}" type="pres">
      <dgm:prSet presAssocID="{EE7D4814-F6E6-CB42-AD89-342F1D6B5791}" presName="aNode" presStyleLbl="fgAcc1" presStyleIdx="2" presStyleCnt="3" custScaleX="199549" custLinFactY="29201" custLinFactNeighborX="-43489" custLinFactNeighborY="100000">
        <dgm:presLayoutVars>
          <dgm:bulletEnabled val="1"/>
        </dgm:presLayoutVars>
      </dgm:prSet>
      <dgm:spPr/>
    </dgm:pt>
    <dgm:pt modelId="{13EAD697-DE80-7441-AE84-45A76234813D}" type="pres">
      <dgm:prSet presAssocID="{EE7D4814-F6E6-CB42-AD89-342F1D6B5791}" presName="aSpace" presStyleCnt="0"/>
      <dgm:spPr/>
    </dgm:pt>
  </dgm:ptLst>
  <dgm:cxnLst>
    <dgm:cxn modelId="{9D27C90D-E491-F74A-A920-923B68CC937B}" type="presOf" srcId="{CB5F8E4B-01FC-0741-A2ED-7C46C341F0E5}" destId="{8785FEC2-FFE6-3743-85E3-5A4B00611B53}" srcOrd="0" destOrd="0" presId="urn:microsoft.com/office/officeart/2005/8/layout/pyramid2"/>
    <dgm:cxn modelId="{25235324-1E80-4340-B6EE-ACC1ED788C3A}" type="presOf" srcId="{259EB591-0FBA-3047-959B-4D82BE72A499}" destId="{42575CCD-A6C8-9641-8E9E-BB417D317124}" srcOrd="0" destOrd="0" presId="urn:microsoft.com/office/officeart/2005/8/layout/pyramid2"/>
    <dgm:cxn modelId="{47A23446-60B2-5C44-9BDE-AEF9DC389CF2}" srcId="{259EB591-0FBA-3047-959B-4D82BE72A499}" destId="{CB5F8E4B-01FC-0741-A2ED-7C46C341F0E5}" srcOrd="0" destOrd="0" parTransId="{0B97D976-388B-734C-8359-2552EA9781A4}" sibTransId="{B1C1ACA4-F83C-6C41-97A1-E45EA18DFEBA}"/>
    <dgm:cxn modelId="{90EBA651-1C46-BE45-BB15-F352F8F91DB2}" type="presOf" srcId="{EE7D4814-F6E6-CB42-AD89-342F1D6B5791}" destId="{41CF679C-12EA-7241-AC4E-E26CCCC75F97}" srcOrd="0" destOrd="0" presId="urn:microsoft.com/office/officeart/2005/8/layout/pyramid2"/>
    <dgm:cxn modelId="{67D75DB2-DE42-3845-92BF-6E807E670D2C}" srcId="{259EB591-0FBA-3047-959B-4D82BE72A499}" destId="{99475E2F-9452-504A-82F5-EBE985403A59}" srcOrd="1" destOrd="0" parTransId="{AB16D5AE-C097-564E-9C98-A03E921881DF}" sibTransId="{E69F728A-9A4D-FD49-950D-1025968B9D41}"/>
    <dgm:cxn modelId="{3D222AE2-E0F8-6B4A-A40A-979DF13B07F8}" type="presOf" srcId="{99475E2F-9452-504A-82F5-EBE985403A59}" destId="{E8D78A90-0EAC-A549-94E0-23874E2CE89E}" srcOrd="0" destOrd="0" presId="urn:microsoft.com/office/officeart/2005/8/layout/pyramid2"/>
    <dgm:cxn modelId="{91184CF5-EF8A-A845-88DF-92AB291175C7}" srcId="{259EB591-0FBA-3047-959B-4D82BE72A499}" destId="{EE7D4814-F6E6-CB42-AD89-342F1D6B5791}" srcOrd="2" destOrd="0" parTransId="{1BC93CC1-A893-C142-9283-F0E541520D17}" sibTransId="{72656E92-7BE7-064B-A278-8D370F100B1B}"/>
    <dgm:cxn modelId="{1710906B-696F-A542-9EF6-0D9C53040656}" type="presParOf" srcId="{42575CCD-A6C8-9641-8E9E-BB417D317124}" destId="{D29CBE8B-78D0-1347-9416-D3761E9C05BC}" srcOrd="0" destOrd="0" presId="urn:microsoft.com/office/officeart/2005/8/layout/pyramid2"/>
    <dgm:cxn modelId="{C8A3B834-3DA1-BE4E-B6D5-BE202F9347FC}" type="presParOf" srcId="{42575CCD-A6C8-9641-8E9E-BB417D317124}" destId="{BC68BAF8-E067-CD4C-BC54-E4F235841231}" srcOrd="1" destOrd="0" presId="urn:microsoft.com/office/officeart/2005/8/layout/pyramid2"/>
    <dgm:cxn modelId="{B4E67AF4-3654-FD4F-8730-868B01E3D0C1}" type="presParOf" srcId="{BC68BAF8-E067-CD4C-BC54-E4F235841231}" destId="{8785FEC2-FFE6-3743-85E3-5A4B00611B53}" srcOrd="0" destOrd="0" presId="urn:microsoft.com/office/officeart/2005/8/layout/pyramid2"/>
    <dgm:cxn modelId="{06B13D59-DB2C-2847-905B-0240A025B161}" type="presParOf" srcId="{BC68BAF8-E067-CD4C-BC54-E4F235841231}" destId="{48C2EC1C-C7BD-E848-93AD-6F60D0D5469F}" srcOrd="1" destOrd="0" presId="urn:microsoft.com/office/officeart/2005/8/layout/pyramid2"/>
    <dgm:cxn modelId="{71FE35E1-E5A3-B743-8A9C-CF50CC37ACE3}" type="presParOf" srcId="{BC68BAF8-E067-CD4C-BC54-E4F235841231}" destId="{E8D78A90-0EAC-A549-94E0-23874E2CE89E}" srcOrd="2" destOrd="0" presId="urn:microsoft.com/office/officeart/2005/8/layout/pyramid2"/>
    <dgm:cxn modelId="{C608B7FF-1240-C64D-8B68-3FAE506A0439}" type="presParOf" srcId="{BC68BAF8-E067-CD4C-BC54-E4F235841231}" destId="{ADE89211-2E59-1147-A554-107D1D92F1D2}" srcOrd="3" destOrd="0" presId="urn:microsoft.com/office/officeart/2005/8/layout/pyramid2"/>
    <dgm:cxn modelId="{7F8F0188-6660-7449-BDB3-4C83E48454E5}" type="presParOf" srcId="{BC68BAF8-E067-CD4C-BC54-E4F235841231}" destId="{41CF679C-12EA-7241-AC4E-E26CCCC75F97}" srcOrd="4" destOrd="0" presId="urn:microsoft.com/office/officeart/2005/8/layout/pyramid2"/>
    <dgm:cxn modelId="{B991CC41-C2EC-894B-B0FB-264B65613782}" type="presParOf" srcId="{BC68BAF8-E067-CD4C-BC54-E4F235841231}" destId="{13EAD697-DE80-7441-AE84-45A76234813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CBE8B-78D0-1347-9416-D3761E9C05BC}">
      <dsp:nvSpPr>
        <dsp:cNvPr id="0" name=""/>
        <dsp:cNvSpPr/>
      </dsp:nvSpPr>
      <dsp:spPr>
        <a:xfrm>
          <a:off x="854550" y="0"/>
          <a:ext cx="4114800" cy="41148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85FEC2-FFE6-3743-85E3-5A4B00611B53}">
      <dsp:nvSpPr>
        <dsp:cNvPr id="0" name=""/>
        <dsp:cNvSpPr/>
      </dsp:nvSpPr>
      <dsp:spPr>
        <a:xfrm>
          <a:off x="806142" y="344487"/>
          <a:ext cx="4488172" cy="10078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rgbClr val="0432FF"/>
              </a:solidFill>
            </a:rPr>
            <a:t>Risk for Loss of Life </a:t>
          </a:r>
        </a:p>
      </dsp:txBody>
      <dsp:txXfrm>
        <a:off x="855339" y="393684"/>
        <a:ext cx="4389778" cy="909410"/>
      </dsp:txXfrm>
    </dsp:sp>
    <dsp:sp modelId="{E8D78A90-0EAC-A549-94E0-23874E2CE89E}">
      <dsp:nvSpPr>
        <dsp:cNvPr id="0" name=""/>
        <dsp:cNvSpPr/>
      </dsp:nvSpPr>
      <dsp:spPr>
        <a:xfrm>
          <a:off x="1636718" y="1716091"/>
          <a:ext cx="2674620" cy="89566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Risk for Injury + Loss of Function</a:t>
          </a:r>
        </a:p>
      </dsp:txBody>
      <dsp:txXfrm>
        <a:off x="1680441" y="1759814"/>
        <a:ext cx="2587174" cy="808220"/>
      </dsp:txXfrm>
    </dsp:sp>
    <dsp:sp modelId="{41CF679C-12EA-7241-AC4E-E26CCCC75F97}">
      <dsp:nvSpPr>
        <dsp:cNvPr id="0" name=""/>
        <dsp:cNvSpPr/>
      </dsp:nvSpPr>
      <dsp:spPr>
        <a:xfrm>
          <a:off x="417506" y="2988485"/>
          <a:ext cx="5337177" cy="10078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 for Falls - Everybody Is!</a:t>
          </a:r>
        </a:p>
      </dsp:txBody>
      <dsp:txXfrm>
        <a:off x="466703" y="3037682"/>
        <a:ext cx="5238783" cy="9094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504BD-B824-43A9-8EAB-8BB86D75794E}"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3066B-D8D4-4DAB-B8E6-E62BCD5039ED}" type="slidenum">
              <a:rPr lang="en-US" smtClean="0"/>
              <a:t>‹#›</a:t>
            </a:fld>
            <a:endParaRPr lang="en-US"/>
          </a:p>
        </p:txBody>
      </p:sp>
    </p:spTree>
    <p:extLst>
      <p:ext uri="{BB962C8B-B14F-4D97-AF65-F5344CB8AC3E}">
        <p14:creationId xmlns:p14="http://schemas.microsoft.com/office/powerpoint/2010/main" val="1290169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80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0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64332F11-35C0-4F8D-BF57-974689119127}" type="slidenum">
              <a:rPr kumimoji="0" lang="en-US" sz="1300" b="0" i="0" u="none" strike="noStrike" kern="1200" cap="none" spc="0" normalizeH="0" baseline="0" noProof="0" smtClean="0">
                <a:ln>
                  <a:noFill/>
                </a:ln>
                <a:solidFill>
                  <a:prstClr val="black"/>
                </a:solidFill>
                <a:effectLst/>
                <a:uLnTx/>
                <a:uFillTx/>
                <a:latin typeface="Times New Roman"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Times New Roman"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87549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8466446A-8D9B-4AE6-A992-973C3938CEB6}" type="slidenum">
              <a:rPr kumimoji="0" lang="en-US" sz="1300" b="0" i="0" u="none" strike="noStrike" kern="1200" cap="none" spc="0" normalizeH="0" baseline="0" noProof="0" smtClean="0">
                <a:ln>
                  <a:noFill/>
                </a:ln>
                <a:solidFill>
                  <a:prstClr val="black"/>
                </a:solidFill>
                <a:effectLst/>
                <a:uLnTx/>
                <a:uFillTx/>
                <a:latin typeface="Eras Demi ITC" pitchFamily="34"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Eras Demi ITC" pitchFamily="34" charset="0"/>
              <a:ea typeface="+mn-ea"/>
              <a:cs typeface="+mn-cs"/>
            </a:endParaRPr>
          </a:p>
        </p:txBody>
      </p:sp>
    </p:spTree>
    <p:extLst>
      <p:ext uri="{BB962C8B-B14F-4D97-AF65-F5344CB8AC3E}">
        <p14:creationId xmlns:p14="http://schemas.microsoft.com/office/powerpoint/2010/main" val="138159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Priority is the tip of the pyramid</a:t>
            </a:r>
          </a:p>
        </p:txBody>
      </p:sp>
      <p:sp>
        <p:nvSpPr>
          <p:cNvPr id="4" name="Slide Number Placeholder 3"/>
          <p:cNvSpPr>
            <a:spLocks noGrp="1"/>
          </p:cNvSpPr>
          <p:nvPr>
            <p:ph type="sldNum" sz="quarter" idx="5"/>
          </p:nvPr>
        </p:nvSpPr>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B632AE42-AE04-4D0C-9693-C4AB4A1436E0}" type="slidenum">
              <a:rPr kumimoji="0" lang="en-US" sz="1300" b="0" i="0" u="none" strike="noStrike" kern="1200" cap="none" spc="0" normalizeH="0" baseline="0" noProof="0" smtClean="0">
                <a:ln>
                  <a:noFill/>
                </a:ln>
                <a:solidFill>
                  <a:prstClr val="black"/>
                </a:solidFill>
                <a:effectLst/>
                <a:uLnTx/>
                <a:uFillTx/>
                <a:latin typeface="Eras Demi ITC" pitchFamily="34"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Eras Demi ITC" pitchFamily="34" charset="0"/>
              <a:ea typeface="+mn-ea"/>
              <a:cs typeface="+mn-cs"/>
            </a:endParaRPr>
          </a:p>
        </p:txBody>
      </p:sp>
    </p:spTree>
    <p:extLst>
      <p:ext uri="{BB962C8B-B14F-4D97-AF65-F5344CB8AC3E}">
        <p14:creationId xmlns:p14="http://schemas.microsoft.com/office/powerpoint/2010/main" val="296328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this as</a:t>
            </a:r>
            <a:r>
              <a:rPr lang="en-US" baseline="0" dirty="0"/>
              <a:t> an external link of the next steps page</a:t>
            </a:r>
            <a:endParaRPr lang="en-US" dirty="0"/>
          </a:p>
        </p:txBody>
      </p:sp>
      <p:sp>
        <p:nvSpPr>
          <p:cNvPr id="4" name="Slide Number Placeholder 3"/>
          <p:cNvSpPr>
            <a:spLocks noGrp="1"/>
          </p:cNvSpPr>
          <p:nvPr>
            <p:ph type="sldNum" sz="quarter" idx="10"/>
          </p:nvPr>
        </p:nvSpPr>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40BD0EC6-2AC2-0B46-A75D-ECECD0063A6F}" type="slidenum">
              <a:rPr kumimoji="0" lang="en-US" sz="1300" b="0" i="0" u="none" strike="noStrike" kern="1200" cap="none" spc="0" normalizeH="0" baseline="0" noProof="0" smtClean="0">
                <a:ln>
                  <a:noFill/>
                </a:ln>
                <a:solidFill>
                  <a:prstClr val="black"/>
                </a:solidFill>
                <a:effectLst/>
                <a:uLnTx/>
                <a:uFillTx/>
                <a:latin typeface="Eras Demi ITC" pitchFamily="34"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Eras Demi ITC" pitchFamily="34" charset="0"/>
              <a:ea typeface="+mn-ea"/>
              <a:cs typeface="+mn-cs"/>
            </a:endParaRPr>
          </a:p>
        </p:txBody>
      </p:sp>
    </p:spTree>
    <p:extLst>
      <p:ext uri="{BB962C8B-B14F-4D97-AF65-F5344CB8AC3E}">
        <p14:creationId xmlns:p14="http://schemas.microsoft.com/office/powerpoint/2010/main" val="251667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Galinsky, Deter, et al (2021).  Safe patient handling and </a:t>
            </a:r>
            <a:r>
              <a:rPr lang="en-US" dirty="0" err="1"/>
              <a:t>mobilty</a:t>
            </a:r>
            <a:r>
              <a:rPr lang="en-US" dirty="0"/>
              <a:t> for increasingly bariatric patient populations:  Factors related to caregivers’ self-reported pain and injury. Applied Ergonomics,  91, </a:t>
            </a:r>
            <a:r>
              <a:rPr lang="en-US" sz="1200" b="0" i="0" kern="1200" dirty="0">
                <a:solidFill>
                  <a:schemeClr val="tx1"/>
                </a:solidFill>
                <a:effectLst/>
                <a:latin typeface="+mn-lt"/>
                <a:ea typeface="+mn-ea"/>
                <a:cs typeface="+mn-cs"/>
              </a:rPr>
              <a:t>February 2021, 103300</a:t>
            </a:r>
            <a:endParaRPr lang="en-US" dirty="0"/>
          </a:p>
          <a:p>
            <a:endParaRPr lang="en-US" dirty="0"/>
          </a:p>
          <a:p>
            <a:r>
              <a:rPr lang="en-US" dirty="0"/>
              <a:t>https://</a:t>
            </a:r>
            <a:r>
              <a:rPr lang="en-US" dirty="0" err="1"/>
              <a:t>www.sciencedirect.com</a:t>
            </a:r>
            <a:r>
              <a:rPr lang="en-US" dirty="0"/>
              <a:t>/science/article/abs/</a:t>
            </a:r>
            <a:r>
              <a:rPr lang="en-US" dirty="0" err="1"/>
              <a:t>pii</a:t>
            </a:r>
            <a:r>
              <a:rPr lang="en-US" dirty="0"/>
              <a:t>/S0003687020302489</a:t>
            </a:r>
          </a:p>
          <a:p>
            <a:endParaRPr lang="en-US" dirty="0"/>
          </a:p>
          <a:p>
            <a:r>
              <a:rPr lang="en-US" dirty="0"/>
              <a:t>Sorenson, G.,  Sparer, E.,  et al. (2018).   Measuring best practices for workplace safety, health and wellbeing:  The Workplace Integrated Safety and Health Assessment. J Occupational Environ Med,  60(5):  430-439.</a:t>
            </a:r>
          </a:p>
          <a:p>
            <a:r>
              <a:rPr lang="en-US" dirty="0"/>
              <a:t>https://</a:t>
            </a:r>
            <a:r>
              <a:rPr lang="en-US" dirty="0" err="1"/>
              <a:t>www.ncbi.nlm.nih.gov</a:t>
            </a:r>
            <a:r>
              <a:rPr lang="en-US" dirty="0"/>
              <a:t>/</a:t>
            </a:r>
            <a:r>
              <a:rPr lang="en-US" dirty="0" err="1"/>
              <a:t>pmc</a:t>
            </a:r>
            <a:r>
              <a:rPr lang="en-US" dirty="0"/>
              <a:t>/articles/PMC5943154/</a:t>
            </a:r>
          </a:p>
        </p:txBody>
      </p:sp>
      <p:sp>
        <p:nvSpPr>
          <p:cNvPr id="4" name="Slide Number Placeholder 3"/>
          <p:cNvSpPr>
            <a:spLocks noGrp="1"/>
          </p:cNvSpPr>
          <p:nvPr>
            <p:ph type="sldNum" sz="quarter" idx="5"/>
          </p:nvPr>
        </p:nvSpPr>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B632AE42-AE04-4D0C-9693-C4AB4A1436E0}" type="slidenum">
              <a:rPr kumimoji="0" lang="en-US" sz="1300" b="0" i="0" u="none" strike="noStrike" kern="1200" cap="none" spc="0" normalizeH="0" baseline="0" noProof="0" smtClean="0">
                <a:ln>
                  <a:noFill/>
                </a:ln>
                <a:solidFill>
                  <a:prstClr val="black"/>
                </a:solidFill>
                <a:effectLst/>
                <a:uLnTx/>
                <a:uFillTx/>
                <a:latin typeface="Eras Demi ITC" pitchFamily="34"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Eras Demi ITC" pitchFamily="34" charset="0"/>
              <a:ea typeface="+mn-ea"/>
              <a:cs typeface="+mn-cs"/>
            </a:endParaRPr>
          </a:p>
        </p:txBody>
      </p:sp>
    </p:spTree>
    <p:extLst>
      <p:ext uri="{BB962C8B-B14F-4D97-AF65-F5344CB8AC3E}">
        <p14:creationId xmlns:p14="http://schemas.microsoft.com/office/powerpoint/2010/main" val="180024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87" rtl="0" eaLnBrk="1" fontAlgn="base" latinLnBrk="0" hangingPunct="1">
              <a:lnSpc>
                <a:spcPct val="100000"/>
              </a:lnSpc>
              <a:spcBef>
                <a:spcPct val="0"/>
              </a:spcBef>
              <a:spcAft>
                <a:spcPct val="0"/>
              </a:spcAft>
              <a:buClrTx/>
              <a:buSzTx/>
              <a:buFontTx/>
              <a:buNone/>
              <a:tabLst/>
              <a:defRPr/>
            </a:pPr>
            <a:fld id="{6D514328-1936-438A-AD8F-757C14C24CCC}" type="slidenum">
              <a:rPr kumimoji="0" lang="en-US" sz="1300" b="0" i="0" u="none" strike="noStrike" kern="1200" cap="none" spc="0" normalizeH="0" baseline="0" noProof="0" smtClean="0">
                <a:ln>
                  <a:noFill/>
                </a:ln>
                <a:solidFill>
                  <a:prstClr val="black"/>
                </a:solidFill>
                <a:effectLst/>
                <a:uLnTx/>
                <a:uFillTx/>
                <a:latin typeface="Eras Demi ITC" pitchFamily="34" charset="0"/>
                <a:ea typeface="+mn-ea"/>
                <a:cs typeface="+mn-cs"/>
              </a:rPr>
              <a:pPr marL="0" marR="0" lvl="0" indent="0" algn="r" defTabSz="931887" rtl="0" eaLnBrk="1" fontAlgn="base" latinLnBrk="0" hangingPunct="1">
                <a:lnSpc>
                  <a:spcPct val="100000"/>
                </a:lnSpc>
                <a:spcBef>
                  <a:spcPct val="0"/>
                </a:spcBef>
                <a:spcAft>
                  <a:spcPct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Eras Demi ITC" pitchFamily="34" charset="0"/>
              <a:ea typeface="+mn-ea"/>
              <a:cs typeface="+mn-cs"/>
            </a:endParaRPr>
          </a:p>
        </p:txBody>
      </p:sp>
    </p:spTree>
    <p:extLst>
      <p:ext uri="{BB962C8B-B14F-4D97-AF65-F5344CB8AC3E}">
        <p14:creationId xmlns:p14="http://schemas.microsoft.com/office/powerpoint/2010/main" val="330950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C49A4-32A9-4ED6-B5E3-B4AA81FBEA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852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1314" name="Group 2"/>
          <p:cNvGrpSpPr>
            <a:grpSpLocks/>
          </p:cNvGrpSpPr>
          <p:nvPr/>
        </p:nvGrpSpPr>
        <p:grpSpPr bwMode="auto">
          <a:xfrm>
            <a:off x="1" y="2438401"/>
            <a:ext cx="12012084" cy="1052513"/>
            <a:chOff x="0" y="1536"/>
            <a:chExt cx="5675" cy="663"/>
          </a:xfrm>
        </p:grpSpPr>
        <p:grpSp>
          <p:nvGrpSpPr>
            <p:cNvPr id="141315" name="Group 3"/>
            <p:cNvGrpSpPr>
              <a:grpSpLocks/>
            </p:cNvGrpSpPr>
            <p:nvPr/>
          </p:nvGrpSpPr>
          <p:grpSpPr bwMode="auto">
            <a:xfrm>
              <a:off x="183" y="1604"/>
              <a:ext cx="448" cy="299"/>
              <a:chOff x="720" y="336"/>
              <a:chExt cx="624" cy="432"/>
            </a:xfrm>
          </p:grpSpPr>
          <p:sp>
            <p:nvSpPr>
              <p:cNvPr id="141316"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1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grpSp>
          <p:nvGrpSpPr>
            <p:cNvPr id="141318" name="Group 6"/>
            <p:cNvGrpSpPr>
              <a:grpSpLocks/>
            </p:cNvGrpSpPr>
            <p:nvPr/>
          </p:nvGrpSpPr>
          <p:grpSpPr bwMode="auto">
            <a:xfrm>
              <a:off x="261" y="1870"/>
              <a:ext cx="465" cy="299"/>
              <a:chOff x="912" y="2640"/>
              <a:chExt cx="672" cy="432"/>
            </a:xfrm>
          </p:grpSpPr>
          <p:sp>
            <p:nvSpPr>
              <p:cNvPr id="141319"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2"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4132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1800"/>
            </a:p>
          </p:txBody>
        </p:sp>
      </p:grpSp>
      <p:sp>
        <p:nvSpPr>
          <p:cNvPr id="141324" name="Rectangle 12"/>
          <p:cNvSpPr>
            <a:spLocks noGrp="1" noChangeArrowheads="1"/>
          </p:cNvSpPr>
          <p:nvPr>
            <p:ph type="ctrTitle"/>
          </p:nvPr>
        </p:nvSpPr>
        <p:spPr>
          <a:xfrm>
            <a:off x="1320800" y="1828800"/>
            <a:ext cx="10363200" cy="1143000"/>
          </a:xfrm>
        </p:spPr>
        <p:txBody>
          <a:bodyPr/>
          <a:lstStyle>
            <a:lvl1pPr>
              <a:defRPr/>
            </a:lvl1pPr>
          </a:lstStyle>
          <a:p>
            <a:pPr lvl="0"/>
            <a:r>
              <a:rPr lang="en-US" noProof="0"/>
              <a:t>Click to edit Master title style</a:t>
            </a:r>
          </a:p>
        </p:txBody>
      </p:sp>
      <p:sp>
        <p:nvSpPr>
          <p:cNvPr id="141325" name="Rectangle 13"/>
          <p:cNvSpPr>
            <a:spLocks noGrp="1" noChangeArrowheads="1"/>
          </p:cNvSpPr>
          <p:nvPr>
            <p:ph type="subTitle" idx="1"/>
          </p:nvPr>
        </p:nvSpPr>
        <p:spPr>
          <a:xfrm>
            <a:off x="1828800" y="3886200"/>
            <a:ext cx="8534400" cy="1752600"/>
          </a:xfrm>
        </p:spPr>
        <p:txBody>
          <a:bodyPr/>
          <a:lstStyle>
            <a:lvl1pPr marL="0" indent="0" algn="ctr">
              <a:buFont typeface="Wingdings" charset="0"/>
              <a:buNone/>
              <a:defRPr/>
            </a:lvl1pPr>
          </a:lstStyle>
          <a:p>
            <a:pPr lvl="0"/>
            <a:r>
              <a:rPr lang="en-US" noProof="0"/>
              <a:t>Click to edit Master subtitle style</a:t>
            </a:r>
          </a:p>
        </p:txBody>
      </p:sp>
      <p:sp>
        <p:nvSpPr>
          <p:cNvPr id="141326" name="Rectangle 14"/>
          <p:cNvSpPr>
            <a:spLocks noGrp="1" noChangeArrowheads="1"/>
          </p:cNvSpPr>
          <p:nvPr>
            <p:ph type="dt" sz="half" idx="2"/>
          </p:nvPr>
        </p:nvSpPr>
        <p:spPr>
          <a:xfrm>
            <a:off x="1320800" y="6248400"/>
            <a:ext cx="2540000" cy="457200"/>
          </a:xfrm>
        </p:spPr>
        <p:txBody>
          <a:bodyPr/>
          <a:lstStyle>
            <a:lvl1pPr>
              <a:defRPr>
                <a:solidFill>
                  <a:schemeClr val="bg2"/>
                </a:solidFill>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141327" name="Rectangle 15"/>
          <p:cNvSpPr>
            <a:spLocks noGrp="1" noChangeArrowheads="1"/>
          </p:cNvSpPr>
          <p:nvPr>
            <p:ph type="ftr" sz="quarter" idx="3"/>
          </p:nvPr>
        </p:nvSpPr>
        <p:spPr>
          <a:xfrm>
            <a:off x="4572000" y="6248400"/>
            <a:ext cx="3860800" cy="457200"/>
          </a:xfrm>
        </p:spPr>
        <p:txBody>
          <a:bodyPr/>
          <a:lstStyle>
            <a:lvl1pPr>
              <a:defRPr>
                <a:solidFill>
                  <a:schemeClr val="bg2"/>
                </a:solidFill>
              </a:defRPr>
            </a:lvl1pPr>
          </a:lstStyle>
          <a:p>
            <a:endParaRPr lang="en-US">
              <a:solidFill>
                <a:prstClr val="black">
                  <a:tint val="75000"/>
                </a:prstClr>
              </a:solidFill>
            </a:endParaRPr>
          </a:p>
        </p:txBody>
      </p:sp>
      <p:sp>
        <p:nvSpPr>
          <p:cNvPr id="141328" name="Rectangle 16"/>
          <p:cNvSpPr>
            <a:spLocks noGrp="1" noChangeArrowheads="1"/>
          </p:cNvSpPr>
          <p:nvPr>
            <p:ph type="sldNum" sz="quarter" idx="4"/>
          </p:nvPr>
        </p:nvSpPr>
        <p:spPr>
          <a:xfrm>
            <a:off x="9144000" y="6248400"/>
            <a:ext cx="2540000" cy="457200"/>
          </a:xfrm>
        </p:spPr>
        <p:txBody>
          <a:bodyPr/>
          <a:lstStyle>
            <a:lvl1pPr>
              <a:defRPr>
                <a:solidFill>
                  <a:schemeClr val="bg2"/>
                </a:solidFill>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04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75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617539"/>
            <a:ext cx="2601384"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34584" y="617539"/>
            <a:ext cx="7600949"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54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60117" y="2017713"/>
            <a:ext cx="5080000" cy="4114800"/>
          </a:xfrm>
        </p:spPr>
        <p:txBody>
          <a:bodyPr/>
          <a:lstStyle/>
          <a:p>
            <a:r>
              <a:rPr lang="en-US"/>
              <a:t>Click icon to add clip art</a:t>
            </a:r>
          </a:p>
        </p:txBody>
      </p:sp>
      <p:sp>
        <p:nvSpPr>
          <p:cNvPr id="5" name="Date Placeholder 4"/>
          <p:cNvSpPr>
            <a:spLocks noGrp="1"/>
          </p:cNvSpPr>
          <p:nvPr>
            <p:ph type="dt" sz="half" idx="10"/>
          </p:nvPr>
        </p:nvSpPr>
        <p:spPr>
          <a:xfrm>
            <a:off x="1219200" y="6324600"/>
            <a:ext cx="2540000" cy="457200"/>
          </a:xfrm>
        </p:spPr>
        <p:txBody>
          <a:bodyPr/>
          <a:lstStyle>
            <a:lvl1pPr>
              <a:defRPr/>
            </a:lvl1pPr>
          </a:lstStyle>
          <a:p>
            <a:fld id="{1A49BA86-120E-4236-BE95-07984E838A74}" type="datetimeFigureOut">
              <a:rPr lang="en-US" smtClean="0">
                <a:solidFill>
                  <a:prstClr val="black">
                    <a:tint val="75000"/>
                  </a:prstClr>
                </a:solidFill>
                <a:latin typeface="Calibri"/>
              </a:rPr>
              <a:pPr/>
              <a:t>7/24/2023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a:xfrm>
            <a:off x="4470400" y="6324600"/>
            <a:ext cx="3860800" cy="457200"/>
          </a:xfrm>
        </p:spPr>
        <p:txBody>
          <a:bodyPr/>
          <a:lstStyle>
            <a:lvl1pPr>
              <a:defRPr/>
            </a:lvl1p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9042400" y="6324600"/>
            <a:ext cx="2540000" cy="457200"/>
          </a:xfrm>
        </p:spPr>
        <p:txBody>
          <a:bodyPr/>
          <a:lstStyle>
            <a:lvl1pPr>
              <a:defRPr/>
            </a:lvl1pPr>
          </a:lstStyle>
          <a:p>
            <a:fld id="{6C89E93F-9FDD-4AE3-80E8-7C3C94E211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34928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12699" y="4075114"/>
            <a:ext cx="12204700" cy="2782887"/>
          </a:xfrm>
          <a:prstGeom prst="rect">
            <a:avLst/>
          </a:prstGeom>
          <a:solidFill>
            <a:srgbClr val="DCF0F4"/>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endParaRPr>
          </a:p>
        </p:txBody>
      </p:sp>
      <p:pic>
        <p:nvPicPr>
          <p:cNvPr id="4" name="Picture 12" descr="MHEI-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86384" y="5930900"/>
            <a:ext cx="1981200"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userDrawn="1"/>
        </p:nvSpPr>
        <p:spPr>
          <a:xfrm>
            <a:off x="-27517" y="6238876"/>
            <a:ext cx="823384" cy="619125"/>
          </a:xfrm>
          <a:prstGeom prst="rect">
            <a:avLst/>
          </a:prstGeom>
          <a:solidFill>
            <a:srgbClr val="54934D">
              <a:alpha val="77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endParaRPr>
          </a:p>
        </p:txBody>
      </p:sp>
      <p:sp>
        <p:nvSpPr>
          <p:cNvPr id="6" name="Rectangle 5"/>
          <p:cNvSpPr/>
          <p:nvPr userDrawn="1"/>
        </p:nvSpPr>
        <p:spPr>
          <a:xfrm>
            <a:off x="795867" y="5921375"/>
            <a:ext cx="425451" cy="317500"/>
          </a:xfrm>
          <a:prstGeom prst="rect">
            <a:avLst/>
          </a:prstGeom>
          <a:solidFill>
            <a:srgbClr val="365897">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auto">
              <a:spcBef>
                <a:spcPts val="0"/>
              </a:spcBef>
              <a:spcAft>
                <a:spcPts val="0"/>
              </a:spcAft>
              <a:defRPr/>
            </a:pPr>
            <a:endParaRPr lang="en-US" sz="1800">
              <a:solidFill>
                <a:prstClr val="white"/>
              </a:solidFill>
            </a:endParaRPr>
          </a:p>
        </p:txBody>
      </p:sp>
      <p:pic>
        <p:nvPicPr>
          <p:cNvPr id="7" name="Picture 1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1"/>
            <a:ext cx="12219517" cy="407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752429" y="4295636"/>
            <a:ext cx="10363200" cy="1192973"/>
          </a:xfrm>
        </p:spPr>
        <p:txBody>
          <a:bodyPr/>
          <a:lstStyle>
            <a:lvl1pPr>
              <a:defRPr b="1">
                <a:solidFill>
                  <a:srgbClr val="865991"/>
                </a:solidFill>
              </a:defRPr>
            </a:lvl1pPr>
          </a:lstStyle>
          <a:p>
            <a:r>
              <a:rPr lang="en-US" dirty="0"/>
              <a:t>Click to edit Master title style</a:t>
            </a:r>
          </a:p>
        </p:txBody>
      </p:sp>
    </p:spTree>
    <p:extLst>
      <p:ext uri="{BB962C8B-B14F-4D97-AF65-F5344CB8AC3E}">
        <p14:creationId xmlns:p14="http://schemas.microsoft.com/office/powerpoint/2010/main" val="1953396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38200" y="3602038"/>
            <a:ext cx="105156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pPr algn="l"/>
            <a:fld id="{953D466F-0B71-3646-A63E-72276CFD0D9A}" type="slidenum">
              <a:rPr lang="en-US" smtClean="0"/>
              <a:pPr/>
              <a:t>‹#›</a:t>
            </a:fld>
            <a:endParaRPr lang="en-US"/>
          </a:p>
        </p:txBody>
      </p:sp>
    </p:spTree>
    <p:extLst>
      <p:ext uri="{BB962C8B-B14F-4D97-AF65-F5344CB8AC3E}">
        <p14:creationId xmlns:p14="http://schemas.microsoft.com/office/powerpoint/2010/main" val="39058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38999"/>
            <a:ext cx="10515600" cy="13255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a:p>
        </p:txBody>
      </p:sp>
      <p:cxnSp>
        <p:nvCxnSpPr>
          <p:cNvPr id="7" name="Straight Connector 6">
            <a:extLst>
              <a:ext uri="{FF2B5EF4-FFF2-40B4-BE49-F238E27FC236}">
                <a16:creationId xmlns:a16="http://schemas.microsoft.com/office/drawing/2014/main" id="{33AAAEE6-368C-AF4C-BACA-6AB737CC37BF}"/>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9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1" y="311864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7" name="Straight Connector 6">
            <a:extLst>
              <a:ext uri="{FF2B5EF4-FFF2-40B4-BE49-F238E27FC236}">
                <a16:creationId xmlns:a16="http://schemas.microsoft.com/office/drawing/2014/main" id="{534EE681-D383-774C-B60E-FBA3FAA1F1CF}"/>
              </a:ext>
            </a:extLst>
          </p:cNvPr>
          <p:cNvCxnSpPr/>
          <p:nvPr userDrawn="1"/>
        </p:nvCxnSpPr>
        <p:spPr>
          <a:xfrm>
            <a:off x="831853" y="2989261"/>
            <a:ext cx="9708329"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64A4087-F711-2D4B-B724-0EFBD2A132F9}"/>
              </a:ext>
            </a:extLst>
          </p:cNvPr>
          <p:cNvSpPr>
            <a:spLocks noGrp="1"/>
          </p:cNvSpPr>
          <p:nvPr>
            <p:ph type="title"/>
          </p:nvPr>
        </p:nvSpPr>
        <p:spPr>
          <a:xfrm>
            <a:off x="831851" y="1709739"/>
            <a:ext cx="10515600" cy="1279522"/>
          </a:xfrm>
        </p:spPr>
        <p:txBody>
          <a:bodyPr anchor="b"/>
          <a:lstStyle>
            <a:lvl1pPr>
              <a:defRPr sz="4500"/>
            </a:lvl1pPr>
          </a:lstStyle>
          <a:p>
            <a:r>
              <a:rPr lang="en-US"/>
              <a:t>Click to edit Master title style</a:t>
            </a:r>
            <a:endParaRPr lang="en-US" dirty="0"/>
          </a:p>
        </p:txBody>
      </p:sp>
    </p:spTree>
    <p:extLst>
      <p:ext uri="{BB962C8B-B14F-4D97-AF65-F5344CB8AC3E}">
        <p14:creationId xmlns:p14="http://schemas.microsoft.com/office/powerpoint/2010/main" val="3082199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7"/>
            <a:ext cx="5181600" cy="419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8" name="Straight Connector 7">
            <a:extLst>
              <a:ext uri="{FF2B5EF4-FFF2-40B4-BE49-F238E27FC236}">
                <a16:creationId xmlns:a16="http://schemas.microsoft.com/office/drawing/2014/main" id="{F6642C1C-4F5F-694D-913B-DF4D0211B9B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79EC72-44FD-7943-8677-F342A513ACFF}"/>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270916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lgn="l">
              <a:defRPr>
                <a:solidFill>
                  <a:srgbClr val="898989"/>
                </a:solidFill>
              </a:defRPr>
            </a:lvl1pPr>
          </a:lstStyle>
          <a:p>
            <a:fld id="{953D466F-0B71-3646-A63E-72276CFD0D9A}" type="slidenum">
              <a:rPr lang="en-US" smtClean="0"/>
              <a:pPr/>
              <a:t>‹#›</a:t>
            </a:fld>
            <a:endParaRPr lang="en-US" dirty="0"/>
          </a:p>
        </p:txBody>
      </p:sp>
      <p:cxnSp>
        <p:nvCxnSpPr>
          <p:cNvPr id="10" name="Straight Connector 9">
            <a:extLst>
              <a:ext uri="{FF2B5EF4-FFF2-40B4-BE49-F238E27FC236}">
                <a16:creationId xmlns:a16="http://schemas.microsoft.com/office/drawing/2014/main" id="{E4F39A02-6B85-A845-B5F1-C1C7605DED35}"/>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78C3342-523A-2B4A-A3F8-132C392CA46B}"/>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2501893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cxnSp>
        <p:nvCxnSpPr>
          <p:cNvPr id="6" name="Straight Connector 5">
            <a:extLst>
              <a:ext uri="{FF2B5EF4-FFF2-40B4-BE49-F238E27FC236}">
                <a16:creationId xmlns:a16="http://schemas.microsoft.com/office/drawing/2014/main" id="{B4963FDB-A1FB-5B47-8B49-E6EE92E29D6C}"/>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D61B553-4584-B44B-A522-E1D227E2ADF2}"/>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75724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990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2" name="Rectangle 1">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6" name="Straight Connector 5">
            <a:extLst>
              <a:ext uri="{FF2B5EF4-FFF2-40B4-BE49-F238E27FC236}">
                <a16:creationId xmlns:a16="http://schemas.microsoft.com/office/drawing/2014/main" id="{4E61F857-66BB-7C4D-A304-C25006FAF1C7}"/>
              </a:ext>
            </a:extLst>
          </p:cNvPr>
          <p:cNvCxnSpPr>
            <a:cxnSpLocks/>
          </p:cNvCxnSpPr>
          <p:nvPr userDrawn="1"/>
        </p:nvCxnSpPr>
        <p:spPr>
          <a:xfrm>
            <a:off x="838200" y="1322507"/>
            <a:ext cx="10515600" cy="0"/>
          </a:xfrm>
          <a:prstGeom prst="line">
            <a:avLst/>
          </a:prstGeom>
          <a:ln w="12700">
            <a:solidFill>
              <a:srgbClr val="63D6FD"/>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357EA05-A552-5F4B-BE02-E631AF3A88E1}"/>
              </a:ext>
            </a:extLst>
          </p:cNvPr>
          <p:cNvSpPr>
            <a:spLocks noGrp="1"/>
          </p:cNvSpPr>
          <p:nvPr>
            <p:ph type="title"/>
          </p:nvPr>
        </p:nvSpPr>
        <p:spPr>
          <a:xfrm>
            <a:off x="838200" y="238999"/>
            <a:ext cx="10515600"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1269173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
        <p:nvSpPr>
          <p:cNvPr id="5" name="Rectangle 4">
            <a:extLst>
              <a:ext uri="{FF2B5EF4-FFF2-40B4-BE49-F238E27FC236}">
                <a16:creationId xmlns:a16="http://schemas.microsoft.com/office/drawing/2014/main" id="{6977878C-EAE4-1340-BFBC-DB819C234F24}"/>
              </a:ext>
            </a:extLst>
          </p:cNvPr>
          <p:cNvSpPr/>
          <p:nvPr userDrawn="1"/>
        </p:nvSpPr>
        <p:spPr>
          <a:xfrm>
            <a:off x="7324436" y="5717311"/>
            <a:ext cx="4168627" cy="101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685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1316893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lgn="l">
              <a:defRPr/>
            </a:lvl1pPr>
          </a:lstStyle>
          <a:p>
            <a:fld id="{953D466F-0B71-3646-A63E-72276CFD0D9A}" type="slidenum">
              <a:rPr lang="en-US" smtClean="0"/>
              <a:pPr/>
              <a:t>‹#›</a:t>
            </a:fld>
            <a:endParaRPr lang="en-US" dirty="0"/>
          </a:p>
        </p:txBody>
      </p:sp>
    </p:spTree>
    <p:extLst>
      <p:ext uri="{BB962C8B-B14F-4D97-AF65-F5344CB8AC3E}">
        <p14:creationId xmlns:p14="http://schemas.microsoft.com/office/powerpoint/2010/main" val="256924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1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2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84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61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49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39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1A49BA86-120E-4236-BE95-07984E838A74}"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fld id="{6C89E93F-9FDD-4AE3-80E8-7C3C94E211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74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ChangeArrowheads="1"/>
          </p:cNvSpPr>
          <p:nvPr/>
        </p:nvSpPr>
        <p:spPr bwMode="ltGray">
          <a:xfrm>
            <a:off x="556684" y="1098551"/>
            <a:ext cx="58420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1"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2" name="Rectangle 4"/>
          <p:cNvSpPr>
            <a:spLocks noChangeArrowheads="1"/>
          </p:cNvSpPr>
          <p:nvPr/>
        </p:nvSpPr>
        <p:spPr bwMode="ltGray">
          <a:xfrm>
            <a:off x="721785" y="1520826"/>
            <a:ext cx="563033"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3"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4"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5" name="Rectangle 7"/>
          <p:cNvSpPr>
            <a:spLocks noChangeArrowheads="1"/>
          </p:cNvSpPr>
          <p:nvPr/>
        </p:nvSpPr>
        <p:spPr bwMode="gray">
          <a:xfrm>
            <a:off x="1016000" y="990601"/>
            <a:ext cx="42333"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6"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kumimoji="1" lang="en-US" sz="1800"/>
          </a:p>
        </p:txBody>
      </p:sp>
      <p:sp>
        <p:nvSpPr>
          <p:cNvPr id="140297" name="Rectangle 9"/>
          <p:cNvSpPr>
            <a:spLocks noGrp="1" noChangeArrowheads="1"/>
          </p:cNvSpPr>
          <p:nvPr>
            <p:ph type="title"/>
          </p:nvPr>
        </p:nvSpPr>
        <p:spPr bwMode="auto">
          <a:xfrm>
            <a:off x="1534585" y="617538"/>
            <a:ext cx="10390716"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0298" name="Rectangle 10"/>
          <p:cNvSpPr>
            <a:spLocks noGrp="1" noChangeArrowheads="1"/>
          </p:cNvSpPr>
          <p:nvPr>
            <p:ph type="body" idx="1"/>
          </p:nvPr>
        </p:nvSpPr>
        <p:spPr bwMode="auto">
          <a:xfrm>
            <a:off x="1576917" y="2017713"/>
            <a:ext cx="10363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0299" name="Rectangle 11"/>
          <p:cNvSpPr>
            <a:spLocks noGrp="1" noChangeArrowheads="1"/>
          </p:cNvSpPr>
          <p:nvPr>
            <p:ph type="dt" sz="half" idx="2"/>
          </p:nvPr>
        </p:nvSpPr>
        <p:spPr bwMode="auto">
          <a:xfrm>
            <a:off x="12192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vl1pPr>
          </a:lstStyle>
          <a:p>
            <a:fld id="{1A49BA86-120E-4236-BE95-07984E838A74}" type="datetimeFigureOut">
              <a:rPr lang="en-US" smtClean="0">
                <a:solidFill>
                  <a:prstClr val="black">
                    <a:tint val="75000"/>
                  </a:prstClr>
                </a:solidFill>
                <a:latin typeface="Calibri"/>
              </a:rPr>
              <a:pPr/>
              <a:t>7/24/2023</a:t>
            </a:fld>
            <a:endParaRPr lang="en-US">
              <a:solidFill>
                <a:prstClr val="black">
                  <a:tint val="75000"/>
                </a:prstClr>
              </a:solidFill>
              <a:latin typeface="Calibri"/>
            </a:endParaRPr>
          </a:p>
        </p:txBody>
      </p:sp>
      <p:sp>
        <p:nvSpPr>
          <p:cNvPr id="140300" name="Rectangle 12"/>
          <p:cNvSpPr>
            <a:spLocks noGrp="1" noChangeArrowheads="1"/>
          </p:cNvSpPr>
          <p:nvPr>
            <p:ph type="ftr" sz="quarter" idx="3"/>
          </p:nvPr>
        </p:nvSpPr>
        <p:spPr bwMode="auto">
          <a:xfrm>
            <a:off x="4470400" y="63246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vl1pPr>
          </a:lstStyle>
          <a:p>
            <a:endParaRPr lang="en-US">
              <a:solidFill>
                <a:prstClr val="black">
                  <a:tint val="75000"/>
                </a:prstClr>
              </a:solidFill>
              <a:latin typeface="Calibri"/>
            </a:endParaRPr>
          </a:p>
        </p:txBody>
      </p:sp>
      <p:sp>
        <p:nvSpPr>
          <p:cNvPr id="140301" name="Rectangle 13"/>
          <p:cNvSpPr>
            <a:spLocks noGrp="1" noChangeArrowheads="1"/>
          </p:cNvSpPr>
          <p:nvPr>
            <p:ph type="sldNum" sz="quarter" idx="4"/>
          </p:nvPr>
        </p:nvSpPr>
        <p:spPr bwMode="auto">
          <a:xfrm>
            <a:off x="9042400" y="6324600"/>
            <a:ext cx="254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fld id="{6C89E93F-9FDD-4AE3-80E8-7C3C94E211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0700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ea typeface="ＭＳ Ｐゴシック" charset="0"/>
        </a:defRPr>
      </a:lvl2pPr>
      <a:lvl3pPr algn="l" rtl="0" eaLnBrk="1" fontAlgn="base" hangingPunct="1">
        <a:spcBef>
          <a:spcPct val="0"/>
        </a:spcBef>
        <a:spcAft>
          <a:spcPct val="0"/>
        </a:spcAft>
        <a:defRPr sz="4400">
          <a:solidFill>
            <a:schemeClr val="tx2"/>
          </a:solidFill>
          <a:latin typeface="Tahoma" charset="0"/>
          <a:ea typeface="ＭＳ Ｐゴシック" charset="0"/>
        </a:defRPr>
      </a:lvl3pPr>
      <a:lvl4pPr algn="l" rtl="0" eaLnBrk="1" fontAlgn="base" hangingPunct="1">
        <a:spcBef>
          <a:spcPct val="0"/>
        </a:spcBef>
        <a:spcAft>
          <a:spcPct val="0"/>
        </a:spcAft>
        <a:defRPr sz="4400">
          <a:solidFill>
            <a:schemeClr val="tx2"/>
          </a:solidFill>
          <a:latin typeface="Tahoma" charset="0"/>
          <a:ea typeface="ＭＳ Ｐゴシック" charset="0"/>
        </a:defRPr>
      </a:lvl4pPr>
      <a:lvl5pPr algn="l" rtl="0" eaLnBrk="1" fontAlgn="base" hangingPunct="1">
        <a:spcBef>
          <a:spcPct val="0"/>
        </a:spcBef>
        <a:spcAft>
          <a:spcPct val="0"/>
        </a:spcAft>
        <a:defRPr sz="4400">
          <a:solidFill>
            <a:schemeClr val="tx2"/>
          </a:solidFill>
          <a:latin typeface="Tahoma" charset="0"/>
          <a:ea typeface="ＭＳ Ｐゴシック" charset="0"/>
        </a:defRPr>
      </a:lvl5pPr>
      <a:lvl6pPr marL="457200" algn="l" rtl="0" eaLnBrk="1" fontAlgn="base" hangingPunct="1">
        <a:spcBef>
          <a:spcPct val="0"/>
        </a:spcBef>
        <a:spcAft>
          <a:spcPct val="0"/>
        </a:spcAft>
        <a:defRPr sz="4400">
          <a:solidFill>
            <a:schemeClr val="tx2"/>
          </a:solidFill>
          <a:latin typeface="Tahoma" charset="0"/>
          <a:ea typeface="ＭＳ Ｐゴシック" charset="0"/>
        </a:defRPr>
      </a:lvl6pPr>
      <a:lvl7pPr marL="914400" algn="l" rtl="0" eaLnBrk="1" fontAlgn="base" hangingPunct="1">
        <a:spcBef>
          <a:spcPct val="0"/>
        </a:spcBef>
        <a:spcAft>
          <a:spcPct val="0"/>
        </a:spcAft>
        <a:defRPr sz="4400">
          <a:solidFill>
            <a:schemeClr val="tx2"/>
          </a:solidFill>
          <a:latin typeface="Tahoma" charset="0"/>
          <a:ea typeface="ＭＳ Ｐゴシック" charset="0"/>
        </a:defRPr>
      </a:lvl7pPr>
      <a:lvl8pPr marL="1371600" algn="l" rtl="0" eaLnBrk="1" fontAlgn="base" hangingPunct="1">
        <a:spcBef>
          <a:spcPct val="0"/>
        </a:spcBef>
        <a:spcAft>
          <a:spcPct val="0"/>
        </a:spcAft>
        <a:defRPr sz="4400">
          <a:solidFill>
            <a:schemeClr val="tx2"/>
          </a:solidFill>
          <a:latin typeface="Tahoma" charset="0"/>
          <a:ea typeface="ＭＳ Ｐゴシック" charset="0"/>
        </a:defRPr>
      </a:lvl8pPr>
      <a:lvl9pPr marL="1828800" algn="l" rtl="0" eaLnBrk="1" fontAlgn="base" hangingPunct="1">
        <a:spcBef>
          <a:spcPct val="0"/>
        </a:spcBef>
        <a:spcAft>
          <a:spcPct val="0"/>
        </a:spcAft>
        <a:defRPr sz="4400">
          <a:solidFill>
            <a:schemeClr val="tx2"/>
          </a:solidFill>
          <a:latin typeface="Tahoma" charset="0"/>
          <a:ea typeface="ＭＳ Ｐゴシック" charset="0"/>
        </a:defRPr>
      </a:lvl9pPr>
    </p:titleStyle>
    <p:bodyStyle>
      <a:lvl1pPr marL="342900" indent="-342900" algn="l" rtl="0" eaLnBrk="1" fontAlgn="base" hangingPunct="1">
        <a:spcBef>
          <a:spcPct val="20000"/>
        </a:spcBef>
        <a:spcAft>
          <a:spcPct val="0"/>
        </a:spcAft>
        <a:buClr>
          <a:schemeClr val="folHlink"/>
        </a:buClr>
        <a:buSzPct val="60000"/>
        <a:buFont typeface="Wingdings" charset="0"/>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1" fontAlgn="base" hangingPunct="1">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1" fontAlgn="base" hangingPunct="1">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IPRO NQIIC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256779" y="6083608"/>
            <a:ext cx="3090672" cy="591831"/>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7"/>
            <a:ext cx="10515600" cy="41941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647204" y="6492877"/>
            <a:ext cx="533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l"/>
            <a:fld id="{953D466F-0B71-3646-A63E-72276CFD0D9A}" type="slidenum">
              <a:rPr lang="en-US" smtClean="0"/>
              <a:pPr/>
              <a:t>‹#›</a:t>
            </a:fld>
            <a:endParaRPr lang="en-US"/>
          </a:p>
        </p:txBody>
      </p:sp>
      <p:sp>
        <p:nvSpPr>
          <p:cNvPr id="11" name="Rectangle 10">
            <a:extLst>
              <a:ext uri="{FF2B5EF4-FFF2-40B4-BE49-F238E27FC236}">
                <a16:creationId xmlns:a16="http://schemas.microsoft.com/office/drawing/2014/main" id="{43D6B4AC-018A-A94B-92FB-5CE288E32B1D}"/>
              </a:ext>
            </a:extLst>
          </p:cNvPr>
          <p:cNvSpPr/>
          <p:nvPr userDrawn="1"/>
        </p:nvSpPr>
        <p:spPr>
          <a:xfrm>
            <a:off x="1" y="0"/>
            <a:ext cx="4171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4A6EFD00-FAB3-214F-AC2D-439FD12175C9}"/>
              </a:ext>
            </a:extLst>
          </p:cNvPr>
          <p:cNvSpPr/>
          <p:nvPr userDrawn="1"/>
        </p:nvSpPr>
        <p:spPr>
          <a:xfrm>
            <a:off x="0" y="3"/>
            <a:ext cx="416504" cy="1277263"/>
          </a:xfrm>
          <a:prstGeom prst="rect">
            <a:avLst/>
          </a:prstGeom>
          <a:solidFill>
            <a:srgbClr val="F1C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C1F33375-A94A-5240-9C74-12CE55B29E69}"/>
              </a:ext>
            </a:extLst>
          </p:cNvPr>
          <p:cNvSpPr/>
          <p:nvPr userDrawn="1"/>
        </p:nvSpPr>
        <p:spPr>
          <a:xfrm>
            <a:off x="-595" y="1855034"/>
            <a:ext cx="417100" cy="1277264"/>
          </a:xfrm>
          <a:prstGeom prst="rect">
            <a:avLst/>
          </a:prstGeom>
          <a:solidFill>
            <a:srgbClr val="2CC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264012E2-56FB-F44D-8185-B091FF8EE60C}"/>
              </a:ext>
            </a:extLst>
          </p:cNvPr>
          <p:cNvSpPr/>
          <p:nvPr userDrawn="1"/>
        </p:nvSpPr>
        <p:spPr>
          <a:xfrm>
            <a:off x="0" y="3721102"/>
            <a:ext cx="416504" cy="1277263"/>
          </a:xfrm>
          <a:prstGeom prst="rect">
            <a:avLst/>
          </a:prstGeom>
          <a:solidFill>
            <a:srgbClr val="FB7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a:extLst>
              <a:ext uri="{FF2B5EF4-FFF2-40B4-BE49-F238E27FC236}">
                <a16:creationId xmlns:a16="http://schemas.microsoft.com/office/drawing/2014/main" id="{51D97331-3F90-8C4D-89D5-75C8191847E8}"/>
              </a:ext>
            </a:extLst>
          </p:cNvPr>
          <p:cNvSpPr/>
          <p:nvPr userDrawn="1"/>
        </p:nvSpPr>
        <p:spPr>
          <a:xfrm>
            <a:off x="-595" y="5587163"/>
            <a:ext cx="417100" cy="1277264"/>
          </a:xfrm>
          <a:prstGeom prst="rect">
            <a:avLst/>
          </a:prstGeom>
          <a:solidFill>
            <a:srgbClr val="63D6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41014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hdr="0" dt="0"/>
  <p:txStyles>
    <p:titleStyle>
      <a:lvl1pPr algn="l" defTabSz="685800" rtl="0" eaLnBrk="1" latinLnBrk="0" hangingPunct="1">
        <a:lnSpc>
          <a:spcPct val="90000"/>
        </a:lnSpc>
        <a:spcBef>
          <a:spcPct val="0"/>
        </a:spcBef>
        <a:buNone/>
        <a:defRPr sz="27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p15:clr>
            <a:srgbClr val="F26B43"/>
          </p15:clr>
        </p15:guide>
        <p15:guide id="2" pos="528">
          <p15:clr>
            <a:srgbClr val="F26B43"/>
          </p15:clr>
        </p15:guide>
        <p15:guide id="3" orient="horz" pos="144">
          <p15:clr>
            <a:srgbClr val="F26B43"/>
          </p15:clr>
        </p15:guide>
        <p15:guide id="4" pos="7152">
          <p15:clr>
            <a:srgbClr val="F26B43"/>
          </p15:clr>
        </p15:guide>
        <p15:guide id="5"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xperts.nebraska.edu/en/publications/patient-and-system-factors-associated-with-unassisted-and-injuri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qi.ipro.org/2023/04/19/fall-and-injury-prevention-a-6-part-webinar-series/"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mailto:crkistner@ipro.org" TargetMode="External"/><Relationship Id="rId2" Type="http://schemas.openxmlformats.org/officeDocument/2006/relationships/hyperlink" Target="mailto:rvanvorst@ipro.org" TargetMode="External"/><Relationship Id="rId1" Type="http://schemas.openxmlformats.org/officeDocument/2006/relationships/slideLayout" Target="../slideLayouts/slideLayout15.xml"/><Relationship Id="rId5" Type="http://schemas.openxmlformats.org/officeDocument/2006/relationships/hyperlink" Target="mailto:astackman@ipro.org" TargetMode="External"/><Relationship Id="rId4" Type="http://schemas.openxmlformats.org/officeDocument/2006/relationships/hyperlink" Target="mailto:mronda@ipr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1"/>
              </a:ext>
            </a:extLst>
          </p:cNvPr>
          <p:cNvSpPr>
            <a:spLocks noGrp="1"/>
          </p:cNvSpPr>
          <p:nvPr>
            <p:ph type="ctrTitle"/>
          </p:nvPr>
        </p:nvSpPr>
        <p:spPr/>
        <p:txBody>
          <a:bodyPr/>
          <a:lstStyle/>
          <a:p>
            <a:r>
              <a:rPr lang="en-US" dirty="0"/>
              <a:t>Falls: The Series</a:t>
            </a:r>
          </a:p>
        </p:txBody>
      </p:sp>
      <p:sp>
        <p:nvSpPr>
          <p:cNvPr id="5" name="Subtitle 4">
            <a:extLst>
              <a:ext uri="{C183D7F6-B498-43B3-948B-1728B52AA6E4}">
                <adec:decorative xmlns:adec="http://schemas.microsoft.com/office/drawing/2017/decorative" val="1"/>
              </a:ext>
            </a:extLst>
          </p:cNvPr>
          <p:cNvSpPr>
            <a:spLocks noGrp="1"/>
          </p:cNvSpPr>
          <p:nvPr>
            <p:ph type="subTitle" idx="1"/>
          </p:nvPr>
        </p:nvSpPr>
        <p:spPr/>
        <p:txBody>
          <a:bodyPr/>
          <a:lstStyle/>
          <a:p>
            <a:r>
              <a:rPr lang="en-US" sz="2100" b="1" dirty="0"/>
              <a:t>May - October 2023</a:t>
            </a:r>
          </a:p>
          <a:p>
            <a:r>
              <a:rPr lang="en-US" sz="2400" b="1" dirty="0"/>
              <a:t>Best Practices to Reduce Falls Associated with Toileting </a:t>
            </a:r>
          </a:p>
          <a:p>
            <a:r>
              <a:rPr lang="en-US" sz="2100" b="1" dirty="0"/>
              <a:t>Coaching Session 4 – August 16, 2023</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9834BF4-C877-5C49-9696-EA6FE6223EBD}"/>
              </a:ext>
              <a:ext uri="{C183D7F6-B498-43B3-948B-1728B52AA6E4}">
                <adec:decorative xmlns:adec="http://schemas.microsoft.com/office/drawing/2017/decorative" val="1"/>
              </a:ext>
            </a:extLst>
          </p:cNvPr>
          <p:cNvSpPr txBox="1"/>
          <p:nvPr/>
        </p:nvSpPr>
        <p:spPr>
          <a:xfrm>
            <a:off x="2152650" y="6172200"/>
            <a:ext cx="4891088" cy="390876"/>
          </a:xfrm>
          <a:prstGeom prst="rect">
            <a:avLst/>
          </a:prstGeom>
          <a:noFill/>
        </p:spPr>
        <p:txBody>
          <a:bodyPr wrap="square" lIns="0" tIns="0" rIns="0" bIns="0" rtlCol="0" anchor="b">
            <a:spAutoFit/>
          </a:bodyPr>
          <a:lstStyle/>
          <a:p>
            <a:pPr marL="0" marR="0" lvl="0" indent="0" algn="l" defTabSz="342900" rtl="0" eaLnBrk="1" fontAlgn="auto" latinLnBrk="0" hangingPunct="1">
              <a:lnSpc>
                <a:spcPct val="107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44546A"/>
                </a:solidFill>
                <a:effectLst/>
                <a:uLnTx/>
                <a:uFillTx/>
                <a:latin typeface="Calibri" panose="020F0502020204030204" pitchFamily="34" charset="0"/>
                <a:ea typeface="Times New Roman" panose="02020603050405020304" pitchFamily="18" charset="0"/>
                <a:cs typeface="Calibri" panose="020F0502020204030204" pitchFamily="34" charset="0"/>
              </a:rPr>
              <a:t>This material was prepared by the IPRO NQIIC, a Network of Quality Improvement and Innovation Contractor,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 IPRO-HQIC-Tsk56-23-325</a:t>
            </a:r>
            <a:endParaRPr kumimoji="0" lang="en-US" sz="900" b="0" i="1" u="none" strike="noStrike" kern="1200" cap="none" spc="0" normalizeH="0" baseline="0" noProof="0" dirty="0">
              <a:ln>
                <a:noFill/>
              </a:ln>
              <a:solidFill>
                <a:srgbClr val="D7D9DA">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9115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and Managing Risk</a:t>
            </a:r>
          </a:p>
        </p:txBody>
      </p:sp>
      <p:sp>
        <p:nvSpPr>
          <p:cNvPr id="3" name="Content Placeholder 2"/>
          <p:cNvSpPr>
            <a:spLocks noGrp="1"/>
          </p:cNvSpPr>
          <p:nvPr>
            <p:ph idx="1"/>
          </p:nvPr>
        </p:nvSpPr>
        <p:spPr>
          <a:xfrm>
            <a:off x="2286000" y="2017713"/>
            <a:ext cx="8193088" cy="4114800"/>
          </a:xfrm>
        </p:spPr>
        <p:txBody>
          <a:bodyPr/>
          <a:lstStyle/>
          <a:p>
            <a:r>
              <a:rPr lang="en-US" dirty="0"/>
              <a:t>Understand, manage and </a:t>
            </a:r>
            <a:r>
              <a:rPr lang="en-US" b="1" dirty="0">
                <a:solidFill>
                  <a:srgbClr val="0432FF"/>
                </a:solidFill>
              </a:rPr>
              <a:t>reduce risk </a:t>
            </a:r>
          </a:p>
          <a:p>
            <a:r>
              <a:rPr lang="en-US" dirty="0"/>
              <a:t>Associated with patient, environment, and the interaction within organizations.</a:t>
            </a:r>
          </a:p>
          <a:p>
            <a:r>
              <a:rPr lang="en-US" dirty="0"/>
              <a:t>Who is NOT at Risk?</a:t>
            </a:r>
          </a:p>
          <a:p>
            <a:r>
              <a:rPr lang="en-US" dirty="0"/>
              <a:t>Risk Adjustment</a:t>
            </a:r>
          </a:p>
          <a:p>
            <a:endParaRPr lang="en-US" dirty="0"/>
          </a:p>
        </p:txBody>
      </p:sp>
    </p:spTree>
    <p:extLst>
      <p:ext uri="{BB962C8B-B14F-4D97-AF65-F5344CB8AC3E}">
        <p14:creationId xmlns:p14="http://schemas.microsoft.com/office/powerpoint/2010/main" val="83460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3C51-7C1B-6D4A-B368-9ACC534BB49E}"/>
              </a:ext>
            </a:extLst>
          </p:cNvPr>
          <p:cNvSpPr>
            <a:spLocks noGrp="1"/>
          </p:cNvSpPr>
          <p:nvPr>
            <p:ph type="title"/>
          </p:nvPr>
        </p:nvSpPr>
        <p:spPr/>
        <p:txBody>
          <a:bodyPr/>
          <a:lstStyle/>
          <a:p>
            <a:r>
              <a:rPr lang="en-US" dirty="0"/>
              <a:t>Risk Adjustment</a:t>
            </a:r>
          </a:p>
        </p:txBody>
      </p:sp>
      <p:sp>
        <p:nvSpPr>
          <p:cNvPr id="3" name="Content Placeholder 2">
            <a:extLst>
              <a:ext uri="{FF2B5EF4-FFF2-40B4-BE49-F238E27FC236}">
                <a16:creationId xmlns:a16="http://schemas.microsoft.com/office/drawing/2014/main" id="{88B3B991-45C7-7E4B-AAED-5BBA2F1AAD5A}"/>
              </a:ext>
            </a:extLst>
          </p:cNvPr>
          <p:cNvSpPr>
            <a:spLocks noGrp="1"/>
          </p:cNvSpPr>
          <p:nvPr>
            <p:ph idx="1"/>
          </p:nvPr>
        </p:nvSpPr>
        <p:spPr>
          <a:xfrm>
            <a:off x="1958055" y="1760538"/>
            <a:ext cx="8497888" cy="4114800"/>
          </a:xfrm>
        </p:spPr>
        <p:txBody>
          <a:bodyPr/>
          <a:lstStyle/>
          <a:p>
            <a:r>
              <a:rPr lang="en-US" dirty="0"/>
              <a:t>Differentiate level of Vulnerability</a:t>
            </a:r>
          </a:p>
          <a:p>
            <a:pPr lvl="1"/>
            <a:r>
              <a:rPr lang="en-US" dirty="0"/>
              <a:t>Each Patient</a:t>
            </a:r>
          </a:p>
          <a:p>
            <a:pPr lvl="1"/>
            <a:r>
              <a:rPr lang="en-US" dirty="0"/>
              <a:t>Each Unit </a:t>
            </a:r>
          </a:p>
          <a:p>
            <a:pPr lvl="1"/>
            <a:r>
              <a:rPr lang="en-US" dirty="0"/>
              <a:t>Each Hospital </a:t>
            </a:r>
          </a:p>
          <a:p>
            <a:r>
              <a:rPr lang="en-US" dirty="0"/>
              <a:t>Determine readiness to protect from harm based on vulnerability </a:t>
            </a:r>
          </a:p>
          <a:p>
            <a:r>
              <a:rPr lang="en-US" dirty="0"/>
              <a:t>How ready are you to protect your staff and patients from injury during mobility?  Infrastructure and Capacity?</a:t>
            </a:r>
          </a:p>
        </p:txBody>
      </p:sp>
    </p:spTree>
    <p:extLst>
      <p:ext uri="{BB962C8B-B14F-4D97-AF65-F5344CB8AC3E}">
        <p14:creationId xmlns:p14="http://schemas.microsoft.com/office/powerpoint/2010/main" val="297676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and Reduce Risk </a:t>
            </a:r>
          </a:p>
        </p:txBody>
      </p:sp>
      <p:sp>
        <p:nvSpPr>
          <p:cNvPr id="3" name="Content Placeholder 2"/>
          <p:cNvSpPr>
            <a:spLocks noGrp="1"/>
          </p:cNvSpPr>
          <p:nvPr>
            <p:ph idx="1"/>
          </p:nvPr>
        </p:nvSpPr>
        <p:spPr>
          <a:xfrm>
            <a:off x="2438400" y="1981200"/>
            <a:ext cx="6934200" cy="3962400"/>
          </a:xfrm>
        </p:spPr>
        <p:txBody>
          <a:bodyPr>
            <a:normAutofit fontScale="85000" lnSpcReduction="20000"/>
          </a:bodyPr>
          <a:lstStyle/>
          <a:p>
            <a:r>
              <a:rPr lang="en-US" dirty="0"/>
              <a:t>Patient:  Screening is NOT the same as Assessment </a:t>
            </a:r>
          </a:p>
          <a:p>
            <a:r>
              <a:rPr lang="en-US" dirty="0"/>
              <a:t>Environment:  Infrastructure and Capacity must be enhanced </a:t>
            </a:r>
          </a:p>
          <a:p>
            <a:r>
              <a:rPr lang="en-US" dirty="0"/>
              <a:t>Interaction between Both Pt and Environment: Consider Cognitive and Mobility Function and Individualize the Environment</a:t>
            </a:r>
          </a:p>
          <a:p>
            <a:pPr marL="0" indent="0">
              <a:buNone/>
            </a:pPr>
            <a:r>
              <a:rPr lang="en-US" i="1" dirty="0"/>
              <a:t>Context Matters</a:t>
            </a:r>
            <a:r>
              <a:rPr lang="en-US" dirty="0"/>
              <a:t>: Culture, Leadership, Varying levels of Clinical Expertise and Judgment and Patient Autonomy</a:t>
            </a:r>
          </a:p>
        </p:txBody>
      </p:sp>
    </p:spTree>
    <p:extLst>
      <p:ext uri="{BB962C8B-B14F-4D97-AF65-F5344CB8AC3E}">
        <p14:creationId xmlns:p14="http://schemas.microsoft.com/office/powerpoint/2010/main" val="174594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34B9-A906-1E40-8C5B-BD03CAC981F4}"/>
              </a:ext>
            </a:extLst>
          </p:cNvPr>
          <p:cNvSpPr>
            <a:spLocks noGrp="1"/>
          </p:cNvSpPr>
          <p:nvPr>
            <p:ph type="title"/>
          </p:nvPr>
        </p:nvSpPr>
        <p:spPr/>
        <p:txBody>
          <a:bodyPr/>
          <a:lstStyle/>
          <a:p>
            <a:r>
              <a:rPr lang="en-US" sz="3600" dirty="0"/>
              <a:t>Population Determinants to Differentiate Vulnerability</a:t>
            </a:r>
          </a:p>
        </p:txBody>
      </p:sp>
      <p:sp>
        <p:nvSpPr>
          <p:cNvPr id="3" name="Content Placeholder 2">
            <a:extLst>
              <a:ext uri="{FF2B5EF4-FFF2-40B4-BE49-F238E27FC236}">
                <a16:creationId xmlns:a16="http://schemas.microsoft.com/office/drawing/2014/main" id="{BAD42F81-8A82-4F4C-8D65-F2E94BBA321D}"/>
              </a:ext>
            </a:extLst>
          </p:cNvPr>
          <p:cNvSpPr>
            <a:spLocks noGrp="1"/>
          </p:cNvSpPr>
          <p:nvPr>
            <p:ph idx="1"/>
          </p:nvPr>
        </p:nvSpPr>
        <p:spPr/>
        <p:txBody>
          <a:bodyPr/>
          <a:lstStyle/>
          <a:p>
            <a:r>
              <a:rPr lang="en-US" dirty="0"/>
              <a:t>Age</a:t>
            </a:r>
          </a:p>
          <a:p>
            <a:r>
              <a:rPr lang="en-US" dirty="0"/>
              <a:t>Cognition</a:t>
            </a:r>
          </a:p>
          <a:p>
            <a:r>
              <a:rPr lang="en-US" dirty="0"/>
              <a:t>Fall History</a:t>
            </a:r>
          </a:p>
          <a:p>
            <a:r>
              <a:rPr lang="en-US" dirty="0"/>
              <a:t>PMH/PSH (hip fracture/ORIF, TBI)</a:t>
            </a:r>
          </a:p>
          <a:p>
            <a:r>
              <a:rPr lang="en-US" dirty="0"/>
              <a:t>Comorbidities </a:t>
            </a:r>
          </a:p>
          <a:p>
            <a:r>
              <a:rPr lang="en-US" dirty="0"/>
              <a:t>Health Literacy</a:t>
            </a:r>
          </a:p>
          <a:p>
            <a:endParaRPr lang="en-US" dirty="0"/>
          </a:p>
        </p:txBody>
      </p:sp>
    </p:spTree>
    <p:extLst>
      <p:ext uri="{BB962C8B-B14F-4D97-AF65-F5344CB8AC3E}">
        <p14:creationId xmlns:p14="http://schemas.microsoft.com/office/powerpoint/2010/main" val="71934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FAEA5-A9BA-7647-B8E4-77F346DCAF19}"/>
              </a:ext>
            </a:extLst>
          </p:cNvPr>
          <p:cNvSpPr>
            <a:spLocks noGrp="1"/>
          </p:cNvSpPr>
          <p:nvPr>
            <p:ph type="title"/>
          </p:nvPr>
        </p:nvSpPr>
        <p:spPr/>
        <p:txBody>
          <a:bodyPr/>
          <a:lstStyle/>
          <a:p>
            <a:pPr algn="ctr"/>
            <a:r>
              <a:rPr lang="en-US" sz="4000" dirty="0"/>
              <a:t>Fill In Your Pyramid – you have to know Your level of Risk</a:t>
            </a:r>
          </a:p>
        </p:txBody>
      </p:sp>
      <p:graphicFrame>
        <p:nvGraphicFramePr>
          <p:cNvPr id="5" name="Content Placeholder 4">
            <a:extLst>
              <a:ext uri="{FF2B5EF4-FFF2-40B4-BE49-F238E27FC236}">
                <a16:creationId xmlns:a16="http://schemas.microsoft.com/office/drawing/2014/main" id="{63F60FEF-0E5F-9342-BFC4-B324A5DC99DA}"/>
              </a:ext>
            </a:extLst>
          </p:cNvPr>
          <p:cNvGraphicFramePr>
            <a:graphicFrameLocks noGrp="1"/>
          </p:cNvGraphicFramePr>
          <p:nvPr>
            <p:ph idx="1"/>
          </p:nvPr>
        </p:nvGraphicFramePr>
        <p:xfrm>
          <a:off x="2706688" y="2017713"/>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816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B806-2252-624C-8DA5-3EC0CF1543E3}"/>
              </a:ext>
            </a:extLst>
          </p:cNvPr>
          <p:cNvSpPr>
            <a:spLocks noGrp="1"/>
          </p:cNvSpPr>
          <p:nvPr>
            <p:ph type="title"/>
          </p:nvPr>
        </p:nvSpPr>
        <p:spPr/>
        <p:txBody>
          <a:bodyPr/>
          <a:lstStyle/>
          <a:p>
            <a:r>
              <a:rPr lang="en-US" dirty="0"/>
              <a:t>Which Model Do You Favor?</a:t>
            </a:r>
          </a:p>
        </p:txBody>
      </p:sp>
      <p:sp>
        <p:nvSpPr>
          <p:cNvPr id="3" name="Content Placeholder 2">
            <a:extLst>
              <a:ext uri="{FF2B5EF4-FFF2-40B4-BE49-F238E27FC236}">
                <a16:creationId xmlns:a16="http://schemas.microsoft.com/office/drawing/2014/main" id="{93A84DFF-0991-9045-B5A8-C0D6B9811450}"/>
              </a:ext>
            </a:extLst>
          </p:cNvPr>
          <p:cNvSpPr>
            <a:spLocks noGrp="1"/>
          </p:cNvSpPr>
          <p:nvPr>
            <p:ph idx="1"/>
          </p:nvPr>
        </p:nvSpPr>
        <p:spPr>
          <a:xfrm>
            <a:off x="2209800" y="2017713"/>
            <a:ext cx="8269288" cy="4114800"/>
          </a:xfrm>
        </p:spPr>
        <p:txBody>
          <a:bodyPr/>
          <a:lstStyle/>
          <a:p>
            <a:r>
              <a:rPr lang="en-US" dirty="0"/>
              <a:t>Accident Theory</a:t>
            </a:r>
          </a:p>
          <a:p>
            <a:r>
              <a:rPr lang="en-US" dirty="0"/>
              <a:t>Risk Adjust </a:t>
            </a:r>
          </a:p>
          <a:p>
            <a:r>
              <a:rPr lang="en-US" dirty="0"/>
              <a:t>Population Determinates</a:t>
            </a:r>
          </a:p>
          <a:p>
            <a:pPr marL="0" indent="0">
              <a:buNone/>
            </a:pPr>
            <a:r>
              <a:rPr lang="en-US" dirty="0"/>
              <a:t>How About a combination?</a:t>
            </a:r>
          </a:p>
          <a:p>
            <a:pPr marL="0" indent="0">
              <a:buNone/>
            </a:pPr>
            <a:r>
              <a:rPr lang="en-US" dirty="0"/>
              <a:t>Let’s go for my 85 </a:t>
            </a:r>
            <a:r>
              <a:rPr lang="en-US" dirty="0" err="1"/>
              <a:t>yo</a:t>
            </a:r>
            <a:r>
              <a:rPr lang="en-US" dirty="0"/>
              <a:t> population?   What resources do you need for </a:t>
            </a:r>
            <a:r>
              <a:rPr lang="en-US" b="1" dirty="0">
                <a:solidFill>
                  <a:srgbClr val="008F00"/>
                </a:solidFill>
              </a:rPr>
              <a:t>safe mobility </a:t>
            </a:r>
            <a:r>
              <a:rPr lang="en-US" dirty="0"/>
              <a:t>and prevention from injury </a:t>
            </a:r>
            <a:r>
              <a:rPr lang="en-US" i="1" dirty="0">
                <a:solidFill>
                  <a:srgbClr val="0432FF"/>
                </a:solidFill>
              </a:rPr>
              <a:t>when  (not if) they fall</a:t>
            </a:r>
            <a:r>
              <a:rPr lang="en-US" dirty="0"/>
              <a:t>?</a:t>
            </a:r>
          </a:p>
        </p:txBody>
      </p:sp>
    </p:spTree>
    <p:extLst>
      <p:ext uri="{BB962C8B-B14F-4D97-AF65-F5344CB8AC3E}">
        <p14:creationId xmlns:p14="http://schemas.microsoft.com/office/powerpoint/2010/main" val="70061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667000" y="762001"/>
            <a:ext cx="7543800" cy="1020763"/>
          </a:xfrm>
        </p:spPr>
        <p:txBody>
          <a:bodyPr>
            <a:noAutofit/>
          </a:bodyPr>
          <a:lstStyle/>
          <a:p>
            <a:br>
              <a:rPr lang="en-US" sz="3200" dirty="0"/>
            </a:br>
            <a:br>
              <a:rPr lang="en-US" sz="3200" dirty="0"/>
            </a:br>
            <a:r>
              <a:rPr lang="en-US" sz="3200" dirty="0"/>
              <a:t>Differentiate </a:t>
            </a:r>
            <a:r>
              <a:rPr lang="en-US" sz="3200" dirty="0">
                <a:solidFill>
                  <a:srgbClr val="FF0000"/>
                </a:solidFill>
              </a:rPr>
              <a:t>Screening </a:t>
            </a:r>
            <a:r>
              <a:rPr lang="en-US" sz="3200" dirty="0"/>
              <a:t>from Assessment</a:t>
            </a:r>
          </a:p>
        </p:txBody>
      </p:sp>
      <p:sp>
        <p:nvSpPr>
          <p:cNvPr id="27651" name="Rectangle 3"/>
          <p:cNvSpPr>
            <a:spLocks noGrp="1" noChangeArrowheads="1"/>
          </p:cNvSpPr>
          <p:nvPr>
            <p:ph idx="1"/>
          </p:nvPr>
        </p:nvSpPr>
        <p:spPr>
          <a:xfrm>
            <a:off x="2667000" y="1981200"/>
            <a:ext cx="7790688" cy="4343400"/>
          </a:xfrm>
        </p:spPr>
        <p:txBody>
          <a:bodyPr/>
          <a:lstStyle/>
          <a:p>
            <a:r>
              <a:rPr lang="en-US" dirty="0">
                <a:solidFill>
                  <a:srgbClr val="FF0000"/>
                </a:solidFill>
              </a:rPr>
              <a:t>Screening</a:t>
            </a:r>
          </a:p>
          <a:p>
            <a:pPr lvl="1"/>
            <a:r>
              <a:rPr lang="en-US" dirty="0"/>
              <a:t>Pathology / Disease Detection</a:t>
            </a:r>
          </a:p>
          <a:p>
            <a:pPr lvl="1"/>
            <a:r>
              <a:rPr lang="en-US" dirty="0"/>
              <a:t>Who should undergo diagnostic testing for confirmation- Cut off point to be negative or positive</a:t>
            </a:r>
          </a:p>
          <a:p>
            <a:r>
              <a:rPr lang="en-US" dirty="0"/>
              <a:t>Assessment</a:t>
            </a:r>
          </a:p>
          <a:p>
            <a:pPr lvl="1"/>
            <a:r>
              <a:rPr lang="en-US" dirty="0"/>
              <a:t>Data for differential Diagnosis</a:t>
            </a:r>
          </a:p>
          <a:p>
            <a:pPr marL="57150" indent="0">
              <a:buNone/>
            </a:pPr>
            <a:r>
              <a:rPr lang="en-US" dirty="0">
                <a:solidFill>
                  <a:srgbClr val="0432FF"/>
                </a:solidFill>
              </a:rPr>
              <a:t>Example</a:t>
            </a:r>
            <a:r>
              <a:rPr lang="en-US" dirty="0"/>
              <a:t>:  Yes to </a:t>
            </a:r>
            <a:r>
              <a:rPr lang="en-US" dirty="0" err="1"/>
              <a:t>Hx</a:t>
            </a:r>
            <a:r>
              <a:rPr lang="en-US" dirty="0"/>
              <a:t> of Falls; </a:t>
            </a:r>
            <a:r>
              <a:rPr lang="en-US" dirty="0" err="1"/>
              <a:t>Hx</a:t>
            </a:r>
            <a:r>
              <a:rPr lang="en-US" dirty="0"/>
              <a:t> of FRI</a:t>
            </a:r>
          </a:p>
        </p:txBody>
      </p:sp>
    </p:spTree>
    <p:extLst>
      <p:ext uri="{BB962C8B-B14F-4D97-AF65-F5344CB8AC3E}">
        <p14:creationId xmlns:p14="http://schemas.microsoft.com/office/powerpoint/2010/main" val="371039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F3A5-5645-D64A-806A-973CB81FD25D}"/>
              </a:ext>
            </a:extLst>
          </p:cNvPr>
          <p:cNvSpPr>
            <a:spLocks noGrp="1"/>
          </p:cNvSpPr>
          <p:nvPr>
            <p:ph type="title"/>
          </p:nvPr>
        </p:nvSpPr>
        <p:spPr/>
        <p:txBody>
          <a:bodyPr/>
          <a:lstStyle/>
          <a:p>
            <a:r>
              <a:rPr lang="en-US" dirty="0"/>
              <a:t>Assessment is Comprehensive – Interdisciplinary </a:t>
            </a:r>
          </a:p>
        </p:txBody>
      </p:sp>
      <p:sp>
        <p:nvSpPr>
          <p:cNvPr id="3" name="Content Placeholder 2">
            <a:extLst>
              <a:ext uri="{FF2B5EF4-FFF2-40B4-BE49-F238E27FC236}">
                <a16:creationId xmlns:a16="http://schemas.microsoft.com/office/drawing/2014/main" id="{685EAC8F-E4C2-7C45-A004-CDEB290B7AB0}"/>
              </a:ext>
            </a:extLst>
          </p:cNvPr>
          <p:cNvSpPr>
            <a:spLocks noGrp="1"/>
          </p:cNvSpPr>
          <p:nvPr>
            <p:ph idx="1"/>
          </p:nvPr>
        </p:nvSpPr>
        <p:spPr>
          <a:xfrm>
            <a:off x="2057400" y="2017713"/>
            <a:ext cx="8421688" cy="4114800"/>
          </a:xfrm>
        </p:spPr>
        <p:txBody>
          <a:bodyPr/>
          <a:lstStyle/>
          <a:p>
            <a:r>
              <a:rPr lang="en-US" dirty="0"/>
              <a:t>Screening, if +, proceed to assessment</a:t>
            </a:r>
          </a:p>
          <a:p>
            <a:r>
              <a:rPr lang="en-US" dirty="0"/>
              <a:t>History:   If </a:t>
            </a:r>
            <a:r>
              <a:rPr lang="en-US" dirty="0" err="1"/>
              <a:t>Hx</a:t>
            </a:r>
            <a:r>
              <a:rPr lang="en-US" dirty="0"/>
              <a:t> of Falls, Ask about the Falls- etiology, circumstances, etc.</a:t>
            </a:r>
          </a:p>
          <a:p>
            <a:r>
              <a:rPr lang="en-US" dirty="0"/>
              <a:t>Observation – Gait and balance</a:t>
            </a:r>
          </a:p>
          <a:p>
            <a:r>
              <a:rPr lang="en-US" dirty="0"/>
              <a:t>Physical Exam - PN</a:t>
            </a:r>
          </a:p>
          <a:p>
            <a:r>
              <a:rPr lang="en-US" dirty="0"/>
              <a:t>Vital Signs - OH</a:t>
            </a:r>
          </a:p>
          <a:p>
            <a:r>
              <a:rPr lang="en-US" dirty="0"/>
              <a:t>Functional Assessment – Single Leg Stance </a:t>
            </a:r>
          </a:p>
          <a:p>
            <a:r>
              <a:rPr lang="en-US" dirty="0"/>
              <a:t>More……….</a:t>
            </a:r>
          </a:p>
        </p:txBody>
      </p:sp>
    </p:spTree>
    <p:extLst>
      <p:ext uri="{BB962C8B-B14F-4D97-AF65-F5344CB8AC3E}">
        <p14:creationId xmlns:p14="http://schemas.microsoft.com/office/powerpoint/2010/main" val="210290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953000" y="1981200"/>
            <a:ext cx="4787900" cy="3759200"/>
          </a:xfrm>
          <a:prstGeom prst="rect">
            <a:avLst/>
          </a:prstGeom>
        </p:spPr>
      </p:pic>
      <p:sp>
        <p:nvSpPr>
          <p:cNvPr id="2" name="Title 1"/>
          <p:cNvSpPr>
            <a:spLocks noGrp="1"/>
          </p:cNvSpPr>
          <p:nvPr>
            <p:ph type="title"/>
          </p:nvPr>
        </p:nvSpPr>
        <p:spPr/>
        <p:txBody>
          <a:bodyPr/>
          <a:lstStyle/>
          <a:p>
            <a:r>
              <a:rPr lang="en-US" dirty="0"/>
              <a:t>Sensory Monofilament Exam</a:t>
            </a:r>
          </a:p>
        </p:txBody>
      </p:sp>
      <p:sp>
        <p:nvSpPr>
          <p:cNvPr id="3" name="Content Placeholder 2"/>
          <p:cNvSpPr>
            <a:spLocks noGrp="1"/>
          </p:cNvSpPr>
          <p:nvPr>
            <p:ph sz="half" idx="1"/>
          </p:nvPr>
        </p:nvSpPr>
        <p:spPr>
          <a:xfrm>
            <a:off x="1981200" y="2133601"/>
            <a:ext cx="2970328" cy="3992563"/>
          </a:xfrm>
        </p:spPr>
        <p:txBody>
          <a:bodyPr>
            <a:normAutofit/>
          </a:bodyPr>
          <a:lstStyle/>
          <a:p>
            <a:r>
              <a:rPr lang="en-US" sz="3600" dirty="0"/>
              <a:t>Determine if can feel pressure when eyes are closed</a:t>
            </a:r>
          </a:p>
        </p:txBody>
      </p:sp>
    </p:spTree>
    <p:extLst>
      <p:ext uri="{BB962C8B-B14F-4D97-AF65-F5344CB8AC3E}">
        <p14:creationId xmlns:p14="http://schemas.microsoft.com/office/powerpoint/2010/main" val="247826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7002-418B-B743-BA6A-89172C88FB49}"/>
              </a:ext>
            </a:extLst>
          </p:cNvPr>
          <p:cNvSpPr>
            <a:spLocks noGrp="1"/>
          </p:cNvSpPr>
          <p:nvPr>
            <p:ph type="title"/>
          </p:nvPr>
        </p:nvSpPr>
        <p:spPr/>
        <p:txBody>
          <a:bodyPr/>
          <a:lstStyle/>
          <a:p>
            <a:r>
              <a:rPr lang="en-US" sz="3600" dirty="0"/>
              <a:t>Safe Mobility AND Fall Prevention: </a:t>
            </a:r>
            <a:br>
              <a:rPr lang="en-US" sz="3600" dirty="0"/>
            </a:br>
            <a:r>
              <a:rPr lang="en-US" sz="3600" dirty="0"/>
              <a:t>Non-Skid Socks vs Shoes</a:t>
            </a:r>
          </a:p>
        </p:txBody>
      </p:sp>
      <p:sp>
        <p:nvSpPr>
          <p:cNvPr id="3" name="Content Placeholder 2">
            <a:extLst>
              <a:ext uri="{FF2B5EF4-FFF2-40B4-BE49-F238E27FC236}">
                <a16:creationId xmlns:a16="http://schemas.microsoft.com/office/drawing/2014/main" id="{563E05EB-0FB2-8B45-ACEC-E807702BA0F0}"/>
              </a:ext>
            </a:extLst>
          </p:cNvPr>
          <p:cNvSpPr>
            <a:spLocks noGrp="1"/>
          </p:cNvSpPr>
          <p:nvPr>
            <p:ph idx="1"/>
          </p:nvPr>
        </p:nvSpPr>
        <p:spPr/>
        <p:txBody>
          <a:bodyPr/>
          <a:lstStyle/>
          <a:p>
            <a:pPr marL="0" indent="0">
              <a:buNone/>
            </a:pPr>
            <a:r>
              <a:rPr lang="en-US" dirty="0"/>
              <a:t>Proper Foot Wear</a:t>
            </a:r>
          </a:p>
          <a:p>
            <a:r>
              <a:rPr lang="en-US" dirty="0"/>
              <a:t>Stop Universal Use of Non-skid Socks</a:t>
            </a:r>
          </a:p>
          <a:p>
            <a:r>
              <a:rPr lang="en-US" dirty="0"/>
              <a:t>Criterial for Use of Non-Skid Socks</a:t>
            </a:r>
          </a:p>
          <a:p>
            <a:r>
              <a:rPr lang="en-US" dirty="0"/>
              <a:t>Use Shoes for Walking</a:t>
            </a:r>
          </a:p>
          <a:p>
            <a:r>
              <a:rPr lang="en-US" dirty="0">
                <a:solidFill>
                  <a:srgbClr val="FF0000"/>
                </a:solidFill>
              </a:rPr>
              <a:t>You can’t put non-skid</a:t>
            </a:r>
          </a:p>
          <a:p>
            <a:pPr marL="0" indent="0">
              <a:buNone/>
            </a:pPr>
            <a:r>
              <a:rPr lang="en-US" dirty="0">
                <a:solidFill>
                  <a:srgbClr val="FF0000"/>
                </a:solidFill>
              </a:rPr>
              <a:t>Socks on a diabetic pts </a:t>
            </a:r>
          </a:p>
          <a:p>
            <a:pPr marL="0" indent="0">
              <a:buNone/>
            </a:pPr>
            <a:r>
              <a:rPr lang="en-US" dirty="0">
                <a:solidFill>
                  <a:srgbClr val="FF0000"/>
                </a:solidFill>
              </a:rPr>
              <a:t>with severe peripheral </a:t>
            </a:r>
          </a:p>
          <a:p>
            <a:pPr marL="0" indent="0">
              <a:buNone/>
            </a:pPr>
            <a:r>
              <a:rPr lang="en-US" dirty="0">
                <a:solidFill>
                  <a:srgbClr val="FF0000"/>
                </a:solidFill>
              </a:rPr>
              <a:t>Neuropathy!</a:t>
            </a:r>
          </a:p>
          <a:p>
            <a:pPr marL="0" indent="0">
              <a:buNone/>
            </a:pPr>
            <a:endParaRPr lang="en-US" dirty="0"/>
          </a:p>
        </p:txBody>
      </p:sp>
      <p:pic>
        <p:nvPicPr>
          <p:cNvPr id="4" name="Picture 3">
            <a:extLst>
              <a:ext uri="{FF2B5EF4-FFF2-40B4-BE49-F238E27FC236}">
                <a16:creationId xmlns:a16="http://schemas.microsoft.com/office/drawing/2014/main" id="{2D2D24C5-C80E-CF43-A1A1-D422ECA7AC7A}"/>
              </a:ext>
            </a:extLst>
          </p:cNvPr>
          <p:cNvPicPr>
            <a:picLocks noChangeAspect="1"/>
          </p:cNvPicPr>
          <p:nvPr/>
        </p:nvPicPr>
        <p:blipFill>
          <a:blip r:embed="rId2"/>
          <a:stretch>
            <a:fillRect/>
          </a:stretch>
        </p:blipFill>
        <p:spPr>
          <a:xfrm>
            <a:off x="7467600" y="3922713"/>
            <a:ext cx="2209800" cy="2209800"/>
          </a:xfrm>
          <a:prstGeom prst="rect">
            <a:avLst/>
          </a:prstGeom>
        </p:spPr>
      </p:pic>
    </p:spTree>
    <p:extLst>
      <p:ext uri="{BB962C8B-B14F-4D97-AF65-F5344CB8AC3E}">
        <p14:creationId xmlns:p14="http://schemas.microsoft.com/office/powerpoint/2010/main" val="3409132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FFCEBC3-794A-35B6-E258-DFAB817F14BC}"/>
              </a:ext>
            </a:extLst>
          </p:cNvPr>
          <p:cNvPicPr>
            <a:picLocks noGrp="1" noChangeAspect="1"/>
          </p:cNvPicPr>
          <p:nvPr>
            <p:ph sz="half" idx="1"/>
          </p:nvPr>
        </p:nvPicPr>
        <p:blipFill>
          <a:blip r:embed="rId2"/>
          <a:stretch>
            <a:fillRect/>
          </a:stretch>
        </p:blipFill>
        <p:spPr>
          <a:xfrm>
            <a:off x="513184" y="1362269"/>
            <a:ext cx="5659016" cy="4777274"/>
          </a:xfrm>
        </p:spPr>
      </p:pic>
      <p:pic>
        <p:nvPicPr>
          <p:cNvPr id="10" name="Content Placeholder 9">
            <a:extLst>
              <a:ext uri="{FF2B5EF4-FFF2-40B4-BE49-F238E27FC236}">
                <a16:creationId xmlns:a16="http://schemas.microsoft.com/office/drawing/2014/main" id="{BFA3D2E5-F800-0ECB-68D3-87845D3014B3}"/>
              </a:ext>
            </a:extLst>
          </p:cNvPr>
          <p:cNvPicPr>
            <a:picLocks noGrp="1" noChangeAspect="1"/>
          </p:cNvPicPr>
          <p:nvPr>
            <p:ph sz="half" idx="2"/>
          </p:nvPr>
        </p:nvPicPr>
        <p:blipFill>
          <a:blip r:embed="rId3"/>
          <a:stretch>
            <a:fillRect/>
          </a:stretch>
        </p:blipFill>
        <p:spPr>
          <a:xfrm>
            <a:off x="6096000" y="1250302"/>
            <a:ext cx="5875176" cy="4889241"/>
          </a:xfrm>
        </p:spPr>
      </p:pic>
      <p:sp>
        <p:nvSpPr>
          <p:cNvPr id="2" name="Slide Number Placeholder 1">
            <a:extLst>
              <a:ext uri="{FF2B5EF4-FFF2-40B4-BE49-F238E27FC236}">
                <a16:creationId xmlns:a16="http://schemas.microsoft.com/office/drawing/2014/main" id="{6E1622F2-357D-1D51-C77C-B6FAEBE9DD0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1EE1635-A740-D52E-61CE-B4372F0B1860}"/>
              </a:ext>
            </a:extLst>
          </p:cNvPr>
          <p:cNvSpPr>
            <a:spLocks noGrp="1"/>
          </p:cNvSpPr>
          <p:nvPr>
            <p:ph type="title"/>
          </p:nvPr>
        </p:nvSpPr>
        <p:spPr>
          <a:xfrm>
            <a:off x="838200" y="238999"/>
            <a:ext cx="10515600" cy="1098759"/>
          </a:xfrm>
        </p:spPr>
        <p:txBody>
          <a:bodyPr/>
          <a:lstStyle/>
          <a:p>
            <a:r>
              <a:rPr lang="en-US" dirty="0"/>
              <a:t>IPRO HQIC/QIN QIO</a:t>
            </a:r>
          </a:p>
        </p:txBody>
      </p:sp>
    </p:spTree>
    <p:extLst>
      <p:ext uri="{BB962C8B-B14F-4D97-AF65-F5344CB8AC3E}">
        <p14:creationId xmlns:p14="http://schemas.microsoft.com/office/powerpoint/2010/main" val="57688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43339" y="2745067"/>
            <a:ext cx="5322524" cy="3803916"/>
          </a:xfrm>
          <a:prstGeom prst="rect">
            <a:avLst/>
          </a:prstGeom>
        </p:spPr>
      </p:pic>
      <p:pic>
        <p:nvPicPr>
          <p:cNvPr id="6" name="Picture 5"/>
          <p:cNvPicPr>
            <a:picLocks noChangeAspect="1"/>
          </p:cNvPicPr>
          <p:nvPr/>
        </p:nvPicPr>
        <p:blipFill>
          <a:blip r:embed="rId4"/>
          <a:stretch>
            <a:fillRect/>
          </a:stretch>
        </p:blipFill>
        <p:spPr>
          <a:xfrm>
            <a:off x="2271021" y="353474"/>
            <a:ext cx="5733384" cy="2801688"/>
          </a:xfrm>
          <a:prstGeom prst="rect">
            <a:avLst/>
          </a:prstGeom>
        </p:spPr>
      </p:pic>
    </p:spTree>
    <p:extLst>
      <p:ext uri="{BB962C8B-B14F-4D97-AF65-F5344CB8AC3E}">
        <p14:creationId xmlns:p14="http://schemas.microsoft.com/office/powerpoint/2010/main" val="64973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A351-BBC8-4541-A9F9-F1791C440AB4}"/>
              </a:ext>
            </a:extLst>
          </p:cNvPr>
          <p:cNvSpPr>
            <a:spLocks noGrp="1"/>
          </p:cNvSpPr>
          <p:nvPr>
            <p:ph type="title"/>
          </p:nvPr>
        </p:nvSpPr>
        <p:spPr/>
        <p:txBody>
          <a:bodyPr/>
          <a:lstStyle/>
          <a:p>
            <a:r>
              <a:rPr lang="en-US" sz="4000" dirty="0"/>
              <a:t>Strategies to Transform Practice</a:t>
            </a:r>
          </a:p>
        </p:txBody>
      </p:sp>
      <p:sp>
        <p:nvSpPr>
          <p:cNvPr id="3" name="Content Placeholder 2">
            <a:extLst>
              <a:ext uri="{FF2B5EF4-FFF2-40B4-BE49-F238E27FC236}">
                <a16:creationId xmlns:a16="http://schemas.microsoft.com/office/drawing/2014/main" id="{10558CEE-0BF6-DF4E-954F-2EFEA139909B}"/>
              </a:ext>
            </a:extLst>
          </p:cNvPr>
          <p:cNvSpPr>
            <a:spLocks noGrp="1"/>
          </p:cNvSpPr>
          <p:nvPr>
            <p:ph idx="1"/>
          </p:nvPr>
        </p:nvSpPr>
        <p:spPr>
          <a:xfrm>
            <a:off x="2057400" y="2017713"/>
            <a:ext cx="8421688" cy="4114800"/>
          </a:xfrm>
        </p:spPr>
        <p:txBody>
          <a:bodyPr/>
          <a:lstStyle/>
          <a:p>
            <a:pPr marL="0" indent="0">
              <a:buNone/>
            </a:pPr>
            <a:r>
              <a:rPr lang="en-US" dirty="0">
                <a:solidFill>
                  <a:srgbClr val="0432FF"/>
                </a:solidFill>
              </a:rPr>
              <a:t>Align practice redesign and innovations with </a:t>
            </a:r>
            <a:r>
              <a:rPr lang="en-US" i="1" dirty="0">
                <a:solidFill>
                  <a:srgbClr val="0432FF"/>
                </a:solidFill>
              </a:rPr>
              <a:t>national patient safety priorities</a:t>
            </a:r>
            <a:r>
              <a:rPr lang="en-US" dirty="0">
                <a:solidFill>
                  <a:srgbClr val="0432FF"/>
                </a:solidFill>
              </a:rPr>
              <a:t>:  </a:t>
            </a:r>
          </a:p>
          <a:p>
            <a:r>
              <a:rPr lang="en-US" dirty="0"/>
              <a:t>Reduce Harm:  Workforce Injury,  Patient Fall Injuries</a:t>
            </a:r>
          </a:p>
          <a:p>
            <a:r>
              <a:rPr lang="en-US" dirty="0"/>
              <a:t>Create Safe Environments</a:t>
            </a:r>
          </a:p>
          <a:p>
            <a:r>
              <a:rPr lang="en-US" dirty="0"/>
              <a:t>Patient Engagement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4413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4210-079C-704E-BD6D-095BAEB0BD52}"/>
              </a:ext>
            </a:extLst>
          </p:cNvPr>
          <p:cNvSpPr>
            <a:spLocks noGrp="1"/>
          </p:cNvSpPr>
          <p:nvPr>
            <p:ph type="title"/>
          </p:nvPr>
        </p:nvSpPr>
        <p:spPr/>
        <p:txBody>
          <a:bodyPr>
            <a:normAutofit/>
          </a:bodyPr>
          <a:lstStyle/>
          <a:p>
            <a:r>
              <a:rPr lang="en-US" sz="3200" dirty="0"/>
              <a:t>Facts – What We Know from the Evidence</a:t>
            </a:r>
          </a:p>
        </p:txBody>
      </p:sp>
      <p:sp>
        <p:nvSpPr>
          <p:cNvPr id="3" name="Content Placeholder 2">
            <a:extLst>
              <a:ext uri="{FF2B5EF4-FFF2-40B4-BE49-F238E27FC236}">
                <a16:creationId xmlns:a16="http://schemas.microsoft.com/office/drawing/2014/main" id="{BF683F9B-0908-A54E-9CC0-9A8A6568579F}"/>
              </a:ext>
            </a:extLst>
          </p:cNvPr>
          <p:cNvSpPr>
            <a:spLocks noGrp="1"/>
          </p:cNvSpPr>
          <p:nvPr>
            <p:ph idx="1"/>
          </p:nvPr>
        </p:nvSpPr>
        <p:spPr>
          <a:xfrm>
            <a:off x="2466977" y="1920480"/>
            <a:ext cx="7872413" cy="2600325"/>
          </a:xfrm>
        </p:spPr>
        <p:txBody>
          <a:bodyPr>
            <a:noAutofit/>
          </a:bodyPr>
          <a:lstStyle/>
          <a:p>
            <a:r>
              <a:rPr lang="en-US" sz="2800" dirty="0"/>
              <a:t>Not All Falls are Equal</a:t>
            </a:r>
          </a:p>
          <a:p>
            <a:r>
              <a:rPr lang="en-US" sz="2800" dirty="0"/>
              <a:t>Universal Fall Prevention Bundles are not effective</a:t>
            </a:r>
          </a:p>
          <a:p>
            <a:r>
              <a:rPr lang="en-US" sz="2800" dirty="0"/>
              <a:t>Forced Immobility is causing harm</a:t>
            </a:r>
          </a:p>
          <a:p>
            <a:r>
              <a:rPr lang="en-US" sz="2800" dirty="0"/>
              <a:t>”Non-compliance” is overused</a:t>
            </a:r>
          </a:p>
          <a:p>
            <a:r>
              <a:rPr lang="en-US" sz="2800" dirty="0"/>
              <a:t>Bed Alarms cause more harm than good</a:t>
            </a:r>
          </a:p>
          <a:p>
            <a:r>
              <a:rPr lang="en-US" sz="2800" dirty="0"/>
              <a:t>Falls are not just a nursing issue</a:t>
            </a:r>
          </a:p>
          <a:p>
            <a:r>
              <a:rPr lang="en-US" sz="2800" dirty="0"/>
              <a:t>Staff are still getting injured</a:t>
            </a:r>
          </a:p>
        </p:txBody>
      </p:sp>
    </p:spTree>
    <p:extLst>
      <p:ext uri="{BB962C8B-B14F-4D97-AF65-F5344CB8AC3E}">
        <p14:creationId xmlns:p14="http://schemas.microsoft.com/office/powerpoint/2010/main" val="4139979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C30C-9C81-BA45-9EBD-60A7B87CBB4B}"/>
              </a:ext>
            </a:extLst>
          </p:cNvPr>
          <p:cNvSpPr>
            <a:spLocks noGrp="1"/>
          </p:cNvSpPr>
          <p:nvPr>
            <p:ph type="title"/>
          </p:nvPr>
        </p:nvSpPr>
        <p:spPr/>
        <p:txBody>
          <a:bodyPr/>
          <a:lstStyle/>
          <a:p>
            <a:r>
              <a:rPr lang="en-US" dirty="0"/>
              <a:t>Safe Mobility:  Reduces Workforce Injury </a:t>
            </a:r>
          </a:p>
        </p:txBody>
      </p:sp>
      <p:sp>
        <p:nvSpPr>
          <p:cNvPr id="3" name="Content Placeholder 2">
            <a:extLst>
              <a:ext uri="{FF2B5EF4-FFF2-40B4-BE49-F238E27FC236}">
                <a16:creationId xmlns:a16="http://schemas.microsoft.com/office/drawing/2014/main" id="{9B56CB8E-8A3A-AA4F-91AD-663DCAE423E0}"/>
              </a:ext>
            </a:extLst>
          </p:cNvPr>
          <p:cNvSpPr>
            <a:spLocks noGrp="1"/>
          </p:cNvSpPr>
          <p:nvPr>
            <p:ph idx="1"/>
          </p:nvPr>
        </p:nvSpPr>
        <p:spPr>
          <a:xfrm>
            <a:off x="2057400" y="2017713"/>
            <a:ext cx="8421688" cy="4114800"/>
          </a:xfrm>
        </p:spPr>
        <p:txBody>
          <a:bodyPr/>
          <a:lstStyle/>
          <a:p>
            <a:r>
              <a:rPr lang="en-US" dirty="0"/>
              <a:t>SMPH:  More Time for Staff to Use Equipment for Increasing Bariatric Population  (Galinsky, et al.  2021)</a:t>
            </a:r>
          </a:p>
          <a:p>
            <a:r>
              <a:rPr lang="en-US" dirty="0"/>
              <a:t>Adherence to Best Practice Recommendations (Sorenson, et al. 2018)</a:t>
            </a:r>
          </a:p>
          <a:p>
            <a:pPr marL="0" indent="0">
              <a:buNone/>
            </a:pPr>
            <a:endParaRPr lang="en-US" dirty="0"/>
          </a:p>
        </p:txBody>
      </p:sp>
    </p:spTree>
    <p:extLst>
      <p:ext uri="{BB962C8B-B14F-4D97-AF65-F5344CB8AC3E}">
        <p14:creationId xmlns:p14="http://schemas.microsoft.com/office/powerpoint/2010/main" val="231366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Staff Safety Perspective</a:t>
            </a:r>
          </a:p>
        </p:txBody>
      </p:sp>
      <p:sp>
        <p:nvSpPr>
          <p:cNvPr id="3" name="Content Placeholder 2"/>
          <p:cNvSpPr>
            <a:spLocks noGrp="1"/>
          </p:cNvSpPr>
          <p:nvPr>
            <p:ph idx="1"/>
          </p:nvPr>
        </p:nvSpPr>
        <p:spPr>
          <a:xfrm>
            <a:off x="1905000" y="2017713"/>
            <a:ext cx="8574088" cy="4114800"/>
          </a:xfrm>
        </p:spPr>
        <p:txBody>
          <a:bodyPr/>
          <a:lstStyle/>
          <a:p>
            <a:r>
              <a:rPr lang="en-US" dirty="0"/>
              <a:t>Staff are getting hurt protecting patients from being injured during a fall occurring while transferring or ambulating</a:t>
            </a:r>
          </a:p>
          <a:p>
            <a:r>
              <a:rPr lang="en-US" dirty="0"/>
              <a:t>Staff safety will improve if we can prevent patients from falling</a:t>
            </a:r>
          </a:p>
          <a:p>
            <a:r>
              <a:rPr lang="en-US" dirty="0"/>
              <a:t>Staff Safety = Patient Safety</a:t>
            </a:r>
          </a:p>
        </p:txBody>
      </p:sp>
      <p:pic>
        <p:nvPicPr>
          <p:cNvPr id="27653" name="Picture 5" descr="C:\Documents and Settings\hirscw\Local Settings\Temporary Internet Files\Content.IE5\5T6FB37P\MC900438790[1].jpg"/>
          <p:cNvPicPr>
            <a:picLocks noChangeAspect="1" noChangeArrowheads="1"/>
          </p:cNvPicPr>
          <p:nvPr/>
        </p:nvPicPr>
        <p:blipFill>
          <a:blip r:embed="rId3" cstate="print"/>
          <a:srcRect/>
          <a:stretch>
            <a:fillRect/>
          </a:stretch>
        </p:blipFill>
        <p:spPr bwMode="auto">
          <a:xfrm>
            <a:off x="7924801" y="4089401"/>
            <a:ext cx="1828801" cy="2438401"/>
          </a:xfrm>
          <a:prstGeom prst="rect">
            <a:avLst/>
          </a:prstGeom>
          <a:noFill/>
        </p:spPr>
      </p:pic>
    </p:spTree>
    <p:extLst>
      <p:ext uri="{BB962C8B-B14F-4D97-AF65-F5344CB8AC3E}">
        <p14:creationId xmlns:p14="http://schemas.microsoft.com/office/powerpoint/2010/main" val="2909539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CAF-D0EA-8747-83A3-EE57FEEAD65B}"/>
              </a:ext>
            </a:extLst>
          </p:cNvPr>
          <p:cNvSpPr>
            <a:spLocks noGrp="1"/>
          </p:cNvSpPr>
          <p:nvPr>
            <p:ph type="title"/>
          </p:nvPr>
        </p:nvSpPr>
        <p:spPr/>
        <p:txBody>
          <a:bodyPr/>
          <a:lstStyle/>
          <a:p>
            <a:r>
              <a:rPr lang="en-US" dirty="0"/>
              <a:t>Gait Belts</a:t>
            </a:r>
          </a:p>
        </p:txBody>
      </p:sp>
      <p:sp>
        <p:nvSpPr>
          <p:cNvPr id="3" name="Content Placeholder 2">
            <a:extLst>
              <a:ext uri="{FF2B5EF4-FFF2-40B4-BE49-F238E27FC236}">
                <a16:creationId xmlns:a16="http://schemas.microsoft.com/office/drawing/2014/main" id="{F37E0102-2204-DE40-9084-A9311A1EEAE1}"/>
              </a:ext>
            </a:extLst>
          </p:cNvPr>
          <p:cNvSpPr>
            <a:spLocks noGrp="1"/>
          </p:cNvSpPr>
          <p:nvPr>
            <p:ph idx="1"/>
          </p:nvPr>
        </p:nvSpPr>
        <p:spPr>
          <a:xfrm>
            <a:off x="2133600" y="2017713"/>
            <a:ext cx="8345488" cy="4114800"/>
          </a:xfrm>
        </p:spPr>
        <p:txBody>
          <a:bodyPr/>
          <a:lstStyle/>
          <a:p>
            <a:r>
              <a:rPr lang="en-US" dirty="0" err="1"/>
              <a:t>Venema</a:t>
            </a:r>
            <a:r>
              <a:rPr lang="en-US" dirty="0"/>
              <a:t>, D.,M. Skinner, A.M., </a:t>
            </a:r>
            <a:r>
              <a:rPr lang="en-US" dirty="0" err="1"/>
              <a:t>Nailon</a:t>
            </a:r>
            <a:r>
              <a:rPr lang="en-US" dirty="0"/>
              <a:t>, R., Conley, D., High, R., &amp; Jones, K.J. (2019).  Patient and system factors associated with unassisted and injurious falls in hospitals:  An observational study.    </a:t>
            </a:r>
            <a:r>
              <a:rPr lang="en-US" i="1" dirty="0"/>
              <a:t>BMC Geriatrics, 19</a:t>
            </a:r>
            <a:r>
              <a:rPr lang="en-US" dirty="0"/>
              <a:t>: 348.  Available  </a:t>
            </a:r>
            <a:r>
              <a:rPr lang="en-US" dirty="0">
                <a:hlinkClick r:id="rId2"/>
              </a:rPr>
              <a:t>here</a:t>
            </a:r>
            <a:endParaRPr lang="en-US" dirty="0"/>
          </a:p>
          <a:p>
            <a:endParaRPr lang="en-US" dirty="0"/>
          </a:p>
        </p:txBody>
      </p:sp>
    </p:spTree>
    <p:extLst>
      <p:ext uri="{BB962C8B-B14F-4D97-AF65-F5344CB8AC3E}">
        <p14:creationId xmlns:p14="http://schemas.microsoft.com/office/powerpoint/2010/main" val="45726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55F1-C3FA-C84D-B20C-FC579C86B41A}"/>
              </a:ext>
            </a:extLst>
          </p:cNvPr>
          <p:cNvSpPr>
            <a:spLocks noGrp="1"/>
          </p:cNvSpPr>
          <p:nvPr>
            <p:ph type="title"/>
          </p:nvPr>
        </p:nvSpPr>
        <p:spPr/>
        <p:txBody>
          <a:bodyPr/>
          <a:lstStyle/>
          <a:p>
            <a:r>
              <a:rPr lang="en-US" dirty="0"/>
              <a:t>Fall Injury Interventions</a:t>
            </a:r>
          </a:p>
        </p:txBody>
      </p:sp>
      <p:sp>
        <p:nvSpPr>
          <p:cNvPr id="3" name="Content Placeholder 2">
            <a:extLst>
              <a:ext uri="{FF2B5EF4-FFF2-40B4-BE49-F238E27FC236}">
                <a16:creationId xmlns:a16="http://schemas.microsoft.com/office/drawing/2014/main" id="{95128D07-651E-C441-90E0-9247CC54380D}"/>
              </a:ext>
            </a:extLst>
          </p:cNvPr>
          <p:cNvSpPr>
            <a:spLocks noGrp="1"/>
          </p:cNvSpPr>
          <p:nvPr>
            <p:ph idx="1"/>
          </p:nvPr>
        </p:nvSpPr>
        <p:spPr/>
        <p:txBody>
          <a:bodyPr/>
          <a:lstStyle/>
          <a:p>
            <a:pPr lvl="0"/>
            <a:r>
              <a:rPr lang="en-US" dirty="0"/>
              <a:t>Floor Mat</a:t>
            </a:r>
          </a:p>
          <a:p>
            <a:pPr lvl="0"/>
            <a:r>
              <a:rPr lang="en-US" dirty="0"/>
              <a:t>Hip Protectors</a:t>
            </a:r>
          </a:p>
          <a:p>
            <a:pPr lvl="0"/>
            <a:r>
              <a:rPr lang="en-US" dirty="0"/>
              <a:t>Helmets</a:t>
            </a:r>
          </a:p>
          <a:p>
            <a:pPr lvl="0"/>
            <a:r>
              <a:rPr lang="en-US" dirty="0"/>
              <a:t>Low Beds</a:t>
            </a:r>
          </a:p>
          <a:p>
            <a:pPr lvl="0"/>
            <a:r>
              <a:rPr lang="en-US" dirty="0"/>
              <a:t>Eliminate Sharp Edges</a:t>
            </a:r>
          </a:p>
          <a:p>
            <a:pPr lvl="0"/>
            <a:r>
              <a:rPr lang="en-US" dirty="0"/>
              <a:t>Assisted Fall</a:t>
            </a:r>
          </a:p>
          <a:p>
            <a:pPr lvl="0"/>
            <a:r>
              <a:rPr lang="en-US" i="1" dirty="0">
                <a:solidFill>
                  <a:srgbClr val="0432FF"/>
                </a:solidFill>
              </a:rPr>
              <a:t>Gait Belts</a:t>
            </a:r>
            <a:endParaRPr lang="en-US" dirty="0">
              <a:solidFill>
                <a:srgbClr val="0432FF"/>
              </a:solidFill>
            </a:endParaRPr>
          </a:p>
        </p:txBody>
      </p:sp>
    </p:spTree>
    <p:extLst>
      <p:ext uri="{BB962C8B-B14F-4D97-AF65-F5344CB8AC3E}">
        <p14:creationId xmlns:p14="http://schemas.microsoft.com/office/powerpoint/2010/main" val="93496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Falls Committee Includes SPH</a:t>
            </a:r>
          </a:p>
        </p:txBody>
      </p:sp>
      <p:sp>
        <p:nvSpPr>
          <p:cNvPr id="4" name="Content Placeholder 3"/>
          <p:cNvSpPr>
            <a:spLocks noGrp="1"/>
          </p:cNvSpPr>
          <p:nvPr>
            <p:ph idx="1"/>
          </p:nvPr>
        </p:nvSpPr>
        <p:spPr/>
        <p:txBody>
          <a:bodyPr/>
          <a:lstStyle/>
          <a:p>
            <a:r>
              <a:rPr lang="en-US" dirty="0"/>
              <a:t>SPH facility champion attends regular Falls Committee mtgs.</a:t>
            </a:r>
          </a:p>
          <a:p>
            <a:r>
              <a:rPr lang="en-US" dirty="0"/>
              <a:t>Falls Committee owns:</a:t>
            </a:r>
          </a:p>
          <a:p>
            <a:pPr lvl="1"/>
            <a:r>
              <a:rPr lang="en-US" dirty="0"/>
              <a:t>Pre-Mobility Assessment  (OH, PN)</a:t>
            </a:r>
          </a:p>
          <a:p>
            <a:pPr lvl="1"/>
            <a:r>
              <a:rPr lang="en-US" dirty="0"/>
              <a:t>Audits for:</a:t>
            </a:r>
          </a:p>
          <a:p>
            <a:pPr lvl="2"/>
            <a:r>
              <a:rPr lang="en-US" dirty="0"/>
              <a:t>Falls interventions</a:t>
            </a:r>
          </a:p>
          <a:p>
            <a:pPr lvl="2"/>
            <a:r>
              <a:rPr lang="en-US" dirty="0"/>
              <a:t>Use of equipment for Total Assist patients</a:t>
            </a:r>
          </a:p>
          <a:p>
            <a:endParaRPr lang="en-US" dirty="0"/>
          </a:p>
        </p:txBody>
      </p:sp>
    </p:spTree>
    <p:extLst>
      <p:ext uri="{BB962C8B-B14F-4D97-AF65-F5344CB8AC3E}">
        <p14:creationId xmlns:p14="http://schemas.microsoft.com/office/powerpoint/2010/main" val="2425123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914434"/>
            <a:ext cx="7239000" cy="899160"/>
          </a:xfrm>
        </p:spPr>
        <p:txBody>
          <a:bodyPr/>
          <a:lstStyle/>
          <a:p>
            <a:pPr algn="ctr"/>
            <a:r>
              <a:rPr lang="en-US" sz="4000" dirty="0"/>
              <a:t>Rely on Small Tests of Change:  Planned Change Theory</a:t>
            </a:r>
          </a:p>
        </p:txBody>
      </p:sp>
      <p:sp>
        <p:nvSpPr>
          <p:cNvPr id="3" name="Content Placeholder 2"/>
          <p:cNvSpPr>
            <a:spLocks noGrp="1"/>
          </p:cNvSpPr>
          <p:nvPr>
            <p:ph idx="1"/>
          </p:nvPr>
        </p:nvSpPr>
        <p:spPr>
          <a:xfrm>
            <a:off x="2706688" y="2017713"/>
            <a:ext cx="7772400" cy="4114800"/>
          </a:xfrm>
        </p:spPr>
        <p:txBody>
          <a:bodyPr>
            <a:normAutofit/>
          </a:bodyPr>
          <a:lstStyle/>
          <a:p>
            <a:r>
              <a:rPr lang="en-US" dirty="0"/>
              <a:t>Plan-Do-Check-Act (PDCA)</a:t>
            </a:r>
          </a:p>
          <a:p>
            <a:pPr lvl="1"/>
            <a:r>
              <a:rPr lang="en-US" dirty="0"/>
              <a:t>Focus on Assisted Falls and connection to Patient Handling in other departments during ambulation and transfers</a:t>
            </a:r>
          </a:p>
          <a:p>
            <a:pPr lvl="1"/>
            <a:r>
              <a:rPr lang="en-US" dirty="0"/>
              <a:t>Revise patient mobility assessment </a:t>
            </a:r>
          </a:p>
          <a:p>
            <a:pPr lvl="1"/>
            <a:r>
              <a:rPr lang="en-US" dirty="0"/>
              <a:t>Implement electronic assessment</a:t>
            </a:r>
          </a:p>
          <a:p>
            <a:pPr lvl="1"/>
            <a:r>
              <a:rPr lang="en-US" dirty="0"/>
              <a:t>Develop  new Work Standards</a:t>
            </a:r>
          </a:p>
        </p:txBody>
      </p:sp>
    </p:spTree>
    <p:extLst>
      <p:ext uri="{BB962C8B-B14F-4D97-AF65-F5344CB8AC3E}">
        <p14:creationId xmlns:p14="http://schemas.microsoft.com/office/powerpoint/2010/main" val="2005728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Your Time to Share</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What Topics Are Your Interested in Implementing? </a:t>
            </a:r>
          </a:p>
          <a:p>
            <a:r>
              <a:rPr lang="en-US" dirty="0"/>
              <a:t>What Steps Have Your Taken Since Our Webinar?</a:t>
            </a:r>
          </a:p>
          <a:p>
            <a:r>
              <a:rPr lang="en-US" dirty="0"/>
              <a:t>What Questions Do You Have? </a:t>
            </a:r>
          </a:p>
          <a:p>
            <a:endParaRPr lang="en-US" dirty="0"/>
          </a:p>
          <a:p>
            <a:endParaRPr lang="en-US" dirty="0"/>
          </a:p>
        </p:txBody>
      </p:sp>
    </p:spTree>
    <p:extLst>
      <p:ext uri="{BB962C8B-B14F-4D97-AF65-F5344CB8AC3E}">
        <p14:creationId xmlns:p14="http://schemas.microsoft.com/office/powerpoint/2010/main" val="356411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3F4D-3AF2-A724-4957-03824DA14C15}"/>
              </a:ext>
              <a:ext uri="{C183D7F6-B498-43B3-948B-1728B52AA6E4}">
                <adec:decorative xmlns:adec="http://schemas.microsoft.com/office/drawing/2017/decorative" val="1"/>
              </a:ext>
            </a:extLst>
          </p:cNvPr>
          <p:cNvSpPr>
            <a:spLocks noGrp="1"/>
          </p:cNvSpPr>
          <p:nvPr>
            <p:ph type="title"/>
          </p:nvPr>
        </p:nvSpPr>
        <p:spPr>
          <a:xfrm>
            <a:off x="2144629" y="685801"/>
            <a:ext cx="7886700" cy="779473"/>
          </a:xfrm>
        </p:spPr>
        <p:txBody>
          <a:bodyPr/>
          <a:lstStyle/>
          <a:p>
            <a:r>
              <a:rPr lang="en-US" dirty="0">
                <a:cs typeface="Calibri Light"/>
              </a:rPr>
              <a:t>Series Schedule: 2 – 3 pm EST</a:t>
            </a:r>
            <a:endParaRPr lang="en-US" dirty="0"/>
          </a:p>
        </p:txBody>
      </p:sp>
      <p:graphicFrame>
        <p:nvGraphicFramePr>
          <p:cNvPr id="7" name="Table 7">
            <a:extLst>
              <a:ext uri="{FF2B5EF4-FFF2-40B4-BE49-F238E27FC236}">
                <a16:creationId xmlns:a16="http://schemas.microsoft.com/office/drawing/2014/main" id="{3DBA6119-8F37-C510-940C-71026D7CA7D0}"/>
              </a:ext>
              <a:ext uri="{C183D7F6-B498-43B3-948B-1728B52AA6E4}">
                <adec:decorative xmlns:adec="http://schemas.microsoft.com/office/drawing/2017/decorative" val="1"/>
              </a:ext>
            </a:extLst>
          </p:cNvPr>
          <p:cNvGraphicFramePr>
            <a:graphicFrameLocks noGrp="1"/>
          </p:cNvGraphicFramePr>
          <p:nvPr>
            <p:ph idx="1"/>
          </p:nvPr>
        </p:nvGraphicFramePr>
        <p:xfrm>
          <a:off x="2152650" y="1676401"/>
          <a:ext cx="7886700" cy="4038599"/>
        </p:xfrm>
        <a:graphic>
          <a:graphicData uri="http://schemas.openxmlformats.org/drawingml/2006/table">
            <a:tbl>
              <a:tblPr firstRow="1" bandRow="1">
                <a:tableStyleId>{C083E6E3-FA7D-4D7B-A595-EF9225AFEA82}</a:tableStyleId>
              </a:tblPr>
              <a:tblGrid>
                <a:gridCol w="3095180">
                  <a:extLst>
                    <a:ext uri="{9D8B030D-6E8A-4147-A177-3AD203B41FA5}">
                      <a16:colId xmlns:a16="http://schemas.microsoft.com/office/drawing/2014/main" val="2000925486"/>
                    </a:ext>
                  </a:extLst>
                </a:gridCol>
                <a:gridCol w="4791520">
                  <a:extLst>
                    <a:ext uri="{9D8B030D-6E8A-4147-A177-3AD203B41FA5}">
                      <a16:colId xmlns:a16="http://schemas.microsoft.com/office/drawing/2014/main" val="2663405353"/>
                    </a:ext>
                  </a:extLst>
                </a:gridCol>
              </a:tblGrid>
              <a:tr h="505691">
                <a:tc>
                  <a:txBody>
                    <a:bodyPr/>
                    <a:lstStyle/>
                    <a:p>
                      <a:r>
                        <a:rPr lang="en-US" sz="1000" dirty="0"/>
                        <a:t>Date</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Session #/Topic</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25948809"/>
                  </a:ext>
                </a:extLst>
              </a:tr>
              <a:tr h="685800">
                <a:tc>
                  <a:txBody>
                    <a:bodyPr/>
                    <a:lstStyle/>
                    <a:p>
                      <a:r>
                        <a:rPr lang="en-US" sz="1500" dirty="0"/>
                        <a:t>Wednesday, May 3</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1. Enhancing Capacity – Reengineering Fall and Fall Injury Programs: Infrastructure, Capacity and Sustainability</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181143513"/>
                  </a:ext>
                </a:extLst>
              </a:tr>
              <a:tr h="540327">
                <a:tc>
                  <a:txBody>
                    <a:bodyPr/>
                    <a:lstStyle/>
                    <a:p>
                      <a:r>
                        <a:rPr lang="en-US" sz="1500" dirty="0"/>
                        <a:t>Wednesday, June 7</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2. Redesigning Post-Fall Management: Prevent Repeat Falls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3819214257"/>
                  </a:ext>
                </a:extLst>
              </a:tr>
              <a:tr h="540327">
                <a:tc>
                  <a:txBody>
                    <a:bodyPr/>
                    <a:lstStyle/>
                    <a:p>
                      <a:r>
                        <a:rPr lang="en-US" sz="1500" dirty="0"/>
                        <a:t>Wednesday, July 5</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3. Best Practices to Reduce Falls Associated with Toileting</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620061628"/>
                  </a:ext>
                </a:extLst>
              </a:tr>
              <a:tr h="540327">
                <a:tc>
                  <a:txBody>
                    <a:bodyPr/>
                    <a:lstStyle/>
                    <a:p>
                      <a:r>
                        <a:rPr lang="en-US" sz="1500" dirty="0"/>
                        <a:t>Wednesday, August 2</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4. Safe Mobility is Fall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935519607"/>
                  </a:ext>
                </a:extLst>
              </a:tr>
              <a:tr h="540327">
                <a:tc>
                  <a:txBody>
                    <a:bodyPr/>
                    <a:lstStyle/>
                    <a:p>
                      <a:r>
                        <a:rPr lang="en-US" sz="1500" dirty="0"/>
                        <a:t>Wednesday, September 6</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5. Population-Specific Fall and Injury Prevention</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2586790479"/>
                  </a:ext>
                </a:extLst>
              </a:tr>
              <a:tr h="685800">
                <a:tc>
                  <a:txBody>
                    <a:bodyPr/>
                    <a:lstStyle/>
                    <a:p>
                      <a:r>
                        <a:rPr lang="en-US" sz="1500" dirty="0"/>
                        <a:t>Wednesday, October 4</a:t>
                      </a:r>
                    </a:p>
                  </a:txBody>
                  <a:tcPr marL="68580" marR="68580" marT="34290" marB="34290">
                    <a:lnR w="12700" cap="flat" cmpd="sng" algn="ctr">
                      <a:solidFill>
                        <a:schemeClr val="accent5">
                          <a:lumMod val="20000"/>
                          <a:lumOff val="80000"/>
                        </a:schemeClr>
                      </a:solidFill>
                      <a:prstDash val="solid"/>
                      <a:round/>
                      <a:headEnd type="none" w="med" len="med"/>
                      <a:tailEnd type="none" w="med" len="med"/>
                    </a:lnR>
                  </a:tcPr>
                </a:tc>
                <a:tc>
                  <a:txBody>
                    <a:bodyPr/>
                    <a:lstStyle/>
                    <a:p>
                      <a:r>
                        <a:rPr lang="en-US" sz="1000" dirty="0"/>
                        <a:t>6. Reducing Fall-Related Injuries: Protective Interventions’ Evidence, Application and Success</a:t>
                      </a:r>
                    </a:p>
                  </a:txBody>
                  <a:tcPr marL="68580" marR="68580" marT="34290" marB="34290">
                    <a:lnL w="12700" cap="flat" cmpd="sng" algn="ctr">
                      <a:solidFill>
                        <a:schemeClr val="accent5">
                          <a:lumMod val="20000"/>
                          <a:lumOff val="80000"/>
                        </a:schemeClr>
                      </a:solidFill>
                      <a:prstDash val="solid"/>
                      <a:round/>
                      <a:headEnd type="none" w="med" len="med"/>
                      <a:tailEnd type="none" w="med" len="med"/>
                    </a:lnL>
                  </a:tcPr>
                </a:tc>
                <a:extLst>
                  <a:ext uri="{0D108BD9-81ED-4DB2-BD59-A6C34878D82A}">
                    <a16:rowId xmlns:a16="http://schemas.microsoft.com/office/drawing/2014/main" val="1084012905"/>
                  </a:ext>
                </a:extLst>
              </a:tr>
            </a:tbl>
          </a:graphicData>
        </a:graphic>
      </p:graphicFrame>
      <p:sp>
        <p:nvSpPr>
          <p:cNvPr id="4" name="Slide Number Placeholder 3">
            <a:extLst>
              <a:ext uri="{FF2B5EF4-FFF2-40B4-BE49-F238E27FC236}">
                <a16:creationId xmlns:a16="http://schemas.microsoft.com/office/drawing/2014/main" id="{2CD097D9-8DB5-AD64-273A-91E5F3E404F3}"/>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83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6AB-3CE9-894F-BA5E-97BA5340675D}"/>
              </a:ext>
            </a:extLst>
          </p:cNvPr>
          <p:cNvSpPr>
            <a:spLocks noGrp="1"/>
          </p:cNvSpPr>
          <p:nvPr>
            <p:ph type="title"/>
          </p:nvPr>
        </p:nvSpPr>
        <p:spPr/>
        <p:txBody>
          <a:bodyPr/>
          <a:lstStyle/>
          <a:p>
            <a:r>
              <a:rPr lang="en-US" dirty="0"/>
              <a:t>Other Questions and Comments</a:t>
            </a:r>
          </a:p>
        </p:txBody>
      </p:sp>
      <p:sp>
        <p:nvSpPr>
          <p:cNvPr id="3" name="Content Placeholder 2">
            <a:extLst>
              <a:ext uri="{FF2B5EF4-FFF2-40B4-BE49-F238E27FC236}">
                <a16:creationId xmlns:a16="http://schemas.microsoft.com/office/drawing/2014/main" id="{36055F1C-815B-1A4B-AB73-2763FEA97868}"/>
              </a:ext>
            </a:extLst>
          </p:cNvPr>
          <p:cNvSpPr>
            <a:spLocks noGrp="1"/>
          </p:cNvSpPr>
          <p:nvPr>
            <p:ph idx="1"/>
          </p:nvPr>
        </p:nvSpPr>
        <p:spPr/>
        <p:txBody>
          <a:bodyPr/>
          <a:lstStyle/>
          <a:p>
            <a:r>
              <a:rPr lang="en-US" dirty="0"/>
              <a:t>How Else Can I Help You? </a:t>
            </a:r>
          </a:p>
        </p:txBody>
      </p:sp>
    </p:spTree>
    <p:extLst>
      <p:ext uri="{BB962C8B-B14F-4D97-AF65-F5344CB8AC3E}">
        <p14:creationId xmlns:p14="http://schemas.microsoft.com/office/powerpoint/2010/main" val="4236095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3007581" y="2400300"/>
            <a:ext cx="6373416" cy="2863454"/>
          </a:xfrm>
        </p:spPr>
        <p:txBody>
          <a:bodyPr/>
          <a:lstStyle/>
          <a:p>
            <a:r>
              <a:rPr lang="en-US" sz="1800" dirty="0">
                <a:solidFill>
                  <a:schemeClr val="bg1">
                    <a:lumMod val="65000"/>
                  </a:schemeClr>
                </a:solidFill>
              </a:rPr>
              <a:t>Webinar 1: May 3. Enhancing Capacity: Reengineering Fall and Fall Injury Programs:  Infrastructure,  Capacity and Sustainability,  </a:t>
            </a:r>
          </a:p>
          <a:p>
            <a:pPr lvl="1"/>
            <a:r>
              <a:rPr lang="en-US" sz="1500" dirty="0">
                <a:solidFill>
                  <a:schemeClr val="bg1">
                    <a:lumMod val="65000"/>
                  </a:schemeClr>
                </a:solidFill>
              </a:rPr>
              <a:t>Coaching Session: May 17,  Open Forum, Discussion</a:t>
            </a:r>
          </a:p>
          <a:p>
            <a:r>
              <a:rPr lang="en-US" sz="1800" dirty="0">
                <a:solidFill>
                  <a:schemeClr val="bg1">
                    <a:lumMod val="65000"/>
                  </a:schemeClr>
                </a:solidFill>
              </a:rPr>
              <a:t>Webinar 2:  June 7. Redesigning Post Fall Management</a:t>
            </a:r>
          </a:p>
          <a:p>
            <a:pPr lvl="1"/>
            <a:r>
              <a:rPr lang="en-US" sz="1500" dirty="0">
                <a:solidFill>
                  <a:schemeClr val="bg1">
                    <a:lumMod val="65000"/>
                  </a:schemeClr>
                </a:solidFill>
              </a:rPr>
              <a:t>Coaching Session: June 21,  Open Forum, Discussion</a:t>
            </a:r>
          </a:p>
          <a:p>
            <a:r>
              <a:rPr lang="en-US" sz="1800" dirty="0">
                <a:solidFill>
                  <a:schemeClr val="bg1">
                    <a:lumMod val="75000"/>
                  </a:schemeClr>
                </a:solidFill>
              </a:rPr>
              <a:t>Webinar 3:  July 5. Best Practices to reduce Falls Associated with Toileting</a:t>
            </a:r>
          </a:p>
          <a:p>
            <a:pPr lvl="1"/>
            <a:r>
              <a:rPr lang="en-US" sz="1500" dirty="0">
                <a:solidFill>
                  <a:schemeClr val="bg1">
                    <a:lumMod val="75000"/>
                  </a:schemeClr>
                </a:solidFill>
              </a:rPr>
              <a:t>Coaching Session: July 19,  Open Forum, Discussion</a:t>
            </a:r>
          </a:p>
          <a:p>
            <a:endParaRPr lang="en-US" dirty="0"/>
          </a:p>
        </p:txBody>
      </p:sp>
    </p:spTree>
    <p:extLst>
      <p:ext uri="{BB962C8B-B14F-4D97-AF65-F5344CB8AC3E}">
        <p14:creationId xmlns:p14="http://schemas.microsoft.com/office/powerpoint/2010/main" val="2281088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2F67-CE1A-7C40-A404-D7CF808CCEA1}"/>
              </a:ext>
            </a:extLst>
          </p:cNvPr>
          <p:cNvSpPr>
            <a:spLocks noGrp="1"/>
          </p:cNvSpPr>
          <p:nvPr>
            <p:ph type="title"/>
          </p:nvPr>
        </p:nvSpPr>
        <p:spPr/>
        <p:txBody>
          <a:bodyPr/>
          <a:lstStyle/>
          <a:p>
            <a:r>
              <a:rPr lang="en-US" dirty="0"/>
              <a:t>Our Webinar Schedule (</a:t>
            </a:r>
            <a:r>
              <a:rPr lang="en-US" dirty="0" err="1"/>
              <a:t>con’t</a:t>
            </a:r>
            <a:r>
              <a:rPr lang="en-US" dirty="0"/>
              <a:t>)</a:t>
            </a:r>
          </a:p>
        </p:txBody>
      </p:sp>
      <p:sp>
        <p:nvSpPr>
          <p:cNvPr id="3" name="Content Placeholder 2">
            <a:extLst>
              <a:ext uri="{FF2B5EF4-FFF2-40B4-BE49-F238E27FC236}">
                <a16:creationId xmlns:a16="http://schemas.microsoft.com/office/drawing/2014/main" id="{00651814-6424-2540-8B48-F6AC738122DB}"/>
              </a:ext>
            </a:extLst>
          </p:cNvPr>
          <p:cNvSpPr>
            <a:spLocks noGrp="1"/>
          </p:cNvSpPr>
          <p:nvPr>
            <p:ph idx="1"/>
          </p:nvPr>
        </p:nvSpPr>
        <p:spPr>
          <a:xfrm>
            <a:off x="3007581" y="2400300"/>
            <a:ext cx="6373416" cy="2863454"/>
          </a:xfrm>
        </p:spPr>
        <p:txBody>
          <a:bodyPr/>
          <a:lstStyle/>
          <a:p>
            <a:r>
              <a:rPr lang="en-US" sz="1800" dirty="0">
                <a:solidFill>
                  <a:schemeClr val="bg1">
                    <a:lumMod val="75000"/>
                  </a:schemeClr>
                </a:solidFill>
              </a:rPr>
              <a:t>Webinar 4: Aug. 2. Safe Mobility is Fall Prevention </a:t>
            </a:r>
          </a:p>
          <a:p>
            <a:pPr lvl="1"/>
            <a:r>
              <a:rPr lang="en-US" sz="1500" dirty="0">
                <a:solidFill>
                  <a:schemeClr val="bg1">
                    <a:lumMod val="75000"/>
                  </a:schemeClr>
                </a:solidFill>
              </a:rPr>
              <a:t>Coaching Session: Aug.  16,  Open Forum, Discussion</a:t>
            </a:r>
          </a:p>
          <a:p>
            <a:r>
              <a:rPr lang="en-US" sz="1800" dirty="0">
                <a:solidFill>
                  <a:srgbClr val="0000FF"/>
                </a:solidFill>
              </a:rPr>
              <a:t>Webinar 5: Sept. 6. Population-Specific Fall and Fall-injury Prevention </a:t>
            </a:r>
          </a:p>
          <a:p>
            <a:pPr lvl="1"/>
            <a:r>
              <a:rPr lang="en-US" sz="1500" dirty="0">
                <a:solidFill>
                  <a:srgbClr val="FF0000"/>
                </a:solidFill>
              </a:rPr>
              <a:t>Coaching Session: Sept. 20,  Open Forum, Discussion</a:t>
            </a:r>
          </a:p>
          <a:p>
            <a:r>
              <a:rPr lang="en-US" sz="1800" dirty="0"/>
              <a:t>Webinar 6:  Oct. 4. Reducing Fall-related Injuries:  Protective Interventions,  Evidence and Application</a:t>
            </a:r>
          </a:p>
          <a:p>
            <a:pPr lvl="1"/>
            <a:r>
              <a:rPr lang="en-US" sz="1500" dirty="0"/>
              <a:t>Closing Coaching Session: Oct. 18  Open Forum, Discussion</a:t>
            </a:r>
          </a:p>
          <a:p>
            <a:r>
              <a:rPr lang="en-US" sz="1800" dirty="0"/>
              <a:t>Thank you! </a:t>
            </a:r>
          </a:p>
          <a:p>
            <a:endParaRPr lang="en-US" dirty="0"/>
          </a:p>
        </p:txBody>
      </p:sp>
    </p:spTree>
    <p:extLst>
      <p:ext uri="{BB962C8B-B14F-4D97-AF65-F5344CB8AC3E}">
        <p14:creationId xmlns:p14="http://schemas.microsoft.com/office/powerpoint/2010/main" val="2337394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idx="4294967295"/>
          </p:nvPr>
        </p:nvSpPr>
        <p:spPr>
          <a:xfrm>
            <a:off x="3138489" y="2457013"/>
            <a:ext cx="5915025" cy="911227"/>
          </a:xfrm>
          <a:prstGeom prst="rect">
            <a:avLst/>
          </a:prstGeom>
          <a:noFill/>
          <a:ln>
            <a:noFill/>
            <a:prstDash/>
          </a:ln>
          <a:effectLst/>
        </p:spPr>
        <p:txBody>
          <a:bodyPr rot="0" spcFirstLastPara="0" vertOverflow="overflow" horzOverflow="overflow" vert="horz" wrap="square" lIns="51435" tIns="25718" rIns="51435" bIns="25718"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2025" dirty="0">
                <a:solidFill>
                  <a:srgbClr val="00539B"/>
                </a:solidFill>
              </a:rPr>
              <a:t>Thank You for Attending Today’s Event</a:t>
            </a:r>
          </a:p>
        </p:txBody>
      </p:sp>
      <p:sp>
        <p:nvSpPr>
          <p:cNvPr id="4" name="Content Placeholder 2"/>
          <p:cNvSpPr txBox="1">
            <a:spLocks/>
          </p:cNvSpPr>
          <p:nvPr/>
        </p:nvSpPr>
        <p:spPr>
          <a:xfrm>
            <a:off x="3138489" y="2912623"/>
            <a:ext cx="5915025" cy="1383602"/>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514350">
              <a:defRPr/>
            </a:pPr>
            <a:r>
              <a:rPr lang="en-US" sz="1800" b="1" kern="0" dirty="0"/>
              <a:t>We value your input!</a:t>
            </a:r>
          </a:p>
          <a:p>
            <a:pPr algn="ctr" defTabSz="514350">
              <a:defRPr/>
            </a:pPr>
            <a:r>
              <a:rPr lang="en-US" sz="1800" b="1" kern="0" dirty="0"/>
              <a:t>Please complete the brief survey after exiting event.</a:t>
            </a:r>
          </a:p>
        </p:txBody>
      </p:sp>
      <p:sp>
        <p:nvSpPr>
          <p:cNvPr id="2" name="Slide Number Placeholder 1"/>
          <p:cNvSpPr>
            <a:spLocks noGrp="1"/>
          </p:cNvSpPr>
          <p:nvPr>
            <p:ph type="sldNum" idx="12"/>
          </p:nvPr>
        </p:nvSpPr>
        <p:spPr/>
        <p:txBody>
          <a:bodyPr/>
          <a:lstStyle/>
          <a:p>
            <a:pPr algn="l" defTabSz="514350">
              <a:defRPr/>
            </a:pPr>
            <a:fld id="{00000000-1234-1234-1234-123412341234}" type="slidenum">
              <a:rPr lang="en-US" sz="675">
                <a:solidFill>
                  <a:srgbClr val="888888"/>
                </a:solidFill>
                <a:latin typeface="Calibri"/>
                <a:ea typeface="ＭＳ Ｐゴシック"/>
                <a:cs typeface="Calibri"/>
                <a:sym typeface="Calibri"/>
              </a:rPr>
              <a:pPr algn="l" defTabSz="514350">
                <a:defRPr/>
              </a:pPr>
              <a:t>33</a:t>
            </a:fld>
            <a:endParaRPr lang="en-US" sz="675" dirty="0">
              <a:solidFill>
                <a:srgbClr val="888888"/>
              </a:solidFill>
              <a:latin typeface="Calibri"/>
              <a:ea typeface="ＭＳ Ｐゴシック"/>
              <a:cs typeface="Calibri"/>
              <a:sym typeface="Calibri"/>
            </a:endParaRPr>
          </a:p>
        </p:txBody>
      </p:sp>
    </p:spTree>
    <p:extLst>
      <p:ext uri="{BB962C8B-B14F-4D97-AF65-F5344CB8AC3E}">
        <p14:creationId xmlns:p14="http://schemas.microsoft.com/office/powerpoint/2010/main" val="2277680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48FA94-DE45-09B8-097B-938BF9F5EE14}"/>
              </a:ext>
              <a:ext uri="{C183D7F6-B498-43B3-948B-1728B52AA6E4}">
                <adec:decorative xmlns:adec="http://schemas.microsoft.com/office/drawing/2017/decorative" val="1"/>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081BFDF2-1017-C5F5-D1F4-25110E86C6E9}"/>
              </a:ext>
              <a:ext uri="{C183D7F6-B498-43B3-948B-1728B52AA6E4}">
                <adec:decorative xmlns:adec="http://schemas.microsoft.com/office/drawing/2017/decorative" val="1"/>
              </a:ext>
            </a:extLst>
          </p:cNvPr>
          <p:cNvSpPr>
            <a:spLocks noGrp="1"/>
          </p:cNvSpPr>
          <p:nvPr>
            <p:ph type="body" idx="1"/>
          </p:nvPr>
        </p:nvSpPr>
        <p:spPr>
          <a:xfrm>
            <a:off x="522514" y="3118647"/>
            <a:ext cx="11478986" cy="1500187"/>
          </a:xfrm>
        </p:spPr>
        <p:txBody>
          <a:bodyPr/>
          <a:lstStyle/>
          <a:p>
            <a:pPr algn="ctr"/>
            <a:r>
              <a:rPr lang="en-US" sz="2000" b="1" dirty="0"/>
              <a:t>Join us for our next Learning series call: September 6, 2023, 2-3 pm EST</a:t>
            </a:r>
          </a:p>
          <a:p>
            <a:pPr algn="ctr"/>
            <a:endParaRPr lang="en-US" sz="1800" b="1" dirty="0">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Falls series recording and slides</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3"/>
              </a:rPr>
              <a:t>https://qi.ipro.org/2023/04/19/fall-and-injury-prevention-a-6-part-webinar-series/</a:t>
            </a:r>
            <a:endParaRPr lang="en-US" sz="2000" b="1"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346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7629"/>
            <a:ext cx="7886700" cy="743465"/>
          </a:xfrm>
        </p:spPr>
        <p:txBody>
          <a:bodyPr/>
          <a:lstStyle/>
          <a:p>
            <a:r>
              <a:rPr lang="en-US" dirty="0"/>
              <a:t>IPRO HQIC &amp; Speaker Contact Information</a:t>
            </a:r>
          </a:p>
        </p:txBody>
      </p:sp>
      <p:sp>
        <p:nvSpPr>
          <p:cNvPr id="3" name="Text Placeholder 2"/>
          <p:cNvSpPr>
            <a:spLocks noGrp="1"/>
          </p:cNvSpPr>
          <p:nvPr>
            <p:ph type="body" idx="1"/>
          </p:nvPr>
        </p:nvSpPr>
        <p:spPr>
          <a:xfrm>
            <a:off x="2077628" y="1462595"/>
            <a:ext cx="4018373" cy="3808735"/>
          </a:xfrm>
        </p:spPr>
        <p:txBody>
          <a:bodyPr/>
          <a:lstStyle/>
          <a:p>
            <a:pPr marL="0" indent="0">
              <a:lnSpc>
                <a:spcPct val="100000"/>
              </a:lnSpc>
              <a:spcBef>
                <a:spcPts val="0"/>
              </a:spcBef>
              <a:buNone/>
              <a:tabLst>
                <a:tab pos="1719263" algn="l"/>
              </a:tabLst>
              <a:defRPr/>
            </a:pPr>
            <a:r>
              <a:rPr lang="en-US" sz="1350" b="1" dirty="0">
                <a:solidFill>
                  <a:srgbClr val="000000"/>
                </a:solidFill>
              </a:rPr>
              <a:t>Rebecca Van Vorst MSPH CPHQ</a:t>
            </a:r>
          </a:p>
          <a:p>
            <a:pPr marL="0" indent="0">
              <a:lnSpc>
                <a:spcPct val="100000"/>
              </a:lnSpc>
              <a:spcBef>
                <a:spcPts val="0"/>
              </a:spcBef>
              <a:buNone/>
              <a:tabLst>
                <a:tab pos="1719263" algn="l"/>
              </a:tabLst>
              <a:defRPr/>
            </a:pPr>
            <a:r>
              <a:rPr lang="en-US" sz="1350" b="1" dirty="0">
                <a:solidFill>
                  <a:srgbClr val="000000"/>
                </a:solidFill>
              </a:rPr>
              <a:t>Senior Director Quality Improvement</a:t>
            </a:r>
          </a:p>
          <a:p>
            <a:pPr marL="0" indent="0">
              <a:lnSpc>
                <a:spcPct val="100000"/>
              </a:lnSpc>
              <a:spcBef>
                <a:spcPts val="0"/>
              </a:spcBef>
              <a:buNone/>
              <a:tabLst>
                <a:tab pos="1719263" algn="l"/>
              </a:tabLst>
              <a:defRPr/>
            </a:pPr>
            <a:r>
              <a:rPr lang="en-US" sz="1350" dirty="0">
                <a:solidFill>
                  <a:srgbClr val="000000"/>
                </a:solidFill>
              </a:rPr>
              <a:t>IPRO HQIC Project Manager</a:t>
            </a:r>
          </a:p>
          <a:p>
            <a:pPr marL="0" indent="0">
              <a:lnSpc>
                <a:spcPct val="100000"/>
              </a:lnSpc>
              <a:spcBef>
                <a:spcPts val="0"/>
              </a:spcBef>
              <a:buNone/>
              <a:tabLst>
                <a:tab pos="1719263" algn="l"/>
              </a:tabLst>
              <a:defRPr/>
            </a:pPr>
            <a:r>
              <a:rPr lang="en-US" sz="1350" dirty="0">
                <a:solidFill>
                  <a:srgbClr val="000000"/>
                </a:solidFill>
                <a:hlinkClick r:id="rId2"/>
              </a:rPr>
              <a:t>rvanvorst@ipro.org</a:t>
            </a: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endParaRPr lang="en-US" sz="1350" dirty="0">
              <a:solidFill>
                <a:srgbClr val="000000"/>
              </a:solidFill>
            </a:endParaRPr>
          </a:p>
          <a:p>
            <a:pPr marL="0" indent="0">
              <a:lnSpc>
                <a:spcPct val="100000"/>
              </a:lnSpc>
              <a:spcBef>
                <a:spcPts val="0"/>
              </a:spcBef>
              <a:buNone/>
              <a:tabLst>
                <a:tab pos="1719263" algn="l"/>
              </a:tabLst>
              <a:defRPr/>
            </a:pPr>
            <a:r>
              <a:rPr lang="en-US" sz="1350" b="1" dirty="0">
                <a:solidFill>
                  <a:prstClr val="black"/>
                </a:solidFill>
              </a:rPr>
              <a:t>CarlaLisa Rovere-Kistner, LCSW, CCM, CPHQ</a:t>
            </a:r>
          </a:p>
          <a:p>
            <a:pPr marL="0" indent="0">
              <a:lnSpc>
                <a:spcPct val="100000"/>
              </a:lnSpc>
              <a:spcBef>
                <a:spcPts val="0"/>
              </a:spcBef>
              <a:buNone/>
              <a:tabLst>
                <a:tab pos="1719263" algn="l"/>
              </a:tabLst>
              <a:defRPr/>
            </a:pPr>
            <a:r>
              <a:rPr lang="en-US" sz="1350" b="1" dirty="0">
                <a:solidFill>
                  <a:prstClr val="black"/>
                </a:solidFill>
              </a:rPr>
              <a:t>Quality Improvement Specialist</a:t>
            </a:r>
          </a:p>
          <a:p>
            <a:pPr marL="0" indent="0">
              <a:lnSpc>
                <a:spcPct val="100000"/>
              </a:lnSpc>
              <a:spcBef>
                <a:spcPts val="0"/>
              </a:spcBef>
              <a:buNone/>
              <a:tabLst>
                <a:tab pos="1719263" algn="l"/>
              </a:tabLst>
              <a:defRPr/>
            </a:pPr>
            <a:r>
              <a:rPr lang="en-US" sz="1350" dirty="0">
                <a:solidFill>
                  <a:prstClr val="black"/>
                </a:solidFill>
              </a:rPr>
              <a:t>IPRO</a:t>
            </a:r>
          </a:p>
          <a:p>
            <a:pPr marL="0" indent="0">
              <a:lnSpc>
                <a:spcPct val="100000"/>
              </a:lnSpc>
              <a:spcBef>
                <a:spcPts val="0"/>
              </a:spcBef>
              <a:buNone/>
              <a:tabLst>
                <a:tab pos="1719263" algn="l"/>
              </a:tabLst>
              <a:defRPr/>
            </a:pPr>
            <a:r>
              <a:rPr lang="en-US" sz="1350" dirty="0">
                <a:solidFill>
                  <a:schemeClr val="accent1"/>
                </a:solidFill>
                <a:hlinkClick r:id="rId3"/>
              </a:rPr>
              <a:t>crkistner@ipro.org</a:t>
            </a:r>
            <a:endParaRPr lang="en-US" sz="1350" dirty="0">
              <a:solidFill>
                <a:schemeClr val="accent1"/>
              </a:solidFill>
            </a:endParaRPr>
          </a:p>
          <a:p>
            <a:pPr marL="0" indent="0">
              <a:lnSpc>
                <a:spcPct val="100000"/>
              </a:lnSpc>
              <a:spcBef>
                <a:spcPts val="0"/>
              </a:spcBef>
              <a:buNone/>
              <a:tabLst>
                <a:tab pos="1719263" algn="l"/>
              </a:tabLst>
              <a:defRPr/>
            </a:pPr>
            <a:endParaRPr lang="en-US" sz="1350" dirty="0">
              <a:solidFill>
                <a:srgbClr val="000000"/>
              </a:solidFill>
            </a:endParaRPr>
          </a:p>
        </p:txBody>
      </p:sp>
      <p:sp>
        <p:nvSpPr>
          <p:cNvPr id="5" name="TextBox 4"/>
          <p:cNvSpPr txBox="1"/>
          <p:nvPr/>
        </p:nvSpPr>
        <p:spPr>
          <a:xfrm>
            <a:off x="6165309" y="1414352"/>
            <a:ext cx="4094095" cy="300082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Melanie Ronda, MSN,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Director, Health Care Quality Improvement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Nursing Home Lead, NY, NJ, Ohio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Infection Prevention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mronda@ipro.org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Amy Stackman, RN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Quality Improvement Specialist</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IPRO QIN-QIO</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5"/>
              </a:rPr>
              <a:t>astackman@ipro.org</a:t>
            </a: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a:ln>
                  <a:noFill/>
                </a:ln>
                <a:solidFill>
                  <a:srgbClr val="888888"/>
                </a:solidFill>
                <a:effectLst/>
                <a:uLnTx/>
                <a:uFillTx/>
                <a:latin typeface="Calibri"/>
                <a:ea typeface="+mn-ea"/>
                <a:cs typeface="Calibri"/>
                <a:sym typeface="Calibri"/>
              </a:rPr>
              <a:pPr marL="0" marR="0" lvl="0" indent="0" algn="l" defTabSz="6858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888888"/>
              </a:solidFill>
              <a:effectLst/>
              <a:uLnTx/>
              <a:uFillTx/>
              <a:latin typeface="Calibri"/>
              <a:ea typeface="+mn-ea"/>
              <a:cs typeface="Calibri"/>
              <a:sym typeface="Calibri"/>
            </a:endParaRPr>
          </a:p>
        </p:txBody>
      </p:sp>
    </p:spTree>
    <p:extLst>
      <p:ext uri="{BB962C8B-B14F-4D97-AF65-F5344CB8AC3E}">
        <p14:creationId xmlns:p14="http://schemas.microsoft.com/office/powerpoint/2010/main" val="217668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4218E-35EC-1CF5-4209-C296199D5F98}"/>
              </a:ext>
            </a:extLst>
          </p:cNvPr>
          <p:cNvSpPr>
            <a:spLocks noGrp="1"/>
          </p:cNvSpPr>
          <p:nvPr>
            <p:ph type="title"/>
          </p:nvPr>
        </p:nvSpPr>
        <p:spPr>
          <a:xfrm>
            <a:off x="2120566" y="457201"/>
            <a:ext cx="7886700" cy="793469"/>
          </a:xfrm>
        </p:spPr>
        <p:txBody>
          <a:bodyPr/>
          <a:lstStyle/>
          <a:p>
            <a:r>
              <a:rPr lang="en-US" b="0" dirty="0"/>
              <a:t>Your Participation Will:</a:t>
            </a:r>
          </a:p>
        </p:txBody>
      </p:sp>
      <p:sp>
        <p:nvSpPr>
          <p:cNvPr id="3" name="Content Placeholder 2">
            <a:extLst>
              <a:ext uri="{FF2B5EF4-FFF2-40B4-BE49-F238E27FC236}">
                <a16:creationId xmlns:a16="http://schemas.microsoft.com/office/drawing/2014/main" id="{5C46FB20-944F-C3AE-3918-13D0A2AA6B9C}"/>
              </a:ext>
            </a:extLst>
          </p:cNvPr>
          <p:cNvSpPr>
            <a:spLocks noGrp="1"/>
          </p:cNvSpPr>
          <p:nvPr>
            <p:ph idx="1"/>
          </p:nvPr>
        </p:nvSpPr>
        <p:spPr>
          <a:xfrm>
            <a:off x="2152650" y="1447800"/>
            <a:ext cx="7886700" cy="3924300"/>
          </a:xfrm>
        </p:spPr>
        <p:txBody>
          <a:bodyPr/>
          <a:lstStyle/>
          <a:p>
            <a:r>
              <a:rPr lang="en-US" sz="1800" dirty="0">
                <a:solidFill>
                  <a:srgbClr val="000000"/>
                </a:solidFill>
                <a:latin typeface="Calibri" panose="020F0502020204030204" pitchFamily="34" charset="0"/>
              </a:rPr>
              <a:t>Support organizational systems and teams to expand program infrastructure and capacity;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Help you redesign your fall prevention and injury reduction program;</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Complement your evaluation program; and </a:t>
            </a:r>
          </a:p>
          <a:p>
            <a:pPr marL="0" indent="0">
              <a:buNone/>
            </a:pPr>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Provide access to an online learning community to increase exchange of experiences, innovations, and best practice implementations.</a:t>
            </a:r>
          </a:p>
          <a:p>
            <a:endParaRPr lang="en-US" dirty="0"/>
          </a:p>
        </p:txBody>
      </p:sp>
      <p:sp>
        <p:nvSpPr>
          <p:cNvPr id="4" name="Slide Number Placeholder 3">
            <a:extLst>
              <a:ext uri="{FF2B5EF4-FFF2-40B4-BE49-F238E27FC236}">
                <a16:creationId xmlns:a16="http://schemas.microsoft.com/office/drawing/2014/main" id="{5992AD16-C399-3BC9-E13C-A0BEBBA1C292}"/>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1CDADB-5EC3-D64A-AB6E-DF90194A408D}"/>
              </a:ext>
            </a:extLst>
          </p:cNvPr>
          <p:cNvSpPr>
            <a:spLocks noGrp="1"/>
          </p:cNvSpPr>
          <p:nvPr>
            <p:ph type="title"/>
          </p:nvPr>
        </p:nvSpPr>
        <p:spPr>
          <a:xfrm>
            <a:off x="1894893" y="514229"/>
            <a:ext cx="8144459" cy="793469"/>
          </a:xfrm>
        </p:spPr>
        <p:txBody>
          <a:bodyPr/>
          <a:lstStyle/>
          <a:p>
            <a:r>
              <a:rPr lang="en-US" dirty="0">
                <a:cs typeface="Calibri Light"/>
              </a:rPr>
              <a:t>Series Speaker</a:t>
            </a:r>
          </a:p>
        </p:txBody>
      </p:sp>
      <p:sp>
        <p:nvSpPr>
          <p:cNvPr id="7" name="Content Placeholder 6">
            <a:extLst>
              <a:ext uri="{FF2B5EF4-FFF2-40B4-BE49-F238E27FC236}">
                <a16:creationId xmlns:a16="http://schemas.microsoft.com/office/drawing/2014/main" id="{E5F7DDD2-CCA8-404A-BEB0-894144BFFC2F}"/>
              </a:ext>
            </a:extLst>
          </p:cNvPr>
          <p:cNvSpPr>
            <a:spLocks noGrp="1"/>
          </p:cNvSpPr>
          <p:nvPr>
            <p:ph idx="1"/>
          </p:nvPr>
        </p:nvSpPr>
        <p:spPr>
          <a:xfrm>
            <a:off x="1894893" y="1447801"/>
            <a:ext cx="8432541" cy="4042098"/>
          </a:xfrm>
        </p:spPr>
        <p:txBody>
          <a:bodyPr vert="horz" lIns="68580" tIns="34290" rIns="68580" bIns="34290" rtlCol="0" anchor="t">
            <a:noAutofit/>
          </a:bodyPr>
          <a:lstStyle/>
          <a:p>
            <a:pPr marL="0" indent="0">
              <a:buNone/>
            </a:pPr>
            <a:r>
              <a:rPr lang="en-US" sz="1800" b="1" dirty="0">
                <a:solidFill>
                  <a:srgbClr val="000000"/>
                </a:solidFill>
                <a:latin typeface="Calibri" panose="020F0502020204030204" pitchFamily="34" charset="0"/>
              </a:rPr>
              <a:t>Patricia A. Quigley, PhD, APRN, CRRN, FAAN, FAANP, FARN</a:t>
            </a:r>
            <a:r>
              <a:rPr lang="en-US" sz="1800" dirty="0">
                <a:solidFill>
                  <a:srgbClr val="000000"/>
                </a:solidFill>
                <a:latin typeface="Calibri" panose="020F0502020204030204" pitchFamily="34" charset="0"/>
              </a:rPr>
              <a:t> </a:t>
            </a:r>
          </a:p>
          <a:p>
            <a:pPr marL="0" indent="0">
              <a:buNone/>
            </a:pPr>
            <a:r>
              <a:rPr lang="en-US" sz="1350" b="1" dirty="0">
                <a:solidFill>
                  <a:srgbClr val="000000"/>
                </a:solidFill>
                <a:latin typeface="Calibri" panose="020F0502020204030204" pitchFamily="34" charset="0"/>
              </a:rPr>
              <a:t>Nurse Consultant</a:t>
            </a:r>
          </a:p>
          <a:p>
            <a:r>
              <a:rPr lang="en-US" sz="1650" dirty="0">
                <a:solidFill>
                  <a:srgbClr val="000000"/>
                </a:solidFill>
                <a:latin typeface="Calibri" panose="020F0502020204030204" pitchFamily="34" charset="0"/>
              </a:rPr>
              <a:t>Dr. Quigley is the President and Managing Member of Patricia A. Quigley, Nurse Consultant, LLC, which provides consultation to healthcare systems and patient safety organizations to advance patient safety programs and re-engineer integration of innovation at the point of care. </a:t>
            </a:r>
          </a:p>
          <a:p>
            <a:r>
              <a:rPr lang="en-US" sz="1650" dirty="0">
                <a:solidFill>
                  <a:srgbClr val="000000"/>
                </a:solidFill>
                <a:latin typeface="Calibri" panose="020F0502020204030204" pitchFamily="34" charset="0"/>
              </a:rPr>
              <a:t>For more than 45 years, Dr. Quigley has practiced in the field of rehabilitation nursing. She is recognized for her leadership as a speaker, scholar, researcher, author, educator, and mentor. </a:t>
            </a:r>
          </a:p>
          <a:p>
            <a:r>
              <a:rPr lang="en-US" sz="1650" dirty="0">
                <a:solidFill>
                  <a:srgbClr val="000000"/>
                </a:solidFill>
                <a:latin typeface="Calibri" panose="020F0502020204030204" pitchFamily="34" charset="0"/>
              </a:rPr>
              <a:t>Dr. Quigley’s contributions to patient safety, nursing, and rehabilitation are highly respected both nationally and internationally. She is known for her emphasis on clinical practice innovations designed to promote independence and safety for the elderly. </a:t>
            </a:r>
          </a:p>
          <a:p>
            <a:r>
              <a:rPr lang="en-US" sz="1650" dirty="0">
                <a:solidFill>
                  <a:srgbClr val="000000"/>
                </a:solidFill>
                <a:latin typeface="Calibri" panose="020F0502020204030204" pitchFamily="34" charset="0"/>
              </a:rPr>
              <a:t>Dr. Quigley is currently a member of the National Quality Forum’s Prevention and Population Health Committee.</a:t>
            </a:r>
            <a:endParaRPr lang="en-US" sz="1650" dirty="0">
              <a:cs typeface="Calibri"/>
            </a:endParaRPr>
          </a:p>
        </p:txBody>
      </p:sp>
      <p:sp>
        <p:nvSpPr>
          <p:cNvPr id="2" name="Slide Number Placeholder 1"/>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953D466F-0B71-3646-A63E-72276CFD0D9A}"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79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19400" y="1219200"/>
            <a:ext cx="7162800" cy="2819400"/>
          </a:xfrm>
        </p:spPr>
        <p:txBody>
          <a:bodyPr>
            <a:normAutofit/>
          </a:bodyPr>
          <a:lstStyle/>
          <a:p>
            <a:r>
              <a:rPr lang="en-US" sz="3600" dirty="0"/>
              <a:t>IPRO  Coaching Webinar</a:t>
            </a:r>
            <a:br>
              <a:rPr lang="en-US" sz="4900" dirty="0"/>
            </a:br>
            <a:endParaRPr lang="en-US" sz="4900" dirty="0"/>
          </a:p>
        </p:txBody>
      </p:sp>
      <p:sp>
        <p:nvSpPr>
          <p:cNvPr id="3075" name="Rectangle 3"/>
          <p:cNvSpPr>
            <a:spLocks noGrp="1" noChangeArrowheads="1"/>
          </p:cNvSpPr>
          <p:nvPr>
            <p:ph type="subTitle" idx="1"/>
          </p:nvPr>
        </p:nvSpPr>
        <p:spPr>
          <a:xfrm>
            <a:off x="2362200" y="3810001"/>
            <a:ext cx="8001000" cy="2301875"/>
          </a:xfrm>
        </p:spPr>
        <p:txBody>
          <a:bodyPr>
            <a:normAutofit/>
          </a:bodyPr>
          <a:lstStyle/>
          <a:p>
            <a:pPr algn="l" eaLnBrk="1" hangingPunct="1">
              <a:lnSpc>
                <a:spcPct val="80000"/>
              </a:lnSpc>
            </a:pPr>
            <a:endParaRPr lang="en-US" sz="2400" dirty="0">
              <a:solidFill>
                <a:srgbClr val="0000FF"/>
              </a:solidFill>
            </a:endParaRPr>
          </a:p>
          <a:p>
            <a:pPr algn="l" eaLnBrk="1" hangingPunct="1">
              <a:lnSpc>
                <a:spcPct val="80000"/>
              </a:lnSpc>
            </a:pPr>
            <a:r>
              <a:rPr lang="en-US" sz="2400" dirty="0">
                <a:solidFill>
                  <a:srgbClr val="0000FF"/>
                </a:solidFill>
              </a:rPr>
              <a:t>Pat </a:t>
            </a:r>
            <a:r>
              <a:rPr lang="en-US" sz="2400" dirty="0" err="1">
                <a:solidFill>
                  <a:srgbClr val="0000FF"/>
                </a:solidFill>
              </a:rPr>
              <a:t>Quigley,PhD,MPH,Aprn,CRRN,FAAN,FAANP</a:t>
            </a:r>
            <a:r>
              <a:rPr lang="en-US" sz="2400" dirty="0">
                <a:solidFill>
                  <a:srgbClr val="0000FF"/>
                </a:solidFill>
              </a:rPr>
              <a:t>, FARN</a:t>
            </a:r>
          </a:p>
          <a:p>
            <a:pPr algn="l" eaLnBrk="1" hangingPunct="1">
              <a:lnSpc>
                <a:spcPct val="80000"/>
              </a:lnSpc>
            </a:pPr>
            <a:r>
              <a:rPr lang="en-US" sz="2400" dirty="0">
                <a:solidFill>
                  <a:srgbClr val="0000FF"/>
                </a:solidFill>
              </a:rPr>
              <a:t>Nurse Consultant</a:t>
            </a:r>
          </a:p>
          <a:p>
            <a:pPr eaLnBrk="1" hangingPunct="1">
              <a:lnSpc>
                <a:spcPct val="80000"/>
              </a:lnSpc>
            </a:pPr>
            <a:endParaRPr lang="en-US" sz="2400" dirty="0">
              <a:solidFill>
                <a:srgbClr val="0000FF"/>
              </a:solidFill>
            </a:endParaRPr>
          </a:p>
          <a:p>
            <a:pPr eaLnBrk="1" hangingPunct="1">
              <a:lnSpc>
                <a:spcPct val="80000"/>
              </a:lnSpc>
            </a:pPr>
            <a:r>
              <a:rPr lang="en-US" sz="2400" i="1" dirty="0">
                <a:solidFill>
                  <a:srgbClr val="0000FF"/>
                </a:solidFill>
              </a:rPr>
              <a:t>E-Mail: pquigley1@tampabay.rr.com</a:t>
            </a:r>
          </a:p>
          <a:p>
            <a:pPr eaLnBrk="1" hangingPunct="1">
              <a:lnSpc>
                <a:spcPct val="90000"/>
              </a:lnSpc>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Coaching Webinar Series Objectives:</a:t>
            </a:r>
          </a:p>
        </p:txBody>
      </p:sp>
      <p:sp>
        <p:nvSpPr>
          <p:cNvPr id="3" name="Content Placeholder 2"/>
          <p:cNvSpPr>
            <a:spLocks noGrp="1"/>
          </p:cNvSpPr>
          <p:nvPr>
            <p:ph idx="1"/>
          </p:nvPr>
        </p:nvSpPr>
        <p:spPr>
          <a:xfrm>
            <a:off x="2286000" y="1905000"/>
            <a:ext cx="7924800" cy="4267200"/>
          </a:xfrm>
        </p:spPr>
        <p:txBody>
          <a:bodyPr>
            <a:normAutofit/>
          </a:bodyPr>
          <a:lstStyle/>
          <a:p>
            <a:pPr>
              <a:spcAft>
                <a:spcPts val="1200"/>
              </a:spcAft>
            </a:pPr>
            <a:r>
              <a:rPr lang="en-US" sz="3000" dirty="0"/>
              <a:t>Provide an open forum for sharing, collaboration and support </a:t>
            </a:r>
          </a:p>
          <a:p>
            <a:pPr>
              <a:spcAft>
                <a:spcPts val="1200"/>
              </a:spcAft>
            </a:pPr>
            <a:r>
              <a:rPr lang="en-US" sz="3000" dirty="0"/>
              <a:t>Compose strategies to reduce barriers and enhance facilitators to short-term and long-term program implementation</a:t>
            </a:r>
          </a:p>
          <a:p>
            <a:pPr>
              <a:spcAft>
                <a:spcPts val="1200"/>
              </a:spcAft>
            </a:pPr>
            <a:r>
              <a:rPr lang="en-US" sz="3000" dirty="0"/>
              <a:t>Address additional areas of fall program management as a community of learning</a:t>
            </a:r>
          </a:p>
          <a:p>
            <a:endParaRPr lang="en-US" dirty="0"/>
          </a:p>
        </p:txBody>
      </p:sp>
    </p:spTree>
    <p:extLst>
      <p:ext uri="{BB962C8B-B14F-4D97-AF65-F5344CB8AC3E}">
        <p14:creationId xmlns:p14="http://schemas.microsoft.com/office/powerpoint/2010/main" val="260378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CC42C-DA0F-D046-8DCB-5FBA9E871E7D}"/>
              </a:ext>
            </a:extLst>
          </p:cNvPr>
          <p:cNvSpPr>
            <a:spLocks noGrp="1"/>
          </p:cNvSpPr>
          <p:nvPr>
            <p:ph type="ctrTitle"/>
          </p:nvPr>
        </p:nvSpPr>
        <p:spPr/>
        <p:txBody>
          <a:bodyPr/>
          <a:lstStyle/>
          <a:p>
            <a:r>
              <a:rPr lang="en-US" sz="3600" dirty="0"/>
              <a:t>A Refresher: </a:t>
            </a:r>
            <a:br>
              <a:rPr lang="en-US" sz="3600" dirty="0"/>
            </a:br>
            <a:r>
              <a:rPr lang="en-US" sz="3600" dirty="0"/>
              <a:t>IPRO:  Safe Mobility is Fall Prevention</a:t>
            </a:r>
          </a:p>
        </p:txBody>
      </p:sp>
      <p:sp>
        <p:nvSpPr>
          <p:cNvPr id="5" name="Subtitle 4">
            <a:extLst>
              <a:ext uri="{FF2B5EF4-FFF2-40B4-BE49-F238E27FC236}">
                <a16:creationId xmlns:a16="http://schemas.microsoft.com/office/drawing/2014/main" id="{B8DEF502-6D30-B141-BAC1-A1476888C267}"/>
              </a:ext>
            </a:extLst>
          </p:cNvPr>
          <p:cNvSpPr>
            <a:spLocks noGrp="1"/>
          </p:cNvSpPr>
          <p:nvPr>
            <p:ph type="subTitle" idx="1"/>
          </p:nvPr>
        </p:nvSpPr>
        <p:spPr>
          <a:xfrm>
            <a:off x="1905000" y="3886200"/>
            <a:ext cx="8001000" cy="1752600"/>
          </a:xfrm>
        </p:spPr>
        <p:txBody>
          <a:bodyPr/>
          <a:lstStyle/>
          <a:p>
            <a:r>
              <a:rPr lang="en-US" sz="2800" dirty="0"/>
              <a:t>Patricia A. Quigley, PhD, MPH, APRN, CRRN, </a:t>
            </a:r>
          </a:p>
          <a:p>
            <a:r>
              <a:rPr lang="en-US" sz="2800" dirty="0"/>
              <a:t>FAAN, FAANP, FARN,  Nurse Consultant </a:t>
            </a:r>
          </a:p>
          <a:p>
            <a:r>
              <a:rPr lang="en-US" sz="2800" dirty="0"/>
              <a:t>August 16, 2023</a:t>
            </a:r>
          </a:p>
          <a:p>
            <a:r>
              <a:rPr lang="en-US" sz="2800" dirty="0"/>
              <a:t>e-mail: pquigley1@tampabay.rr.com</a:t>
            </a:r>
          </a:p>
          <a:p>
            <a:endParaRPr lang="en-US" dirty="0"/>
          </a:p>
        </p:txBody>
      </p:sp>
    </p:spTree>
    <p:extLst>
      <p:ext uri="{BB962C8B-B14F-4D97-AF65-F5344CB8AC3E}">
        <p14:creationId xmlns:p14="http://schemas.microsoft.com/office/powerpoint/2010/main" val="293204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Safe Mobility and Fall Prevention  </a:t>
            </a:r>
          </a:p>
        </p:txBody>
      </p:sp>
      <p:sp>
        <p:nvSpPr>
          <p:cNvPr id="3" name="Content Placeholder 2"/>
          <p:cNvSpPr>
            <a:spLocks noGrp="1"/>
          </p:cNvSpPr>
          <p:nvPr>
            <p:ph idx="1"/>
          </p:nvPr>
        </p:nvSpPr>
        <p:spPr>
          <a:xfrm>
            <a:off x="2209800" y="2017713"/>
            <a:ext cx="8269288" cy="4114800"/>
          </a:xfrm>
        </p:spPr>
        <p:txBody>
          <a:bodyPr>
            <a:noAutofit/>
          </a:bodyPr>
          <a:lstStyle/>
          <a:p>
            <a:pPr>
              <a:spcBef>
                <a:spcPts val="0"/>
              </a:spcBef>
            </a:pPr>
            <a:r>
              <a:rPr lang="en-US" sz="3000" dirty="0"/>
              <a:t>Distinguish Models for Managing Risk for Falls Due to Unsafe / Unassisted Mobility</a:t>
            </a:r>
          </a:p>
          <a:p>
            <a:pPr>
              <a:spcBef>
                <a:spcPts val="0"/>
              </a:spcBef>
            </a:pPr>
            <a:r>
              <a:rPr lang="en-US" sz="3000" dirty="0"/>
              <a:t>Differentiate Strategies for Transforming Practice for Safe Mobility</a:t>
            </a:r>
          </a:p>
          <a:p>
            <a:pPr>
              <a:spcBef>
                <a:spcPts val="0"/>
              </a:spcBef>
            </a:pPr>
            <a:r>
              <a:rPr lang="en-US" sz="3000" dirty="0"/>
              <a:t>Apply Practice Imperatives to Commit to Change for Patient and Staff Safety</a:t>
            </a:r>
          </a:p>
          <a:p>
            <a:pPr marL="0" indent="0">
              <a:buNone/>
            </a:pPr>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535506665"/>
      </p:ext>
    </p:extLst>
  </p:cSld>
  <p:clrMapOvr>
    <a:masterClrMapping/>
  </p:clrMapOvr>
</p:sld>
</file>

<file path=ppt/theme/theme1.xml><?xml version="1.0" encoding="utf-8"?>
<a:theme xmlns:a="http://schemas.openxmlformats.org/drawingml/2006/main" name="Red Blue and Yellow">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NQIIC - HQIC - QIN-QIO">
      <a:dk1>
        <a:srgbClr val="000000"/>
      </a:dk1>
      <a:lt1>
        <a:srgbClr val="FFFFFF"/>
      </a:lt1>
      <a:dk2>
        <a:srgbClr val="44546A"/>
      </a:dk2>
      <a:lt2>
        <a:srgbClr val="D7D9DA"/>
      </a:lt2>
      <a:accent1>
        <a:srgbClr val="00539B"/>
      </a:accent1>
      <a:accent2>
        <a:srgbClr val="F1CB00"/>
      </a:accent2>
      <a:accent3>
        <a:srgbClr val="63D6FC"/>
      </a:accent3>
      <a:accent4>
        <a:srgbClr val="FF7A2C"/>
      </a:accent4>
      <a:accent5>
        <a:srgbClr val="00C2C4"/>
      </a:accent5>
      <a:accent6>
        <a:srgbClr val="00539B"/>
      </a:accent6>
      <a:hlink>
        <a:srgbClr val="0000FF"/>
      </a:hlink>
      <a:folHlink>
        <a:srgbClr val="00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RO-NQIIC_Template_PPT_Final_3" id="{681EEE4F-C09C-4BF7-8902-2BB583983C1E}" vid="{2D458002-91FB-445B-8D33-1A3E32BD73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1773</Words>
  <Application>Microsoft Office PowerPoint</Application>
  <PresentationFormat>Widescreen</PresentationFormat>
  <Paragraphs>235</Paragraphs>
  <Slides>35</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Calibri Light</vt:lpstr>
      <vt:lpstr>Eras Demi ITC</vt:lpstr>
      <vt:lpstr>Tahoma</vt:lpstr>
      <vt:lpstr>Times New Roman</vt:lpstr>
      <vt:lpstr>Wingdings</vt:lpstr>
      <vt:lpstr>Red Blue and Yellow</vt:lpstr>
      <vt:lpstr>1_Office Theme</vt:lpstr>
      <vt:lpstr>Falls: The Series</vt:lpstr>
      <vt:lpstr>IPRO HQIC/QIN QIO</vt:lpstr>
      <vt:lpstr>Series Schedule: 2 – 3 pm EST</vt:lpstr>
      <vt:lpstr>Your Participation Will:</vt:lpstr>
      <vt:lpstr>Series Speaker</vt:lpstr>
      <vt:lpstr>IPRO  Coaching Webinar </vt:lpstr>
      <vt:lpstr>Coaching Webinar Series Objectives:</vt:lpstr>
      <vt:lpstr>A Refresher:  IPRO:  Safe Mobility is Fall Prevention</vt:lpstr>
      <vt:lpstr>Objectives: Safe Mobility and Fall Prevention  </vt:lpstr>
      <vt:lpstr>Understanding and Managing Risk</vt:lpstr>
      <vt:lpstr>Risk Adjustment</vt:lpstr>
      <vt:lpstr>Manage and Reduce Risk </vt:lpstr>
      <vt:lpstr>Population Determinants to Differentiate Vulnerability</vt:lpstr>
      <vt:lpstr>Fill In Your Pyramid – you have to know Your level of Risk</vt:lpstr>
      <vt:lpstr>Which Model Do You Favor?</vt:lpstr>
      <vt:lpstr>  Differentiate Screening from Assessment</vt:lpstr>
      <vt:lpstr>Assessment is Comprehensive – Interdisciplinary </vt:lpstr>
      <vt:lpstr>Sensory Monofilament Exam</vt:lpstr>
      <vt:lpstr>Safe Mobility AND Fall Prevention:  Non-Skid Socks vs Shoes</vt:lpstr>
      <vt:lpstr>PowerPoint Presentation</vt:lpstr>
      <vt:lpstr>Strategies to Transform Practice</vt:lpstr>
      <vt:lpstr>Facts – What We Know from the Evidence</vt:lpstr>
      <vt:lpstr>Safe Mobility:  Reduces Workforce Injury </vt:lpstr>
      <vt:lpstr>Staff Safety Perspective</vt:lpstr>
      <vt:lpstr>Gait Belts</vt:lpstr>
      <vt:lpstr>Fall Injury Interventions</vt:lpstr>
      <vt:lpstr>Falls Committee Includes SPH</vt:lpstr>
      <vt:lpstr>Rely on Small Tests of Change:  Planned Change Theory</vt:lpstr>
      <vt:lpstr>Your Time to Share</vt:lpstr>
      <vt:lpstr>Other Questions and Comments</vt:lpstr>
      <vt:lpstr>Our Webinar Schedule</vt:lpstr>
      <vt:lpstr>Our Webinar Schedule (con’t)</vt:lpstr>
      <vt:lpstr>Thank You for Attending Today’s Event</vt:lpstr>
      <vt:lpstr>Next Steps</vt:lpstr>
      <vt:lpstr>IPRO HQIC &amp; Speaker Contact Information</vt:lpstr>
    </vt:vector>
  </TitlesOfParts>
  <Company>IPRO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Falls: The Series</dc:title>
  <dc:creator>CarlaLisa Rovere-Kistner</dc:creator>
  <cp:lastModifiedBy>CarlaLisa Rovere-Kistner</cp:lastModifiedBy>
  <cp:revision>3</cp:revision>
  <dcterms:created xsi:type="dcterms:W3CDTF">2023-07-24T18:44:38Z</dcterms:created>
  <dcterms:modified xsi:type="dcterms:W3CDTF">2023-07-24T18:52:19Z</dcterms:modified>
</cp:coreProperties>
</file>