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35"/>
  </p:notesMasterIdLst>
  <p:sldIdLst>
    <p:sldId id="1544" r:id="rId3"/>
    <p:sldId id="1556" r:id="rId4"/>
    <p:sldId id="1557" r:id="rId5"/>
    <p:sldId id="269" r:id="rId6"/>
    <p:sldId id="257" r:id="rId7"/>
    <p:sldId id="324" r:id="rId8"/>
    <p:sldId id="711" r:id="rId9"/>
    <p:sldId id="1469" r:id="rId10"/>
    <p:sldId id="1562" r:id="rId11"/>
    <p:sldId id="339" r:id="rId12"/>
    <p:sldId id="346" r:id="rId13"/>
    <p:sldId id="366" r:id="rId14"/>
    <p:sldId id="368" r:id="rId15"/>
    <p:sldId id="367" r:id="rId16"/>
    <p:sldId id="1506" r:id="rId17"/>
    <p:sldId id="1531" r:id="rId18"/>
    <p:sldId id="1532" r:id="rId19"/>
    <p:sldId id="1534" r:id="rId20"/>
    <p:sldId id="370" r:id="rId21"/>
    <p:sldId id="1536" r:id="rId22"/>
    <p:sldId id="350" r:id="rId23"/>
    <p:sldId id="363" r:id="rId24"/>
    <p:sldId id="340" r:id="rId25"/>
    <p:sldId id="341" r:id="rId26"/>
    <p:sldId id="730" r:id="rId27"/>
    <p:sldId id="726" r:id="rId28"/>
    <p:sldId id="728" r:id="rId29"/>
    <p:sldId id="727" r:id="rId30"/>
    <p:sldId id="510" r:id="rId31"/>
    <p:sldId id="259" r:id="rId32"/>
    <p:sldId id="397" r:id="rId33"/>
    <p:sldId id="47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94712" autoAdjust="0"/>
  </p:normalViewPr>
  <p:slideViewPr>
    <p:cSldViewPr snapToGrid="0">
      <p:cViewPr varScale="1">
        <p:scale>
          <a:sx n="78" d="100"/>
          <a:sy n="78" d="100"/>
        </p:scale>
        <p:origin x="96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0E780-D73B-433D-8938-8FE3EB8DB895}" type="datetimeFigureOut">
              <a:rPr lang="en-US" smtClean="0"/>
              <a:t>6/26/2023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1D1BE-4F93-4004-8282-580A79D1E744}" type="slidenum">
              <a:rPr lang="en-US" smtClean="0"/>
              <a:t>‹#›</a:t>
            </a:fld>
            <a:endParaRPr lang="en-US"/>
          </a:p>
        </p:txBody>
      </p:sp>
    </p:spTree>
    <p:extLst>
      <p:ext uri="{BB962C8B-B14F-4D97-AF65-F5344CB8AC3E}">
        <p14:creationId xmlns:p14="http://schemas.microsoft.com/office/powerpoint/2010/main" val="1908788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doi.org/10.1111/ajag.12696"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AFC49A4-32A9-4ED6-B5E3-B4AA81FBEA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7805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AFC49A4-32A9-4ED6-B5E3-B4AA81FBEA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0852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We are your QIN-QIO –</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US"/>
              <a:t>IPRO with Healthcentric Advisors and Qlarant. 3 Companies under the IPRO QIN-QIO. If you know one of us, you know IPRO!</a:t>
            </a:r>
            <a:endParaRPr/>
          </a:p>
        </p:txBody>
      </p:sp>
      <p:sp>
        <p:nvSpPr>
          <p:cNvPr id="95" name="Google Shape;9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457200" rtl="0" eaLnBrk="1" fontAlgn="auto" latinLnBrk="0" hangingPunct="1">
              <a:lnSpc>
                <a:spcPct val="100000"/>
              </a:lnSpc>
              <a:spcBef>
                <a:spcPts val="0"/>
              </a:spcBef>
              <a:spcAft>
                <a:spcPts val="0"/>
              </a:spcAft>
              <a:buClrTx/>
              <a:buSzPts val="1400"/>
              <a:buFontTx/>
              <a:buNone/>
              <a:tabLst/>
              <a:defRPr/>
            </a:pPr>
            <a:fld id="{00000000-1234-1234-1234-12341234123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Pts val="1400"/>
                <a:buFontTx/>
                <a:buNone/>
                <a:tabLst/>
                <a:defRPr/>
              </a:pPr>
              <a:t>2</a:t>
            </a:fld>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AFC49A4-32A9-4ED6-B5E3-B4AA81FBEA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007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64332F11-35C0-4F8D-BF57-974689119127}" type="slidenum">
              <a:rPr kumimoji="0" lang="en-US" sz="1300" b="0" i="0" u="none" strike="noStrike" kern="1200" cap="none" spc="0" normalizeH="0" baseline="0" noProof="0" smtClean="0">
                <a:ln>
                  <a:noFill/>
                </a:ln>
                <a:solidFill>
                  <a:prstClr val="black"/>
                </a:solidFill>
                <a:effectLst/>
                <a:uLnTx/>
                <a:uFillTx/>
                <a:latin typeface="Times New Roman"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Times New Roman" charset="0"/>
              <a:ea typeface="+mn-ea"/>
              <a:cs typeface="+mn-cs"/>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1875495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8466446A-8D9B-4AE6-A992-973C3938CEB6}" type="slidenum">
              <a:rPr kumimoji="0" lang="en-US" sz="1300" b="0" i="0" u="none" strike="noStrike" kern="1200" cap="none" spc="0" normalizeH="0" baseline="0" noProof="0" smtClean="0">
                <a:ln>
                  <a:noFill/>
                </a:ln>
                <a:solidFill>
                  <a:prstClr val="black"/>
                </a:solidFill>
                <a:effectLst/>
                <a:uLnTx/>
                <a:uFillTx/>
                <a:latin typeface="Eras Demi ITC" pitchFamily="34"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Eras Demi ITC" pitchFamily="34" charset="0"/>
              <a:ea typeface="+mn-ea"/>
              <a:cs typeface="+mn-cs"/>
            </a:endParaRPr>
          </a:p>
        </p:txBody>
      </p:sp>
    </p:spTree>
    <p:extLst>
      <p:ext uri="{BB962C8B-B14F-4D97-AF65-F5344CB8AC3E}">
        <p14:creationId xmlns:p14="http://schemas.microsoft.com/office/powerpoint/2010/main" val="1381595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Tzeng</a:t>
            </a:r>
            <a:r>
              <a:rPr lang="en-US" dirty="0"/>
              <a:t>,  H-M. (2010).  Understanding the prevalence of inpatient falls associated with toileting in adult acute care settings.    JNCQ, 25(1):  22-30. </a:t>
            </a:r>
            <a:r>
              <a:rPr lang="en-US" sz="1200" b="0" i="0" kern="1200" dirty="0" err="1">
                <a:solidFill>
                  <a:schemeClr val="tx1"/>
                </a:solidFill>
                <a:effectLst/>
                <a:latin typeface="+mn-lt"/>
                <a:ea typeface="+mn-ea"/>
                <a:cs typeface="+mn-cs"/>
              </a:rPr>
              <a:t>doi</a:t>
            </a:r>
            <a:r>
              <a:rPr lang="en-US" sz="1200" b="0" i="0" kern="1200" dirty="0">
                <a:solidFill>
                  <a:schemeClr val="tx1"/>
                </a:solidFill>
                <a:effectLst/>
                <a:latin typeface="+mn-lt"/>
                <a:ea typeface="+mn-ea"/>
                <a:cs typeface="+mn-cs"/>
              </a:rPr>
              <a:t>: 10.1097/NCQ.0b013e3181afa321.</a:t>
            </a:r>
            <a:endParaRPr lang="en-US" dirty="0"/>
          </a:p>
        </p:txBody>
      </p:sp>
      <p:sp>
        <p:nvSpPr>
          <p:cNvPr id="4" name="Slide Number Placeholder 3"/>
          <p:cNvSpPr>
            <a:spLocks noGrp="1"/>
          </p:cNvSpPr>
          <p:nvPr>
            <p:ph type="sldNum" sz="quarter" idx="5"/>
          </p:nvPr>
        </p:nvSpPr>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AADE07CD-9F04-9C42-8670-8B587FEE4D9D}" type="slidenum">
              <a:rPr kumimoji="0" lang="en-US" sz="1300" b="0" i="0" u="none" strike="noStrike" kern="1200" cap="none" spc="0" normalizeH="0" baseline="0" noProof="0" smtClean="0">
                <a:ln>
                  <a:noFill/>
                </a:ln>
                <a:solidFill>
                  <a:prstClr val="black"/>
                </a:solidFill>
                <a:effectLst/>
                <a:uLnTx/>
                <a:uFillTx/>
                <a:latin typeface="Eras Demi ITC" pitchFamily="34"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12</a:t>
            </a:fld>
            <a:endParaRPr kumimoji="0" lang="en-US" sz="1300" b="0" i="0" u="none" strike="noStrike" kern="1200" cap="none" spc="0" normalizeH="0" baseline="0" noProof="0">
              <a:ln>
                <a:noFill/>
              </a:ln>
              <a:solidFill>
                <a:prstClr val="black"/>
              </a:solidFill>
              <a:effectLst/>
              <a:uLnTx/>
              <a:uFillTx/>
              <a:latin typeface="Eras Demi ITC" pitchFamily="34" charset="0"/>
              <a:ea typeface="+mn-ea"/>
              <a:cs typeface="+mn-cs"/>
            </a:endParaRPr>
          </a:p>
        </p:txBody>
      </p:sp>
    </p:spTree>
    <p:extLst>
      <p:ext uri="{BB962C8B-B14F-4D97-AF65-F5344CB8AC3E}">
        <p14:creationId xmlns:p14="http://schemas.microsoft.com/office/powerpoint/2010/main" val="1525065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Tzeng</a:t>
            </a:r>
            <a:r>
              <a:rPr lang="en-US" dirty="0"/>
              <a:t>, H-M., Yin, C-Y.     (2012).  Toileting-related inpatient falls in adult acute care settings.   MEDSURG Nursing, 21(6): 372 -377.</a:t>
            </a:r>
          </a:p>
          <a:p>
            <a:endParaRPr lang="en-US" dirty="0"/>
          </a:p>
          <a:p>
            <a:r>
              <a:rPr lang="en-US" dirty="0"/>
              <a:t>Retrospective exploratory study – 4 adult inpatient units</a:t>
            </a:r>
          </a:p>
        </p:txBody>
      </p:sp>
      <p:sp>
        <p:nvSpPr>
          <p:cNvPr id="4" name="Slide Number Placeholder 3"/>
          <p:cNvSpPr>
            <a:spLocks noGrp="1"/>
          </p:cNvSpPr>
          <p:nvPr>
            <p:ph type="sldNum" sz="quarter" idx="5"/>
          </p:nvPr>
        </p:nvSpPr>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AADE07CD-9F04-9C42-8670-8B587FEE4D9D}" type="slidenum">
              <a:rPr kumimoji="0" lang="en-US" sz="1300" b="0" i="0" u="none" strike="noStrike" kern="1200" cap="none" spc="0" normalizeH="0" baseline="0" noProof="0" smtClean="0">
                <a:ln>
                  <a:noFill/>
                </a:ln>
                <a:solidFill>
                  <a:prstClr val="black"/>
                </a:solidFill>
                <a:effectLst/>
                <a:uLnTx/>
                <a:uFillTx/>
                <a:latin typeface="Eras Demi ITC" pitchFamily="34"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13</a:t>
            </a:fld>
            <a:endParaRPr kumimoji="0" lang="en-US" sz="1300" b="0" i="0" u="none" strike="noStrike" kern="1200" cap="none" spc="0" normalizeH="0" baseline="0" noProof="0">
              <a:ln>
                <a:noFill/>
              </a:ln>
              <a:solidFill>
                <a:prstClr val="black"/>
              </a:solidFill>
              <a:effectLst/>
              <a:uLnTx/>
              <a:uFillTx/>
              <a:latin typeface="Eras Demi ITC" pitchFamily="34" charset="0"/>
              <a:ea typeface="+mn-ea"/>
              <a:cs typeface="+mn-cs"/>
            </a:endParaRPr>
          </a:p>
        </p:txBody>
      </p:sp>
    </p:spTree>
    <p:extLst>
      <p:ext uri="{BB962C8B-B14F-4D97-AF65-F5344CB8AC3E}">
        <p14:creationId xmlns:p14="http://schemas.microsoft.com/office/powerpoint/2010/main" val="25149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Rose, G., </a:t>
            </a:r>
            <a:r>
              <a:rPr lang="en-US" dirty="0" err="1"/>
              <a:t>Decalf</a:t>
            </a:r>
            <a:r>
              <a:rPr lang="en-US" dirty="0"/>
              <a:t>, V., </a:t>
            </a:r>
            <a:r>
              <a:rPr lang="en-US" dirty="0" err="1"/>
              <a:t>Everaert</a:t>
            </a:r>
            <a:r>
              <a:rPr lang="en-US" dirty="0"/>
              <a:t>, K., Bower, W.  (2019, July 18).  Toileting-related falls at night in hospitalized patients:  The role of </a:t>
            </a:r>
            <a:r>
              <a:rPr lang="en-US" dirty="0" err="1"/>
              <a:t>nocturia</a:t>
            </a:r>
            <a:r>
              <a:rPr lang="en-US" dirty="0"/>
              <a:t>.   Australasian Journal on Ageing, </a:t>
            </a:r>
            <a:r>
              <a:rPr lang="en-US" dirty="0">
                <a:hlinkClick r:id="rId3"/>
              </a:rPr>
              <a:t>https://doi.org/10.1111/ajag.12696</a:t>
            </a:r>
            <a:r>
              <a:rPr lang="en-US" dirty="0"/>
              <a:t> </a:t>
            </a:r>
          </a:p>
        </p:txBody>
      </p:sp>
      <p:sp>
        <p:nvSpPr>
          <p:cNvPr id="4" name="Slide Number Placeholder 3"/>
          <p:cNvSpPr>
            <a:spLocks noGrp="1"/>
          </p:cNvSpPr>
          <p:nvPr>
            <p:ph type="sldNum" sz="quarter" idx="5"/>
          </p:nvPr>
        </p:nvSpPr>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AADE07CD-9F04-9C42-8670-8B587FEE4D9D}" type="slidenum">
              <a:rPr kumimoji="0" lang="en-US" sz="1300" b="0" i="0" u="none" strike="noStrike" kern="1200" cap="none" spc="0" normalizeH="0" baseline="0" noProof="0" smtClean="0">
                <a:ln>
                  <a:noFill/>
                </a:ln>
                <a:solidFill>
                  <a:prstClr val="black"/>
                </a:solidFill>
                <a:effectLst/>
                <a:uLnTx/>
                <a:uFillTx/>
                <a:latin typeface="Eras Demi ITC" pitchFamily="34"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14</a:t>
            </a:fld>
            <a:endParaRPr kumimoji="0" lang="en-US" sz="1300" b="0" i="0" u="none" strike="noStrike" kern="1200" cap="none" spc="0" normalizeH="0" baseline="0" noProof="0">
              <a:ln>
                <a:noFill/>
              </a:ln>
              <a:solidFill>
                <a:prstClr val="black"/>
              </a:solidFill>
              <a:effectLst/>
              <a:uLnTx/>
              <a:uFillTx/>
              <a:latin typeface="Eras Demi ITC" pitchFamily="34" charset="0"/>
              <a:ea typeface="+mn-ea"/>
              <a:cs typeface="+mn-cs"/>
            </a:endParaRPr>
          </a:p>
        </p:txBody>
      </p:sp>
    </p:spTree>
    <p:extLst>
      <p:ext uri="{BB962C8B-B14F-4D97-AF65-F5344CB8AC3E}">
        <p14:creationId xmlns:p14="http://schemas.microsoft.com/office/powerpoint/2010/main" val="2301859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Soliman, y., Meyer, R., Baum, N. (2016).  Falls in the elderly secondary to urinary systems.  Rev </a:t>
            </a:r>
            <a:r>
              <a:rPr lang="en-US" dirty="0" err="1"/>
              <a:t>Urol</a:t>
            </a:r>
            <a:r>
              <a:rPr lang="en-US" dirty="0"/>
              <a:t>, 18(1);  28-32.</a:t>
            </a:r>
          </a:p>
        </p:txBody>
      </p:sp>
      <p:sp>
        <p:nvSpPr>
          <p:cNvPr id="4" name="Slide Number Placeholder 3"/>
          <p:cNvSpPr>
            <a:spLocks noGrp="1"/>
          </p:cNvSpPr>
          <p:nvPr>
            <p:ph type="sldNum" sz="quarter" idx="5"/>
          </p:nvPr>
        </p:nvSpPr>
        <p:spPr/>
        <p:txBody>
          <a:bodyPr/>
          <a:lstStyle/>
          <a:p>
            <a:pPr marL="0" marR="0" lvl="0" indent="0" algn="r" defTabSz="931887" rtl="0" eaLnBrk="1" fontAlgn="base" latinLnBrk="0" hangingPunct="1">
              <a:lnSpc>
                <a:spcPct val="100000"/>
              </a:lnSpc>
              <a:spcBef>
                <a:spcPct val="0"/>
              </a:spcBef>
              <a:spcAft>
                <a:spcPct val="0"/>
              </a:spcAft>
              <a:buClrTx/>
              <a:buSzTx/>
              <a:buFontTx/>
              <a:buNone/>
              <a:tabLst/>
              <a:defRPr/>
            </a:pPr>
            <a:fld id="{AADE07CD-9F04-9C42-8670-8B587FEE4D9D}" type="slidenum">
              <a:rPr kumimoji="0" lang="en-US" sz="1300" b="0" i="0" u="none" strike="noStrike" kern="1200" cap="none" spc="0" normalizeH="0" baseline="0" noProof="0" smtClean="0">
                <a:ln>
                  <a:noFill/>
                </a:ln>
                <a:solidFill>
                  <a:prstClr val="black"/>
                </a:solidFill>
                <a:effectLst/>
                <a:uLnTx/>
                <a:uFillTx/>
                <a:latin typeface="Eras Demi ITC" pitchFamily="34" charset="0"/>
                <a:ea typeface="+mn-ea"/>
                <a:cs typeface="+mn-cs"/>
              </a:rPr>
              <a:pPr marL="0" marR="0" lvl="0" indent="0" algn="r" defTabSz="931887" rtl="0" eaLnBrk="1" fontAlgn="base" latinLnBrk="0" hangingPunct="1">
                <a:lnSpc>
                  <a:spcPct val="100000"/>
                </a:lnSpc>
                <a:spcBef>
                  <a:spcPct val="0"/>
                </a:spcBef>
                <a:spcAft>
                  <a:spcPct val="0"/>
                </a:spcAft>
                <a:buClrTx/>
                <a:buSzTx/>
                <a:buFontTx/>
                <a:buNone/>
                <a:tabLst/>
                <a:defRPr/>
              </a:pPr>
              <a:t>16</a:t>
            </a:fld>
            <a:endParaRPr kumimoji="0" lang="en-US" sz="1300" b="0" i="0" u="none" strike="noStrike" kern="1200" cap="none" spc="0" normalizeH="0" baseline="0" noProof="0">
              <a:ln>
                <a:noFill/>
              </a:ln>
              <a:solidFill>
                <a:prstClr val="black"/>
              </a:solidFill>
              <a:effectLst/>
              <a:uLnTx/>
              <a:uFillTx/>
              <a:latin typeface="Eras Demi ITC" pitchFamily="34" charset="0"/>
              <a:ea typeface="+mn-ea"/>
              <a:cs typeface="+mn-cs"/>
            </a:endParaRPr>
          </a:p>
        </p:txBody>
      </p:sp>
    </p:spTree>
    <p:extLst>
      <p:ext uri="{BB962C8B-B14F-4D97-AF65-F5344CB8AC3E}">
        <p14:creationId xmlns:p14="http://schemas.microsoft.com/office/powerpoint/2010/main" val="3117034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22363"/>
            <a:ext cx="105156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38200" y="3602038"/>
            <a:ext cx="10515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pPr algn="l"/>
            <a:fld id="{953D466F-0B71-3646-A63E-72276CFD0D9A}" type="slidenum">
              <a:rPr lang="en-US" smtClean="0"/>
              <a:pPr/>
              <a:t>‹#›</a:t>
            </a:fld>
            <a:endParaRPr lang="en-US"/>
          </a:p>
        </p:txBody>
      </p:sp>
    </p:spTree>
    <p:extLst>
      <p:ext uri="{BB962C8B-B14F-4D97-AF65-F5344CB8AC3E}">
        <p14:creationId xmlns:p14="http://schemas.microsoft.com/office/powerpoint/2010/main" val="246372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spTree>
    <p:extLst>
      <p:ext uri="{BB962C8B-B14F-4D97-AF65-F5344CB8AC3E}">
        <p14:creationId xmlns:p14="http://schemas.microsoft.com/office/powerpoint/2010/main" val="52564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1314" name="Group 2"/>
          <p:cNvGrpSpPr>
            <a:grpSpLocks/>
          </p:cNvGrpSpPr>
          <p:nvPr/>
        </p:nvGrpSpPr>
        <p:grpSpPr bwMode="auto">
          <a:xfrm>
            <a:off x="1" y="2438401"/>
            <a:ext cx="12012084" cy="1052513"/>
            <a:chOff x="0" y="1536"/>
            <a:chExt cx="5675" cy="663"/>
          </a:xfrm>
        </p:grpSpPr>
        <p:grpSp>
          <p:nvGrpSpPr>
            <p:cNvPr id="141315" name="Group 3"/>
            <p:cNvGrpSpPr>
              <a:grpSpLocks/>
            </p:cNvGrpSpPr>
            <p:nvPr/>
          </p:nvGrpSpPr>
          <p:grpSpPr bwMode="auto">
            <a:xfrm>
              <a:off x="183" y="1604"/>
              <a:ext cx="448" cy="299"/>
              <a:chOff x="720" y="336"/>
              <a:chExt cx="624" cy="432"/>
            </a:xfrm>
          </p:grpSpPr>
          <p:sp>
            <p:nvSpPr>
              <p:cNvPr id="14131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4131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grpSp>
        <p:grpSp>
          <p:nvGrpSpPr>
            <p:cNvPr id="141318" name="Group 6"/>
            <p:cNvGrpSpPr>
              <a:grpSpLocks/>
            </p:cNvGrpSpPr>
            <p:nvPr/>
          </p:nvGrpSpPr>
          <p:grpSpPr bwMode="auto">
            <a:xfrm>
              <a:off x="261" y="1870"/>
              <a:ext cx="465" cy="299"/>
              <a:chOff x="912" y="2640"/>
              <a:chExt cx="672" cy="432"/>
            </a:xfrm>
          </p:grpSpPr>
          <p:sp>
            <p:nvSpPr>
              <p:cNvPr id="14131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4132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grpSp>
        <p:sp>
          <p:nvSpPr>
            <p:cNvPr id="14132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4132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sp>
          <p:nvSpPr>
            <p:cNvPr id="14132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a:p>
          </p:txBody>
        </p:sp>
      </p:grpSp>
      <p:sp>
        <p:nvSpPr>
          <p:cNvPr id="141324" name="Rectangle 12"/>
          <p:cNvSpPr>
            <a:spLocks noGrp="1" noChangeArrowheads="1"/>
          </p:cNvSpPr>
          <p:nvPr>
            <p:ph type="ctrTitle"/>
          </p:nvPr>
        </p:nvSpPr>
        <p:spPr>
          <a:xfrm>
            <a:off x="1320800" y="1828800"/>
            <a:ext cx="10363200" cy="1143000"/>
          </a:xfrm>
        </p:spPr>
        <p:txBody>
          <a:bodyPr/>
          <a:lstStyle>
            <a:lvl1pPr>
              <a:defRPr/>
            </a:lvl1pPr>
          </a:lstStyle>
          <a:p>
            <a:pPr lvl="0"/>
            <a:r>
              <a:rPr lang="en-US" noProof="0"/>
              <a:t>Click to edit Master title style</a:t>
            </a:r>
          </a:p>
        </p:txBody>
      </p:sp>
      <p:sp>
        <p:nvSpPr>
          <p:cNvPr id="141325" name="Rectangle 13"/>
          <p:cNvSpPr>
            <a:spLocks noGrp="1" noChangeArrowheads="1"/>
          </p:cNvSpPr>
          <p:nvPr>
            <p:ph type="subTitle" idx="1"/>
          </p:nvPr>
        </p:nvSpPr>
        <p:spPr>
          <a:xfrm>
            <a:off x="1828800" y="3886200"/>
            <a:ext cx="8534400" cy="1752600"/>
          </a:xfrm>
        </p:spPr>
        <p:txBody>
          <a:bodyPr/>
          <a:lstStyle>
            <a:lvl1pPr marL="0" indent="0" algn="ctr">
              <a:buFont typeface="Wingdings" charset="0"/>
              <a:buNone/>
              <a:defRPr/>
            </a:lvl1pPr>
          </a:lstStyle>
          <a:p>
            <a:pPr lvl="0"/>
            <a:r>
              <a:rPr lang="en-US" noProof="0"/>
              <a:t>Click to edit Master subtitle style</a:t>
            </a:r>
          </a:p>
        </p:txBody>
      </p:sp>
      <p:sp>
        <p:nvSpPr>
          <p:cNvPr id="141326" name="Rectangle 14"/>
          <p:cNvSpPr>
            <a:spLocks noGrp="1" noChangeArrowheads="1"/>
          </p:cNvSpPr>
          <p:nvPr>
            <p:ph type="dt" sz="half" idx="2"/>
          </p:nvPr>
        </p:nvSpPr>
        <p:spPr>
          <a:xfrm>
            <a:off x="1320800" y="6248400"/>
            <a:ext cx="2540000" cy="457200"/>
          </a:xfrm>
        </p:spPr>
        <p:txBody>
          <a:bodyPr/>
          <a:lstStyle>
            <a:lvl1pPr>
              <a:defRPr>
                <a:solidFill>
                  <a:schemeClr val="bg2"/>
                </a:solidFill>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141327" name="Rectangle 15"/>
          <p:cNvSpPr>
            <a:spLocks noGrp="1" noChangeArrowheads="1"/>
          </p:cNvSpPr>
          <p:nvPr>
            <p:ph type="ftr" sz="quarter" idx="3"/>
          </p:nvPr>
        </p:nvSpPr>
        <p:spPr>
          <a:xfrm>
            <a:off x="4572000" y="6248400"/>
            <a:ext cx="3860800" cy="457200"/>
          </a:xfrm>
        </p:spPr>
        <p:txBody>
          <a:bodyPr/>
          <a:lstStyle>
            <a:lvl1pPr>
              <a:defRPr>
                <a:solidFill>
                  <a:schemeClr val="bg2"/>
                </a:solidFill>
              </a:defRPr>
            </a:lvl1pPr>
          </a:lstStyle>
          <a:p>
            <a:endParaRPr lang="en-US">
              <a:solidFill>
                <a:prstClr val="black">
                  <a:tint val="75000"/>
                </a:prstClr>
              </a:solidFill>
            </a:endParaRPr>
          </a:p>
        </p:txBody>
      </p:sp>
      <p:sp>
        <p:nvSpPr>
          <p:cNvPr id="141328" name="Rectangle 16"/>
          <p:cNvSpPr>
            <a:spLocks noGrp="1" noChangeArrowheads="1"/>
          </p:cNvSpPr>
          <p:nvPr>
            <p:ph type="sldNum" sz="quarter" idx="4"/>
          </p:nvPr>
        </p:nvSpPr>
        <p:spPr>
          <a:xfrm>
            <a:off x="9144000" y="6248400"/>
            <a:ext cx="2540000" cy="457200"/>
          </a:xfrm>
        </p:spPr>
        <p:txBody>
          <a:bodyPr/>
          <a:lstStyle>
            <a:lvl1pPr>
              <a:defRPr>
                <a:solidFill>
                  <a:schemeClr val="bg2"/>
                </a:solidFill>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6590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9272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8861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733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997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4365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40031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00315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571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999"/>
            <a:ext cx="10515600" cy="1325563"/>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lvl1pPr algn="l">
              <a:defRPr/>
            </a:lvl1pPr>
          </a:lstStyle>
          <a:p>
            <a:fld id="{953D466F-0B71-3646-A63E-72276CFD0D9A}" type="slidenum">
              <a:rPr lang="en-US" smtClean="0"/>
              <a:pPr/>
              <a:t>‹#›</a:t>
            </a:fld>
            <a:endParaRPr lang="en-US"/>
          </a:p>
        </p:txBody>
      </p:sp>
      <p:cxnSp>
        <p:nvCxnSpPr>
          <p:cNvPr id="7" name="Straight Connector 6">
            <a:extLst>
              <a:ext uri="{FF2B5EF4-FFF2-40B4-BE49-F238E27FC236}">
                <a16:creationId xmlns:a16="http://schemas.microsoft.com/office/drawing/2014/main" id="{33AAAEE6-368C-AF4C-BACA-6AB737CC37BF}"/>
              </a:ext>
            </a:extLst>
          </p:cNvPr>
          <p:cNvCxnSpPr>
            <a:cxnSpLocks/>
          </p:cNvCxnSpPr>
          <p:nvPr userDrawn="1"/>
        </p:nvCxnSpPr>
        <p:spPr>
          <a:xfrm>
            <a:off x="838200" y="1322507"/>
            <a:ext cx="10515600"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1953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8590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A49BA86-120E-4236-BE95-07984E838A74}" type="datetimeFigureOut">
              <a:rPr lang="en-US" smtClean="0">
                <a:solidFill>
                  <a:prstClr val="black">
                    <a:tint val="75000"/>
                  </a:prstClr>
                </a:solidFill>
              </a:rPr>
              <a:pPr/>
              <a:t>6/26/2023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C89E93F-9FDD-4AE3-80E8-7C3C94E2112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4466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34585" y="617538"/>
            <a:ext cx="10390716" cy="1143000"/>
          </a:xfrm>
        </p:spPr>
        <p:txBody>
          <a:bodyPr/>
          <a:lstStyle/>
          <a:p>
            <a:r>
              <a:rPr lang="en-US"/>
              <a:t>Click to edit Master title style</a:t>
            </a:r>
          </a:p>
        </p:txBody>
      </p:sp>
      <p:sp>
        <p:nvSpPr>
          <p:cNvPr id="3" name="Text Placeholder 2"/>
          <p:cNvSpPr>
            <a:spLocks noGrp="1"/>
          </p:cNvSpPr>
          <p:nvPr>
            <p:ph type="body" sz="half" idx="1"/>
          </p:nvPr>
        </p:nvSpPr>
        <p:spPr>
          <a:xfrm>
            <a:off x="15769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860117" y="2017713"/>
            <a:ext cx="5080000" cy="4114800"/>
          </a:xfrm>
        </p:spPr>
        <p:txBody>
          <a:bodyPr/>
          <a:lstStyle/>
          <a:p>
            <a:r>
              <a:rPr lang="en-US"/>
              <a:t>Click icon to add clip art</a:t>
            </a:r>
          </a:p>
        </p:txBody>
      </p:sp>
      <p:sp>
        <p:nvSpPr>
          <p:cNvPr id="5" name="Date Placeholder 4"/>
          <p:cNvSpPr>
            <a:spLocks noGrp="1"/>
          </p:cNvSpPr>
          <p:nvPr>
            <p:ph type="dt" sz="half" idx="10"/>
          </p:nvPr>
        </p:nvSpPr>
        <p:spPr>
          <a:xfrm>
            <a:off x="1219200" y="6324600"/>
            <a:ext cx="2540000" cy="457200"/>
          </a:xfrm>
        </p:spPr>
        <p:txBody>
          <a:bodyPr/>
          <a:lstStyle>
            <a:lvl1pPr>
              <a:defRPr/>
            </a:lvl1pPr>
          </a:lstStyle>
          <a:p>
            <a:fld id="{1A49BA86-120E-4236-BE95-07984E838A74}" type="datetimeFigureOut">
              <a:rPr lang="en-US" smtClean="0">
                <a:solidFill>
                  <a:prstClr val="black">
                    <a:tint val="75000"/>
                  </a:prstClr>
                </a:solidFill>
                <a:latin typeface="Calibri"/>
              </a:rPr>
              <a:pPr/>
              <a:t>6/26/2023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a:xfrm>
            <a:off x="4470400" y="6324600"/>
            <a:ext cx="3860800" cy="457200"/>
          </a:xfrm>
        </p:spPr>
        <p:txBody>
          <a:bodyPr/>
          <a:lstStyle>
            <a:lvl1pPr>
              <a:defRPr/>
            </a:lvl1p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a:xfrm>
            <a:off x="9042400" y="6324600"/>
            <a:ext cx="2540000" cy="457200"/>
          </a:xfrm>
        </p:spPr>
        <p:txBody>
          <a:bodyPr/>
          <a:lstStyle>
            <a:lvl1pPr>
              <a:defRPr/>
            </a:lvl1pPr>
          </a:lstStyle>
          <a:p>
            <a:fld id="{6C89E93F-9FDD-4AE3-80E8-7C3C94E2112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0900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12699" y="4075114"/>
            <a:ext cx="12204700" cy="2782887"/>
          </a:xfrm>
          <a:prstGeom prst="rect">
            <a:avLst/>
          </a:prstGeom>
          <a:solidFill>
            <a:srgbClr val="DCF0F4"/>
          </a:solidFill>
          <a:ln>
            <a:noFill/>
          </a:ln>
        </p:spPr>
        <p:style>
          <a:lnRef idx="1">
            <a:schemeClr val="accent1"/>
          </a:lnRef>
          <a:fillRef idx="3">
            <a:schemeClr val="accent1"/>
          </a:fillRef>
          <a:effectRef idx="2">
            <a:schemeClr val="accent1"/>
          </a:effectRef>
          <a:fontRef idx="minor">
            <a:schemeClr val="lt1"/>
          </a:fontRef>
        </p:style>
        <p:txBody>
          <a:bodyPr anchor="ctr"/>
          <a:lstStyle/>
          <a:p>
            <a:pPr defTabSz="457200" fontAlgn="auto">
              <a:spcBef>
                <a:spcPts val="0"/>
              </a:spcBef>
              <a:spcAft>
                <a:spcPts val="0"/>
              </a:spcAft>
              <a:defRPr/>
            </a:pPr>
            <a:endParaRPr lang="en-US" sz="1800">
              <a:solidFill>
                <a:prstClr val="white"/>
              </a:solidFill>
            </a:endParaRPr>
          </a:p>
        </p:txBody>
      </p:sp>
      <p:pic>
        <p:nvPicPr>
          <p:cNvPr id="4" name="Picture 12" descr="MHEI-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86384" y="5930900"/>
            <a:ext cx="1981200" cy="654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userDrawn="1"/>
        </p:nvSpPr>
        <p:spPr>
          <a:xfrm>
            <a:off x="-27517" y="6238876"/>
            <a:ext cx="823384" cy="619125"/>
          </a:xfrm>
          <a:prstGeom prst="rect">
            <a:avLst/>
          </a:prstGeom>
          <a:solidFill>
            <a:srgbClr val="54934D">
              <a:alpha val="77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auto">
              <a:spcBef>
                <a:spcPts val="0"/>
              </a:spcBef>
              <a:spcAft>
                <a:spcPts val="0"/>
              </a:spcAft>
              <a:defRPr/>
            </a:pPr>
            <a:endParaRPr lang="en-US" sz="1800">
              <a:solidFill>
                <a:prstClr val="white"/>
              </a:solidFill>
            </a:endParaRPr>
          </a:p>
        </p:txBody>
      </p:sp>
      <p:sp>
        <p:nvSpPr>
          <p:cNvPr id="6" name="Rectangle 5"/>
          <p:cNvSpPr/>
          <p:nvPr userDrawn="1"/>
        </p:nvSpPr>
        <p:spPr>
          <a:xfrm>
            <a:off x="795867" y="5921375"/>
            <a:ext cx="425451" cy="317500"/>
          </a:xfrm>
          <a:prstGeom prst="rect">
            <a:avLst/>
          </a:prstGeom>
          <a:solidFill>
            <a:srgbClr val="365897">
              <a:alpha val="69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auto">
              <a:spcBef>
                <a:spcPts val="0"/>
              </a:spcBef>
              <a:spcAft>
                <a:spcPts val="0"/>
              </a:spcAft>
              <a:defRPr/>
            </a:pPr>
            <a:endParaRPr lang="en-US" sz="1800">
              <a:solidFill>
                <a:prstClr val="white"/>
              </a:solidFill>
            </a:endParaRPr>
          </a:p>
        </p:txBody>
      </p:sp>
      <p:pic>
        <p:nvPicPr>
          <p:cNvPr id="7" name="Picture 15"/>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700" y="1"/>
            <a:ext cx="12219517" cy="4075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52429" y="4295636"/>
            <a:ext cx="10363200" cy="1192973"/>
          </a:xfrm>
        </p:spPr>
        <p:txBody>
          <a:bodyPr/>
          <a:lstStyle>
            <a:lvl1pPr>
              <a:defRPr b="1">
                <a:solidFill>
                  <a:srgbClr val="865991"/>
                </a:solidFill>
              </a:defRPr>
            </a:lvl1pPr>
          </a:lstStyle>
          <a:p>
            <a:r>
              <a:rPr lang="en-US" dirty="0"/>
              <a:t>Click to edit Master title style</a:t>
            </a:r>
          </a:p>
        </p:txBody>
      </p:sp>
    </p:spTree>
    <p:extLst>
      <p:ext uri="{BB962C8B-B14F-4D97-AF65-F5344CB8AC3E}">
        <p14:creationId xmlns:p14="http://schemas.microsoft.com/office/powerpoint/2010/main" val="187001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1" y="3118647"/>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cxnSp>
        <p:nvCxnSpPr>
          <p:cNvPr id="7" name="Straight Connector 6">
            <a:extLst>
              <a:ext uri="{FF2B5EF4-FFF2-40B4-BE49-F238E27FC236}">
                <a16:creationId xmlns:a16="http://schemas.microsoft.com/office/drawing/2014/main" id="{534EE681-D383-774C-B60E-FBA3FAA1F1CF}"/>
              </a:ext>
            </a:extLst>
          </p:cNvPr>
          <p:cNvCxnSpPr/>
          <p:nvPr userDrawn="1"/>
        </p:nvCxnSpPr>
        <p:spPr>
          <a:xfrm>
            <a:off x="831853" y="2989261"/>
            <a:ext cx="9708329"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864A4087-F711-2D4B-B724-0EFBD2A132F9}"/>
              </a:ext>
            </a:extLst>
          </p:cNvPr>
          <p:cNvSpPr>
            <a:spLocks noGrp="1"/>
          </p:cNvSpPr>
          <p:nvPr>
            <p:ph type="title"/>
          </p:nvPr>
        </p:nvSpPr>
        <p:spPr>
          <a:xfrm>
            <a:off x="831851" y="1709739"/>
            <a:ext cx="10515600" cy="1279522"/>
          </a:xfrm>
        </p:spPr>
        <p:txBody>
          <a:bodyPr anchor="b"/>
          <a:lstStyle>
            <a:lvl1pPr>
              <a:defRPr sz="4500"/>
            </a:lvl1pPr>
          </a:lstStyle>
          <a:p>
            <a:r>
              <a:rPr lang="en-US"/>
              <a:t>Click to edit Master title style</a:t>
            </a:r>
            <a:endParaRPr lang="en-US" dirty="0"/>
          </a:p>
        </p:txBody>
      </p:sp>
    </p:spTree>
    <p:extLst>
      <p:ext uri="{BB962C8B-B14F-4D97-AF65-F5344CB8AC3E}">
        <p14:creationId xmlns:p14="http://schemas.microsoft.com/office/powerpoint/2010/main" val="372997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7"/>
            <a:ext cx="5181600" cy="419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7"/>
            <a:ext cx="5181600" cy="4194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cxnSp>
        <p:nvCxnSpPr>
          <p:cNvPr id="8" name="Straight Connector 7">
            <a:extLst>
              <a:ext uri="{FF2B5EF4-FFF2-40B4-BE49-F238E27FC236}">
                <a16:creationId xmlns:a16="http://schemas.microsoft.com/office/drawing/2014/main" id="{F6642C1C-4F5F-694D-913B-DF4D0211B9BC}"/>
              </a:ext>
            </a:extLst>
          </p:cNvPr>
          <p:cNvCxnSpPr>
            <a:cxnSpLocks/>
          </p:cNvCxnSpPr>
          <p:nvPr userDrawn="1"/>
        </p:nvCxnSpPr>
        <p:spPr>
          <a:xfrm>
            <a:off x="838200" y="1322507"/>
            <a:ext cx="10515600"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id="{A379EC72-44FD-7943-8677-F342A513ACFF}"/>
              </a:ext>
            </a:extLst>
          </p:cNvPr>
          <p:cNvSpPr>
            <a:spLocks noGrp="1"/>
          </p:cNvSpPr>
          <p:nvPr>
            <p:ph type="title"/>
          </p:nvPr>
        </p:nvSpPr>
        <p:spPr>
          <a:xfrm>
            <a:off x="838200" y="23899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393118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7"/>
            <a:ext cx="5157787" cy="3514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7"/>
            <a:ext cx="5183188" cy="3514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lvl1pPr algn="l">
              <a:defRPr>
                <a:solidFill>
                  <a:srgbClr val="898989"/>
                </a:solidFill>
              </a:defRPr>
            </a:lvl1pPr>
          </a:lstStyle>
          <a:p>
            <a:fld id="{953D466F-0B71-3646-A63E-72276CFD0D9A}" type="slidenum">
              <a:rPr lang="en-US" smtClean="0"/>
              <a:pPr/>
              <a:t>‹#›</a:t>
            </a:fld>
            <a:endParaRPr lang="en-US" dirty="0"/>
          </a:p>
        </p:txBody>
      </p:sp>
      <p:cxnSp>
        <p:nvCxnSpPr>
          <p:cNvPr id="10" name="Straight Connector 9">
            <a:extLst>
              <a:ext uri="{FF2B5EF4-FFF2-40B4-BE49-F238E27FC236}">
                <a16:creationId xmlns:a16="http://schemas.microsoft.com/office/drawing/2014/main" id="{E4F39A02-6B85-A845-B5F1-C1C7605DED35}"/>
              </a:ext>
            </a:extLst>
          </p:cNvPr>
          <p:cNvCxnSpPr>
            <a:cxnSpLocks/>
          </p:cNvCxnSpPr>
          <p:nvPr userDrawn="1"/>
        </p:nvCxnSpPr>
        <p:spPr>
          <a:xfrm>
            <a:off x="838200" y="1322507"/>
            <a:ext cx="10515600"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D78C3342-523A-2B4A-A3F8-132C392CA46B}"/>
              </a:ext>
            </a:extLst>
          </p:cNvPr>
          <p:cNvSpPr>
            <a:spLocks noGrp="1"/>
          </p:cNvSpPr>
          <p:nvPr>
            <p:ph type="title"/>
          </p:nvPr>
        </p:nvSpPr>
        <p:spPr>
          <a:xfrm>
            <a:off x="838200" y="23899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84613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cxnSp>
        <p:nvCxnSpPr>
          <p:cNvPr id="6" name="Straight Connector 5">
            <a:extLst>
              <a:ext uri="{FF2B5EF4-FFF2-40B4-BE49-F238E27FC236}">
                <a16:creationId xmlns:a16="http://schemas.microsoft.com/office/drawing/2014/main" id="{B4963FDB-A1FB-5B47-8B49-E6EE92E29D6C}"/>
              </a:ext>
            </a:extLst>
          </p:cNvPr>
          <p:cNvCxnSpPr>
            <a:cxnSpLocks/>
          </p:cNvCxnSpPr>
          <p:nvPr userDrawn="1"/>
        </p:nvCxnSpPr>
        <p:spPr>
          <a:xfrm>
            <a:off x="838200" y="1322507"/>
            <a:ext cx="10515600"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1D61B553-4584-B44B-A522-E1D227E2ADF2}"/>
              </a:ext>
            </a:extLst>
          </p:cNvPr>
          <p:cNvSpPr>
            <a:spLocks noGrp="1"/>
          </p:cNvSpPr>
          <p:nvPr>
            <p:ph type="title"/>
          </p:nvPr>
        </p:nvSpPr>
        <p:spPr>
          <a:xfrm>
            <a:off x="838200" y="23899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2382456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sp>
        <p:nvSpPr>
          <p:cNvPr id="2" name="Rectangle 1">
            <a:extLst>
              <a:ext uri="{FF2B5EF4-FFF2-40B4-BE49-F238E27FC236}">
                <a16:creationId xmlns:a16="http://schemas.microsoft.com/office/drawing/2014/main" id="{6977878C-EAE4-1340-BFBC-DB819C234F24}"/>
              </a:ext>
            </a:extLst>
          </p:cNvPr>
          <p:cNvSpPr/>
          <p:nvPr userDrawn="1"/>
        </p:nvSpPr>
        <p:spPr>
          <a:xfrm>
            <a:off x="7324436" y="5717311"/>
            <a:ext cx="4168627" cy="1014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6" name="Straight Connector 5">
            <a:extLst>
              <a:ext uri="{FF2B5EF4-FFF2-40B4-BE49-F238E27FC236}">
                <a16:creationId xmlns:a16="http://schemas.microsoft.com/office/drawing/2014/main" id="{4E61F857-66BB-7C4D-A304-C25006FAF1C7}"/>
              </a:ext>
            </a:extLst>
          </p:cNvPr>
          <p:cNvCxnSpPr>
            <a:cxnSpLocks/>
          </p:cNvCxnSpPr>
          <p:nvPr userDrawn="1"/>
        </p:nvCxnSpPr>
        <p:spPr>
          <a:xfrm>
            <a:off x="838200" y="1322507"/>
            <a:ext cx="10515600" cy="0"/>
          </a:xfrm>
          <a:prstGeom prst="line">
            <a:avLst/>
          </a:prstGeom>
          <a:ln w="12700">
            <a:solidFill>
              <a:srgbClr val="63D6FD"/>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9357EA05-A552-5F4B-BE02-E631AF3A88E1}"/>
              </a:ext>
            </a:extLst>
          </p:cNvPr>
          <p:cNvSpPr>
            <a:spLocks noGrp="1"/>
          </p:cNvSpPr>
          <p:nvPr>
            <p:ph type="title"/>
          </p:nvPr>
        </p:nvSpPr>
        <p:spPr>
          <a:xfrm>
            <a:off x="838200" y="238999"/>
            <a:ext cx="10515600" cy="1325563"/>
          </a:xfrm>
        </p:spPr>
        <p:txBody>
          <a:bodyPr/>
          <a:lstStyle/>
          <a:p>
            <a:r>
              <a:rPr lang="en-US"/>
              <a:t>Click to edit Master title style</a:t>
            </a:r>
            <a:endParaRPr lang="en-US" dirty="0"/>
          </a:p>
        </p:txBody>
      </p:sp>
    </p:spTree>
    <p:extLst>
      <p:ext uri="{BB962C8B-B14F-4D97-AF65-F5344CB8AC3E}">
        <p14:creationId xmlns:p14="http://schemas.microsoft.com/office/powerpoint/2010/main" val="412797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sp>
        <p:nvSpPr>
          <p:cNvPr id="5" name="Rectangle 4">
            <a:extLst>
              <a:ext uri="{FF2B5EF4-FFF2-40B4-BE49-F238E27FC236}">
                <a16:creationId xmlns:a16="http://schemas.microsoft.com/office/drawing/2014/main" id="{6977878C-EAE4-1340-BFBC-DB819C234F24}"/>
              </a:ext>
            </a:extLst>
          </p:cNvPr>
          <p:cNvSpPr/>
          <p:nvPr userDrawn="1"/>
        </p:nvSpPr>
        <p:spPr>
          <a:xfrm>
            <a:off x="7324436" y="5717311"/>
            <a:ext cx="4168627" cy="10145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02571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lgn="l">
              <a:defRPr/>
            </a:lvl1pPr>
          </a:lstStyle>
          <a:p>
            <a:fld id="{953D466F-0B71-3646-A63E-72276CFD0D9A}" type="slidenum">
              <a:rPr lang="en-US" smtClean="0"/>
              <a:pPr/>
              <a:t>‹#›</a:t>
            </a:fld>
            <a:endParaRPr lang="en-US" dirty="0"/>
          </a:p>
        </p:txBody>
      </p:sp>
    </p:spTree>
    <p:extLst>
      <p:ext uri="{BB962C8B-B14F-4D97-AF65-F5344CB8AC3E}">
        <p14:creationId xmlns:p14="http://schemas.microsoft.com/office/powerpoint/2010/main" val="344014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IPRO NQIIC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256779" y="6083608"/>
            <a:ext cx="3090672" cy="591831"/>
          </a:xfrm>
          <a:prstGeom prst="rect">
            <a:avLst/>
          </a:prstGeom>
        </p:spPr>
      </p:pic>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38200" y="1825627"/>
            <a:ext cx="10515600" cy="4194175"/>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647204" y="6492877"/>
            <a:ext cx="533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l"/>
            <a:fld id="{953D466F-0B71-3646-A63E-72276CFD0D9A}" type="slidenum">
              <a:rPr lang="en-US" smtClean="0"/>
              <a:pPr/>
              <a:t>‹#›</a:t>
            </a:fld>
            <a:endParaRPr lang="en-US"/>
          </a:p>
        </p:txBody>
      </p:sp>
      <p:sp>
        <p:nvSpPr>
          <p:cNvPr id="11" name="Rectangle 10">
            <a:extLst>
              <a:ext uri="{FF2B5EF4-FFF2-40B4-BE49-F238E27FC236}">
                <a16:creationId xmlns:a16="http://schemas.microsoft.com/office/drawing/2014/main" id="{43D6B4AC-018A-A94B-92FB-5CE288E32B1D}"/>
              </a:ext>
            </a:extLst>
          </p:cNvPr>
          <p:cNvSpPr/>
          <p:nvPr userDrawn="1"/>
        </p:nvSpPr>
        <p:spPr>
          <a:xfrm>
            <a:off x="1" y="0"/>
            <a:ext cx="417100" cy="6858000"/>
          </a:xfrm>
          <a:prstGeom prst="rect">
            <a:avLst/>
          </a:prstGeom>
          <a:solidFill>
            <a:srgbClr val="0053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a:extLst>
              <a:ext uri="{FF2B5EF4-FFF2-40B4-BE49-F238E27FC236}">
                <a16:creationId xmlns:a16="http://schemas.microsoft.com/office/drawing/2014/main" id="{4A6EFD00-FAB3-214F-AC2D-439FD12175C9}"/>
              </a:ext>
            </a:extLst>
          </p:cNvPr>
          <p:cNvSpPr/>
          <p:nvPr userDrawn="1"/>
        </p:nvSpPr>
        <p:spPr>
          <a:xfrm>
            <a:off x="0" y="3"/>
            <a:ext cx="416504" cy="1277263"/>
          </a:xfrm>
          <a:prstGeom prst="rect">
            <a:avLst/>
          </a:prstGeom>
          <a:solidFill>
            <a:srgbClr val="F1CB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Rectangle 16">
            <a:extLst>
              <a:ext uri="{FF2B5EF4-FFF2-40B4-BE49-F238E27FC236}">
                <a16:creationId xmlns:a16="http://schemas.microsoft.com/office/drawing/2014/main" id="{C1F33375-A94A-5240-9C74-12CE55B29E69}"/>
              </a:ext>
            </a:extLst>
          </p:cNvPr>
          <p:cNvSpPr/>
          <p:nvPr userDrawn="1"/>
        </p:nvSpPr>
        <p:spPr>
          <a:xfrm>
            <a:off x="-595" y="1855034"/>
            <a:ext cx="417100" cy="1277264"/>
          </a:xfrm>
          <a:prstGeom prst="rect">
            <a:avLst/>
          </a:prstGeom>
          <a:solidFill>
            <a:srgbClr val="2CC5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a:extLst>
              <a:ext uri="{FF2B5EF4-FFF2-40B4-BE49-F238E27FC236}">
                <a16:creationId xmlns:a16="http://schemas.microsoft.com/office/drawing/2014/main" id="{264012E2-56FB-F44D-8185-B091FF8EE60C}"/>
              </a:ext>
            </a:extLst>
          </p:cNvPr>
          <p:cNvSpPr/>
          <p:nvPr userDrawn="1"/>
        </p:nvSpPr>
        <p:spPr>
          <a:xfrm>
            <a:off x="0" y="3721102"/>
            <a:ext cx="416504" cy="1277263"/>
          </a:xfrm>
          <a:prstGeom prst="rect">
            <a:avLst/>
          </a:prstGeom>
          <a:solidFill>
            <a:srgbClr val="FB7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9" name="Rectangle 18">
            <a:extLst>
              <a:ext uri="{FF2B5EF4-FFF2-40B4-BE49-F238E27FC236}">
                <a16:creationId xmlns:a16="http://schemas.microsoft.com/office/drawing/2014/main" id="{51D97331-3F90-8C4D-89D5-75C8191847E8}"/>
              </a:ext>
            </a:extLst>
          </p:cNvPr>
          <p:cNvSpPr/>
          <p:nvPr userDrawn="1"/>
        </p:nvSpPr>
        <p:spPr>
          <a:xfrm>
            <a:off x="-595" y="5587163"/>
            <a:ext cx="417100" cy="1277264"/>
          </a:xfrm>
          <a:prstGeom prst="rect">
            <a:avLst/>
          </a:prstGeom>
          <a:solidFill>
            <a:srgbClr val="63D6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542998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dt="0"/>
  <p:txStyles>
    <p:titleStyle>
      <a:lvl1pPr algn="l" defTabSz="685800" rtl="0" eaLnBrk="1" latinLnBrk="0" hangingPunct="1">
        <a:lnSpc>
          <a:spcPct val="90000"/>
        </a:lnSpc>
        <a:spcBef>
          <a:spcPct val="0"/>
        </a:spcBef>
        <a:buNone/>
        <a:defRPr sz="27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6">
          <p15:clr>
            <a:srgbClr val="F26B43"/>
          </p15:clr>
        </p15:guide>
        <p15:guide id="2" pos="528">
          <p15:clr>
            <a:srgbClr val="F26B43"/>
          </p15:clr>
        </p15:guide>
        <p15:guide id="3" orient="horz" pos="144">
          <p15:clr>
            <a:srgbClr val="F26B43"/>
          </p15:clr>
        </p15:guide>
        <p15:guide id="4" pos="7152">
          <p15:clr>
            <a:srgbClr val="F26B43"/>
          </p15:clr>
        </p15:guide>
        <p15:guide id="5" orient="horz" pos="379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ChangeArrowheads="1"/>
          </p:cNvSpPr>
          <p:nvPr/>
        </p:nvSpPr>
        <p:spPr bwMode="ltGray">
          <a:xfrm>
            <a:off x="556684" y="1098551"/>
            <a:ext cx="58420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1"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2" name="Rectangle 4"/>
          <p:cNvSpPr>
            <a:spLocks noChangeArrowheads="1"/>
          </p:cNvSpPr>
          <p:nvPr/>
        </p:nvSpPr>
        <p:spPr bwMode="ltGray">
          <a:xfrm>
            <a:off x="721785" y="1520826"/>
            <a:ext cx="563033"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3"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4"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5" name="Rectangle 7"/>
          <p:cNvSpPr>
            <a:spLocks noChangeArrowheads="1"/>
          </p:cNvSpPr>
          <p:nvPr/>
        </p:nvSpPr>
        <p:spPr bwMode="gray">
          <a:xfrm>
            <a:off x="1016000" y="990601"/>
            <a:ext cx="42333"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6"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sz="1800"/>
          </a:p>
        </p:txBody>
      </p:sp>
      <p:sp>
        <p:nvSpPr>
          <p:cNvPr id="140297" name="Rectangle 9"/>
          <p:cNvSpPr>
            <a:spLocks noGrp="1" noChangeArrowheads="1"/>
          </p:cNvSpPr>
          <p:nvPr>
            <p:ph type="title"/>
          </p:nvPr>
        </p:nvSpPr>
        <p:spPr bwMode="auto">
          <a:xfrm>
            <a:off x="1534585" y="617538"/>
            <a:ext cx="10390716"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40298" name="Rectangle 10"/>
          <p:cNvSpPr>
            <a:spLocks noGrp="1" noChangeArrowheads="1"/>
          </p:cNvSpPr>
          <p:nvPr>
            <p:ph type="body" idx="1"/>
          </p:nvPr>
        </p:nvSpPr>
        <p:spPr bwMode="auto">
          <a:xfrm>
            <a:off x="1576917" y="2017713"/>
            <a:ext cx="103632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299" name="Rectangle 11"/>
          <p:cNvSpPr>
            <a:spLocks noGrp="1" noChangeArrowheads="1"/>
          </p:cNvSpPr>
          <p:nvPr>
            <p:ph type="dt" sz="half" idx="2"/>
          </p:nvPr>
        </p:nvSpPr>
        <p:spPr bwMode="auto">
          <a:xfrm>
            <a:off x="1219200" y="63246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lvl1pPr>
          </a:lstStyle>
          <a:p>
            <a:fld id="{1A49BA86-120E-4236-BE95-07984E838A74}" type="datetimeFigureOut">
              <a:rPr lang="en-US" smtClean="0">
                <a:solidFill>
                  <a:prstClr val="black">
                    <a:tint val="75000"/>
                  </a:prstClr>
                </a:solidFill>
                <a:latin typeface="Calibri"/>
              </a:rPr>
              <a:pPr/>
              <a:t>6/26/2023</a:t>
            </a:fld>
            <a:endParaRPr lang="en-US">
              <a:solidFill>
                <a:prstClr val="black">
                  <a:tint val="75000"/>
                </a:prstClr>
              </a:solidFill>
              <a:latin typeface="Calibri"/>
            </a:endParaRPr>
          </a:p>
        </p:txBody>
      </p:sp>
      <p:sp>
        <p:nvSpPr>
          <p:cNvPr id="140300" name="Rectangle 12"/>
          <p:cNvSpPr>
            <a:spLocks noGrp="1" noChangeArrowheads="1"/>
          </p:cNvSpPr>
          <p:nvPr>
            <p:ph type="ftr" sz="quarter" idx="3"/>
          </p:nvPr>
        </p:nvSpPr>
        <p:spPr bwMode="auto">
          <a:xfrm>
            <a:off x="4470400" y="6324600"/>
            <a:ext cx="3860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a:defRPr sz="1400"/>
            </a:lvl1pPr>
          </a:lstStyle>
          <a:p>
            <a:endParaRPr lang="en-US">
              <a:solidFill>
                <a:prstClr val="black">
                  <a:tint val="75000"/>
                </a:prstClr>
              </a:solidFill>
              <a:latin typeface="Calibri"/>
            </a:endParaRPr>
          </a:p>
        </p:txBody>
      </p:sp>
      <p:sp>
        <p:nvSpPr>
          <p:cNvPr id="140301" name="Rectangle 13"/>
          <p:cNvSpPr>
            <a:spLocks noGrp="1" noChangeArrowheads="1"/>
          </p:cNvSpPr>
          <p:nvPr>
            <p:ph type="sldNum" sz="quarter" idx="4"/>
          </p:nvPr>
        </p:nvSpPr>
        <p:spPr bwMode="auto">
          <a:xfrm>
            <a:off x="9042400" y="6324600"/>
            <a:ext cx="2540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400"/>
            </a:lvl1pPr>
          </a:lstStyle>
          <a:p>
            <a:fld id="{6C89E93F-9FDD-4AE3-80E8-7C3C94E2112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3329886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ea typeface="ＭＳ Ｐゴシック" charset="0"/>
        </a:defRPr>
      </a:lvl2pPr>
      <a:lvl3pPr algn="l" rtl="0" eaLnBrk="1" fontAlgn="base" hangingPunct="1">
        <a:spcBef>
          <a:spcPct val="0"/>
        </a:spcBef>
        <a:spcAft>
          <a:spcPct val="0"/>
        </a:spcAft>
        <a:defRPr sz="4400">
          <a:solidFill>
            <a:schemeClr val="tx2"/>
          </a:solidFill>
          <a:latin typeface="Tahoma" charset="0"/>
          <a:ea typeface="ＭＳ Ｐゴシック" charset="0"/>
        </a:defRPr>
      </a:lvl3pPr>
      <a:lvl4pPr algn="l" rtl="0" eaLnBrk="1" fontAlgn="base" hangingPunct="1">
        <a:spcBef>
          <a:spcPct val="0"/>
        </a:spcBef>
        <a:spcAft>
          <a:spcPct val="0"/>
        </a:spcAft>
        <a:defRPr sz="4400">
          <a:solidFill>
            <a:schemeClr val="tx2"/>
          </a:solidFill>
          <a:latin typeface="Tahoma" charset="0"/>
          <a:ea typeface="ＭＳ Ｐゴシック" charset="0"/>
        </a:defRPr>
      </a:lvl4pPr>
      <a:lvl5pPr algn="l" rtl="0" eaLnBrk="1" fontAlgn="base" hangingPunct="1">
        <a:spcBef>
          <a:spcPct val="0"/>
        </a:spcBef>
        <a:spcAft>
          <a:spcPct val="0"/>
        </a:spcAft>
        <a:defRPr sz="4400">
          <a:solidFill>
            <a:schemeClr val="tx2"/>
          </a:solidFill>
          <a:latin typeface="Tahoma" charset="0"/>
          <a:ea typeface="ＭＳ Ｐゴシック" charset="0"/>
        </a:defRPr>
      </a:lvl5pPr>
      <a:lvl6pPr marL="457200" algn="l" rtl="0" eaLnBrk="1" fontAlgn="base" hangingPunct="1">
        <a:spcBef>
          <a:spcPct val="0"/>
        </a:spcBef>
        <a:spcAft>
          <a:spcPct val="0"/>
        </a:spcAft>
        <a:defRPr sz="4400">
          <a:solidFill>
            <a:schemeClr val="tx2"/>
          </a:solidFill>
          <a:latin typeface="Tahoma" charset="0"/>
          <a:ea typeface="ＭＳ Ｐゴシック" charset="0"/>
        </a:defRPr>
      </a:lvl6pPr>
      <a:lvl7pPr marL="914400" algn="l" rtl="0" eaLnBrk="1" fontAlgn="base" hangingPunct="1">
        <a:spcBef>
          <a:spcPct val="0"/>
        </a:spcBef>
        <a:spcAft>
          <a:spcPct val="0"/>
        </a:spcAft>
        <a:defRPr sz="4400">
          <a:solidFill>
            <a:schemeClr val="tx2"/>
          </a:solidFill>
          <a:latin typeface="Tahoma" charset="0"/>
          <a:ea typeface="ＭＳ Ｐゴシック" charset="0"/>
        </a:defRPr>
      </a:lvl7pPr>
      <a:lvl8pPr marL="1371600" algn="l" rtl="0" eaLnBrk="1" fontAlgn="base" hangingPunct="1">
        <a:spcBef>
          <a:spcPct val="0"/>
        </a:spcBef>
        <a:spcAft>
          <a:spcPct val="0"/>
        </a:spcAft>
        <a:defRPr sz="4400">
          <a:solidFill>
            <a:schemeClr val="tx2"/>
          </a:solidFill>
          <a:latin typeface="Tahoma" charset="0"/>
          <a:ea typeface="ＭＳ Ｐゴシック" charset="0"/>
        </a:defRPr>
      </a:lvl8pPr>
      <a:lvl9pPr marL="1828800" algn="l" rtl="0" eaLnBrk="1" fontAlgn="base" hangingPunct="1">
        <a:spcBef>
          <a:spcPct val="0"/>
        </a:spcBef>
        <a:spcAft>
          <a:spcPct val="0"/>
        </a:spcAft>
        <a:defRPr sz="4400">
          <a:solidFill>
            <a:schemeClr val="tx2"/>
          </a:solidFill>
          <a:latin typeface="Tahoma" charset="0"/>
          <a:ea typeface="ＭＳ Ｐゴシック" charset="0"/>
        </a:defRPr>
      </a:lvl9pPr>
    </p:titleStyle>
    <p:bodyStyle>
      <a:lvl1pPr marL="342900" indent="-342900" algn="l" rtl="0" eaLnBrk="1" fontAlgn="base" hangingPunct="1">
        <a:spcBef>
          <a:spcPct val="20000"/>
        </a:spcBef>
        <a:spcAft>
          <a:spcPct val="0"/>
        </a:spcAft>
        <a:buClr>
          <a:schemeClr val="folHlink"/>
        </a:buClr>
        <a:buSzPct val="60000"/>
        <a:buFont typeface="Wingdings" charset="0"/>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charset="0"/>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charset="0"/>
        <a:buChar char="n"/>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s://www.mnhospitals.org/Portals/0/Documents/ptsafety/falls/CreatingASafeEnvironmenttoPreventToiletingRelatedFallsReport.pdf"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hyperlink" Target="mailto:pquigley1@tampabay.rr.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qi.ipro.org/2023/04/19/fall-and-injury-prevention-a-6-part-webinar-serie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3" Type="http://schemas.openxmlformats.org/officeDocument/2006/relationships/hyperlink" Target="mailto:crkistner@ipro.org" TargetMode="External"/><Relationship Id="rId2" Type="http://schemas.openxmlformats.org/officeDocument/2006/relationships/hyperlink" Target="mailto:rvanvorst@ipro.org" TargetMode="External"/><Relationship Id="rId1" Type="http://schemas.openxmlformats.org/officeDocument/2006/relationships/slideLayout" Target="../slideLayouts/slideLayout2.xml"/><Relationship Id="rId5" Type="http://schemas.openxmlformats.org/officeDocument/2006/relationships/hyperlink" Target="mailto:astackman@ipro.org" TargetMode="External"/><Relationship Id="rId4" Type="http://schemas.openxmlformats.org/officeDocument/2006/relationships/hyperlink" Target="mailto:mronda@ipro.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pquigley1@tampabay.rr.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hyperlink" Target="mailto:pquigley1@tampabay.rr.com" TargetMode="Externa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C183D7F6-B498-43B3-948B-1728B52AA6E4}">
                <adec:decorative xmlns:adec="http://schemas.microsoft.com/office/drawing/2017/decorative" val="1"/>
              </a:ext>
            </a:extLst>
          </p:cNvPr>
          <p:cNvSpPr>
            <a:spLocks noGrp="1"/>
          </p:cNvSpPr>
          <p:nvPr>
            <p:ph type="ctrTitle"/>
          </p:nvPr>
        </p:nvSpPr>
        <p:spPr/>
        <p:txBody>
          <a:bodyPr/>
          <a:lstStyle/>
          <a:p>
            <a:r>
              <a:rPr lang="en-US" dirty="0"/>
              <a:t>Falls: The Series</a:t>
            </a:r>
          </a:p>
        </p:txBody>
      </p:sp>
      <p:sp>
        <p:nvSpPr>
          <p:cNvPr id="5" name="Subtitle 4">
            <a:extLst>
              <a:ext uri="{C183D7F6-B498-43B3-948B-1728B52AA6E4}">
                <adec:decorative xmlns:adec="http://schemas.microsoft.com/office/drawing/2017/decorative" val="1"/>
              </a:ext>
            </a:extLst>
          </p:cNvPr>
          <p:cNvSpPr>
            <a:spLocks noGrp="1"/>
          </p:cNvSpPr>
          <p:nvPr>
            <p:ph type="subTitle" idx="1"/>
          </p:nvPr>
        </p:nvSpPr>
        <p:spPr/>
        <p:txBody>
          <a:bodyPr/>
          <a:lstStyle/>
          <a:p>
            <a:r>
              <a:rPr lang="en-US" sz="2100" b="1" dirty="0"/>
              <a:t>May - October 2023</a:t>
            </a:r>
          </a:p>
          <a:p>
            <a:r>
              <a:rPr lang="en-US" sz="2400" b="1" dirty="0"/>
              <a:t>Best Practices to Reduce Falls Associated with Toileting </a:t>
            </a:r>
          </a:p>
          <a:p>
            <a:r>
              <a:rPr lang="en-US" sz="2100" b="1" dirty="0"/>
              <a:t>Coaching Session 3 – July 19, 2023</a:t>
            </a:r>
          </a:p>
        </p:txBody>
      </p:sp>
      <p:sp>
        <p:nvSpPr>
          <p:cNvPr id="2" name="Slide Number Placeholder 1">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r" defTabSz="342900" rtl="0" eaLnBrk="1" fontAlgn="auto" latinLnBrk="0" hangingPunct="1">
              <a:lnSpc>
                <a:spcPct val="100000"/>
              </a:lnSpc>
              <a:spcBef>
                <a:spcPts val="0"/>
              </a:spcBef>
              <a:spcAft>
                <a:spcPts val="0"/>
              </a:spcAft>
              <a:buClrTx/>
              <a:buSzTx/>
              <a:buFontTx/>
              <a:buNone/>
              <a:tabLst/>
              <a:defRPr/>
            </a:pPr>
            <a:fld id="{953D466F-0B71-3646-A63E-72276CFD0D9A}"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r" defTabSz="3429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000000">
                  <a:tint val="75000"/>
                </a:srgbClr>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39834BF4-C877-5C49-9696-EA6FE6223EBD}"/>
              </a:ext>
              <a:ext uri="{C183D7F6-B498-43B3-948B-1728B52AA6E4}">
                <adec:decorative xmlns:adec="http://schemas.microsoft.com/office/drawing/2017/decorative" val="1"/>
              </a:ext>
            </a:extLst>
          </p:cNvPr>
          <p:cNvSpPr txBox="1"/>
          <p:nvPr/>
        </p:nvSpPr>
        <p:spPr>
          <a:xfrm>
            <a:off x="2152650" y="6172200"/>
            <a:ext cx="4891088" cy="390876"/>
          </a:xfrm>
          <a:prstGeom prst="rect">
            <a:avLst/>
          </a:prstGeom>
          <a:noFill/>
        </p:spPr>
        <p:txBody>
          <a:bodyPr wrap="square" lIns="0" tIns="0" rIns="0" bIns="0" rtlCol="0" anchor="b">
            <a:spAutoFit/>
          </a:bodyPr>
          <a:lstStyle/>
          <a:p>
            <a:pPr marL="0" marR="0" lvl="0" indent="0" algn="l" defTabSz="342900" rtl="0" eaLnBrk="1" fontAlgn="auto" latinLnBrk="0" hangingPunct="1">
              <a:lnSpc>
                <a:spcPct val="107000"/>
              </a:lnSpc>
              <a:spcBef>
                <a:spcPts val="0"/>
              </a:spcBef>
              <a:spcAft>
                <a:spcPts val="0"/>
              </a:spcAft>
              <a:buClrTx/>
              <a:buSzTx/>
              <a:buFontTx/>
              <a:buNone/>
              <a:tabLst/>
              <a:defRPr/>
            </a:pPr>
            <a:r>
              <a:rPr kumimoji="0" lang="en-US" sz="600" b="0" i="1" u="none" strike="noStrike" kern="1200" cap="none" spc="0" normalizeH="0" baseline="0" noProof="0" dirty="0">
                <a:ln>
                  <a:noFill/>
                </a:ln>
                <a:solidFill>
                  <a:srgbClr val="44546A"/>
                </a:solidFill>
                <a:effectLst/>
                <a:uLnTx/>
                <a:uFillTx/>
                <a:latin typeface="Calibri" panose="020F0502020204030204" pitchFamily="34" charset="0"/>
                <a:ea typeface="Times New Roman" panose="02020603050405020304" pitchFamily="18" charset="0"/>
                <a:cs typeface="Calibri" panose="020F0502020204030204" pitchFamily="34" charset="0"/>
              </a:rPr>
              <a:t>This material was prepared by the IPRO NQIIC, a Network of Quality Improvement and Innovation Contractor,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Publication # IPRO-HQIC-Tsk56-23-325</a:t>
            </a:r>
            <a:endParaRPr kumimoji="0" lang="en-US" sz="900" b="0" i="1" u="none" strike="noStrike" kern="1200" cap="none" spc="0" normalizeH="0" baseline="0" noProof="0" dirty="0">
              <a:ln>
                <a:noFill/>
              </a:ln>
              <a:solidFill>
                <a:srgbClr val="D7D9DA">
                  <a:lumMod val="50000"/>
                </a:srgbClr>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911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a:t>Falls Associated with Toileting Refer To</a:t>
            </a:r>
          </a:p>
        </p:txBody>
      </p:sp>
      <p:sp>
        <p:nvSpPr>
          <p:cNvPr id="5" name="Content Placeholder 4"/>
          <p:cNvSpPr>
            <a:spLocks noGrp="1"/>
          </p:cNvSpPr>
          <p:nvPr>
            <p:ph idx="1"/>
          </p:nvPr>
        </p:nvSpPr>
        <p:spPr/>
        <p:txBody>
          <a:bodyPr>
            <a:normAutofit fontScale="92500" lnSpcReduction="10000"/>
          </a:bodyPr>
          <a:lstStyle/>
          <a:p>
            <a:r>
              <a:rPr lang="en-US" dirty="0"/>
              <a:t>The activities specific to navigating the physical environment to use the toilet </a:t>
            </a:r>
          </a:p>
          <a:p>
            <a:r>
              <a:rPr lang="en-US" dirty="0"/>
              <a:t>The physical act of elimination </a:t>
            </a:r>
          </a:p>
          <a:p>
            <a:r>
              <a:rPr lang="en-US" dirty="0"/>
              <a:t>The environment design of the bathroom</a:t>
            </a:r>
          </a:p>
          <a:p>
            <a:r>
              <a:rPr lang="en-US" dirty="0"/>
              <a:t>Staffing assistance  </a:t>
            </a:r>
          </a:p>
          <a:p>
            <a:pPr marL="0" indent="0">
              <a:buNone/>
            </a:pPr>
            <a:r>
              <a:rPr lang="en-US" i="1" dirty="0"/>
              <a:t>They are complex and interactive. </a:t>
            </a:r>
          </a:p>
          <a:p>
            <a:pPr marL="0" indent="0">
              <a:buNone/>
            </a:pPr>
            <a:r>
              <a:rPr lang="en-US" dirty="0"/>
              <a:t>One of the top 10 patient safety concerns in hospitals (ECRI, 2014) </a:t>
            </a:r>
          </a:p>
        </p:txBody>
      </p:sp>
    </p:spTree>
    <p:extLst>
      <p:ext uri="{BB962C8B-B14F-4D97-AF65-F5344CB8AC3E}">
        <p14:creationId xmlns:p14="http://schemas.microsoft.com/office/powerpoint/2010/main" val="910280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Findings: Where Falls Happen </a:t>
            </a:r>
          </a:p>
        </p:txBody>
      </p:sp>
      <p:sp>
        <p:nvSpPr>
          <p:cNvPr id="3" name="Content Placeholder 2"/>
          <p:cNvSpPr>
            <a:spLocks noGrp="1"/>
          </p:cNvSpPr>
          <p:nvPr>
            <p:ph idx="1"/>
          </p:nvPr>
        </p:nvSpPr>
        <p:spPr/>
        <p:txBody>
          <a:bodyPr>
            <a:normAutofit fontScale="92500" lnSpcReduction="20000"/>
          </a:bodyPr>
          <a:lstStyle/>
          <a:p>
            <a:r>
              <a:rPr lang="en-US" dirty="0"/>
              <a:t>Some 3-20 percent of inpatients fall at least once during their hospitalization.  </a:t>
            </a:r>
          </a:p>
          <a:p>
            <a:r>
              <a:rPr lang="en-US" dirty="0"/>
              <a:t> Around 80-90 percent of falls that occur in hospitals are </a:t>
            </a:r>
            <a:r>
              <a:rPr lang="en-US" b="1" i="1" dirty="0"/>
              <a:t>unwitnessed </a:t>
            </a:r>
            <a:endParaRPr lang="en-US" dirty="0"/>
          </a:p>
          <a:p>
            <a:r>
              <a:rPr lang="en-US" dirty="0"/>
              <a:t>About  50-70 percent occur from bed, bedside chair, or while transferring between the two, </a:t>
            </a:r>
            <a:r>
              <a:rPr lang="en-US" b="1" dirty="0"/>
              <a:t>while 10-20 percent occur in toilets or bathrooms</a:t>
            </a:r>
            <a:r>
              <a:rPr lang="en-US" dirty="0"/>
              <a:t> (a disproportionally large number given the short amount of time patients spend there).  </a:t>
            </a:r>
            <a:r>
              <a:rPr lang="en-US" baseline="30000" dirty="0"/>
              <a:t> </a:t>
            </a:r>
          </a:p>
          <a:p>
            <a:pPr marL="0" indent="0">
              <a:buNone/>
            </a:pPr>
            <a:r>
              <a:rPr lang="en-US" sz="3000" dirty="0"/>
              <a:t>(Inouye, et al, 2009; Oliver et al, 2010)</a:t>
            </a:r>
          </a:p>
        </p:txBody>
      </p:sp>
    </p:spTree>
    <p:extLst>
      <p:ext uri="{BB962C8B-B14F-4D97-AF65-F5344CB8AC3E}">
        <p14:creationId xmlns:p14="http://schemas.microsoft.com/office/powerpoint/2010/main" val="35767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836C1-F19C-214A-ACA2-6C21D50AE211}"/>
              </a:ext>
            </a:extLst>
          </p:cNvPr>
          <p:cNvSpPr>
            <a:spLocks noGrp="1"/>
          </p:cNvSpPr>
          <p:nvPr>
            <p:ph type="title"/>
          </p:nvPr>
        </p:nvSpPr>
        <p:spPr/>
        <p:txBody>
          <a:bodyPr>
            <a:normAutofit fontScale="90000"/>
          </a:bodyPr>
          <a:lstStyle/>
          <a:p>
            <a:r>
              <a:rPr lang="en-US" dirty="0"/>
              <a:t>Prevalence of Inpatient Falls Associated with Toileting (2010)</a:t>
            </a:r>
          </a:p>
        </p:txBody>
      </p:sp>
      <p:sp>
        <p:nvSpPr>
          <p:cNvPr id="3" name="Content Placeholder 2">
            <a:extLst>
              <a:ext uri="{FF2B5EF4-FFF2-40B4-BE49-F238E27FC236}">
                <a16:creationId xmlns:a16="http://schemas.microsoft.com/office/drawing/2014/main" id="{A299D8B6-AEE8-F240-A636-C6C5E5CD3E8B}"/>
              </a:ext>
            </a:extLst>
          </p:cNvPr>
          <p:cNvSpPr>
            <a:spLocks noGrp="1"/>
          </p:cNvSpPr>
          <p:nvPr>
            <p:ph idx="1"/>
          </p:nvPr>
        </p:nvSpPr>
        <p:spPr/>
        <p:txBody>
          <a:bodyPr>
            <a:normAutofit fontScale="92500" lnSpcReduction="10000"/>
          </a:bodyPr>
          <a:lstStyle/>
          <a:p>
            <a:r>
              <a:rPr lang="en-US" dirty="0"/>
              <a:t>Qualitative Study – Michigan Hospital </a:t>
            </a:r>
          </a:p>
          <a:p>
            <a:r>
              <a:rPr lang="en-US" dirty="0"/>
              <a:t>Archived falls over 3-year period; 4 inpatient units</a:t>
            </a:r>
          </a:p>
          <a:p>
            <a:r>
              <a:rPr lang="en-US" dirty="0"/>
              <a:t>547 falls July 2005-2008</a:t>
            </a:r>
          </a:p>
          <a:p>
            <a:r>
              <a:rPr lang="en-US" dirty="0">
                <a:solidFill>
                  <a:srgbClr val="0432FF"/>
                </a:solidFill>
              </a:rPr>
              <a:t>45.2 percent</a:t>
            </a:r>
            <a:r>
              <a:rPr lang="en-US" dirty="0"/>
              <a:t> of all falls related to toileting</a:t>
            </a:r>
          </a:p>
          <a:p>
            <a:r>
              <a:rPr lang="en-US" i="1" dirty="0"/>
              <a:t>Most common theme </a:t>
            </a:r>
            <a:r>
              <a:rPr lang="en-US" dirty="0"/>
              <a:t>– </a:t>
            </a:r>
            <a:r>
              <a:rPr lang="en-US" dirty="0">
                <a:solidFill>
                  <a:srgbClr val="FF0000"/>
                </a:solidFill>
              </a:rPr>
              <a:t>falling on way from the bed or chair to the bathroom</a:t>
            </a:r>
          </a:p>
          <a:p>
            <a:r>
              <a:rPr lang="en-US" dirty="0"/>
              <a:t>Nurses: </a:t>
            </a:r>
            <a:r>
              <a:rPr lang="en-US" b="1" i="1" dirty="0"/>
              <a:t>focus on safe pt transfers</a:t>
            </a:r>
          </a:p>
          <a:p>
            <a:r>
              <a:rPr lang="en-US" b="1" dirty="0">
                <a:solidFill>
                  <a:srgbClr val="00B050"/>
                </a:solidFill>
              </a:rPr>
              <a:t>Develop individualized prevention plan of care</a:t>
            </a:r>
          </a:p>
          <a:p>
            <a:endParaRPr lang="en-US" dirty="0"/>
          </a:p>
        </p:txBody>
      </p:sp>
    </p:spTree>
    <p:extLst>
      <p:ext uri="{BB962C8B-B14F-4D97-AF65-F5344CB8AC3E}">
        <p14:creationId xmlns:p14="http://schemas.microsoft.com/office/powerpoint/2010/main" val="3211850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C8D19-F679-5C43-918E-9D139455EA50}"/>
              </a:ext>
            </a:extLst>
          </p:cNvPr>
          <p:cNvSpPr>
            <a:spLocks noGrp="1"/>
          </p:cNvSpPr>
          <p:nvPr>
            <p:ph type="title"/>
          </p:nvPr>
        </p:nvSpPr>
        <p:spPr/>
        <p:txBody>
          <a:bodyPr>
            <a:normAutofit/>
          </a:bodyPr>
          <a:lstStyle/>
          <a:p>
            <a:r>
              <a:rPr lang="en-US" dirty="0"/>
              <a:t>Toileting-Related Inpatient Falls (2012) </a:t>
            </a:r>
          </a:p>
        </p:txBody>
      </p:sp>
      <p:sp>
        <p:nvSpPr>
          <p:cNvPr id="3" name="Content Placeholder 2">
            <a:extLst>
              <a:ext uri="{FF2B5EF4-FFF2-40B4-BE49-F238E27FC236}">
                <a16:creationId xmlns:a16="http://schemas.microsoft.com/office/drawing/2014/main" id="{6B8E9EB4-E999-D74B-A714-E72452E35AA6}"/>
              </a:ext>
            </a:extLst>
          </p:cNvPr>
          <p:cNvSpPr>
            <a:spLocks noGrp="1"/>
          </p:cNvSpPr>
          <p:nvPr>
            <p:ph idx="1"/>
          </p:nvPr>
        </p:nvSpPr>
        <p:spPr/>
        <p:txBody>
          <a:bodyPr>
            <a:normAutofit fontScale="85000" lnSpcReduction="20000"/>
          </a:bodyPr>
          <a:lstStyle/>
          <a:p>
            <a:r>
              <a:rPr lang="en-US" dirty="0"/>
              <a:t>Archived falls over 3-year period; 4 inpatient units</a:t>
            </a:r>
          </a:p>
          <a:p>
            <a:r>
              <a:rPr lang="en-US" dirty="0"/>
              <a:t>547 falls July 2005-2008</a:t>
            </a:r>
          </a:p>
          <a:p>
            <a:r>
              <a:rPr lang="en-US" dirty="0">
                <a:solidFill>
                  <a:srgbClr val="0432FF"/>
                </a:solidFill>
              </a:rPr>
              <a:t>247 (45.2 percent) associated with toileting </a:t>
            </a:r>
          </a:p>
          <a:p>
            <a:r>
              <a:rPr lang="en-US" dirty="0">
                <a:solidFill>
                  <a:srgbClr val="FF0000"/>
                </a:solidFill>
              </a:rPr>
              <a:t>87 (15.9 percent) on the way from bed or bedside chair to the bathroom or back</a:t>
            </a:r>
          </a:p>
          <a:p>
            <a:r>
              <a:rPr lang="en-US" dirty="0">
                <a:solidFill>
                  <a:srgbClr val="00B050"/>
                </a:solidFill>
              </a:rPr>
              <a:t>70 (12.8 percent) getting out of or back to bed</a:t>
            </a:r>
          </a:p>
          <a:p>
            <a:r>
              <a:rPr lang="en-US" dirty="0">
                <a:solidFill>
                  <a:srgbClr val="00B050"/>
                </a:solidFill>
              </a:rPr>
              <a:t>55 (10.1 percent) slipped off the toilet or bedside commode</a:t>
            </a:r>
          </a:p>
          <a:p>
            <a:r>
              <a:rPr lang="en-US" dirty="0"/>
              <a:t>27 (5.0 percent) moving from bed to BSC or back</a:t>
            </a:r>
          </a:p>
          <a:p>
            <a:r>
              <a:rPr lang="en-US" dirty="0"/>
              <a:t>8 (1.4 percent) using urinal while standing or sitting on edge of bed or chair</a:t>
            </a:r>
          </a:p>
          <a:p>
            <a:endParaRPr lang="en-US" dirty="0"/>
          </a:p>
          <a:p>
            <a:endParaRPr lang="en-US" dirty="0"/>
          </a:p>
          <a:p>
            <a:endParaRPr lang="en-US" dirty="0"/>
          </a:p>
        </p:txBody>
      </p:sp>
    </p:spTree>
    <p:extLst>
      <p:ext uri="{BB962C8B-B14F-4D97-AF65-F5344CB8AC3E}">
        <p14:creationId xmlns:p14="http://schemas.microsoft.com/office/powerpoint/2010/main" val="310144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EC31C-2AF3-D84E-A327-2D0324EDCA6C}"/>
              </a:ext>
            </a:extLst>
          </p:cNvPr>
          <p:cNvSpPr>
            <a:spLocks noGrp="1"/>
          </p:cNvSpPr>
          <p:nvPr>
            <p:ph type="title"/>
          </p:nvPr>
        </p:nvSpPr>
        <p:spPr/>
        <p:txBody>
          <a:bodyPr>
            <a:normAutofit/>
          </a:bodyPr>
          <a:lstStyle/>
          <a:p>
            <a:r>
              <a:rPr lang="en-US" dirty="0"/>
              <a:t>Toileting-related Falls at Night (2019) </a:t>
            </a:r>
          </a:p>
        </p:txBody>
      </p:sp>
      <p:sp>
        <p:nvSpPr>
          <p:cNvPr id="3" name="Content Placeholder 2">
            <a:extLst>
              <a:ext uri="{FF2B5EF4-FFF2-40B4-BE49-F238E27FC236}">
                <a16:creationId xmlns:a16="http://schemas.microsoft.com/office/drawing/2014/main" id="{BE50BD6C-91C6-F847-9FF8-533B8BB74F53}"/>
              </a:ext>
            </a:extLst>
          </p:cNvPr>
          <p:cNvSpPr>
            <a:spLocks noGrp="1"/>
          </p:cNvSpPr>
          <p:nvPr>
            <p:ph idx="1"/>
          </p:nvPr>
        </p:nvSpPr>
        <p:spPr/>
        <p:txBody>
          <a:bodyPr>
            <a:normAutofit fontScale="85000" lnSpcReduction="10000"/>
          </a:bodyPr>
          <a:lstStyle/>
          <a:p>
            <a:r>
              <a:rPr lang="en-US" dirty="0"/>
              <a:t>Describe prevalence and characteristics of toileting-related falls in hospitalized older adults</a:t>
            </a:r>
          </a:p>
          <a:p>
            <a:r>
              <a:rPr lang="en-US" dirty="0"/>
              <a:t>Retrospective analysis of falls related to night-time toileting in patients 60 years and older over 1-year period</a:t>
            </a:r>
          </a:p>
          <a:p>
            <a:r>
              <a:rPr lang="en-US" dirty="0">
                <a:solidFill>
                  <a:srgbClr val="0432FF"/>
                </a:solidFill>
              </a:rPr>
              <a:t>34 percent of fall related to toileting with at least 44 percent occurring during the night</a:t>
            </a:r>
          </a:p>
          <a:p>
            <a:r>
              <a:rPr lang="en-US" dirty="0"/>
              <a:t>Peaked 11 pm-1 am, maximum supine-induced diuresis</a:t>
            </a:r>
          </a:p>
          <a:p>
            <a:r>
              <a:rPr lang="en-US" dirty="0">
                <a:solidFill>
                  <a:srgbClr val="FF0000"/>
                </a:solidFill>
              </a:rPr>
              <a:t>About 50 percent of night falls occurred at bedside</a:t>
            </a:r>
          </a:p>
          <a:p>
            <a:r>
              <a:rPr lang="en-US" dirty="0">
                <a:solidFill>
                  <a:srgbClr val="00B050"/>
                </a:solidFill>
              </a:rPr>
              <a:t>Half had no strategies for toileting documented in care plan     </a:t>
            </a:r>
          </a:p>
        </p:txBody>
      </p:sp>
    </p:spTree>
    <p:extLst>
      <p:ext uri="{BB962C8B-B14F-4D97-AF65-F5344CB8AC3E}">
        <p14:creationId xmlns:p14="http://schemas.microsoft.com/office/powerpoint/2010/main" val="267501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dirty="0"/>
              <a:t>Individualized Toileting: Your Staff Must Consider </a:t>
            </a:r>
          </a:p>
        </p:txBody>
      </p:sp>
      <p:sp>
        <p:nvSpPr>
          <p:cNvPr id="5" name="Content Placeholder 4"/>
          <p:cNvSpPr>
            <a:spLocks noGrp="1"/>
          </p:cNvSpPr>
          <p:nvPr>
            <p:ph idx="1"/>
          </p:nvPr>
        </p:nvSpPr>
        <p:spPr/>
        <p:txBody>
          <a:bodyPr>
            <a:normAutofit/>
          </a:bodyPr>
          <a:lstStyle/>
          <a:p>
            <a:r>
              <a:rPr lang="en-US" dirty="0"/>
              <a:t>Patients’ individual toileting needs</a:t>
            </a:r>
          </a:p>
          <a:p>
            <a:r>
              <a:rPr lang="en-US" dirty="0"/>
              <a:t>The activities specific to navigating the physical environment to use the toilet </a:t>
            </a:r>
          </a:p>
          <a:p>
            <a:r>
              <a:rPr lang="en-US" dirty="0"/>
              <a:t>The physical act of elimination </a:t>
            </a:r>
          </a:p>
          <a:p>
            <a:r>
              <a:rPr lang="en-US" dirty="0"/>
              <a:t>The environment design of the bathroom</a:t>
            </a:r>
          </a:p>
          <a:p>
            <a:r>
              <a:rPr lang="en-US" dirty="0"/>
              <a:t>Staffing assistance  </a:t>
            </a:r>
          </a:p>
          <a:p>
            <a:pPr marL="0" indent="0">
              <a:buNone/>
            </a:pPr>
            <a:r>
              <a:rPr lang="en-US" i="1" dirty="0"/>
              <a:t>They are complex and interactive.</a:t>
            </a:r>
          </a:p>
        </p:txBody>
      </p:sp>
    </p:spTree>
    <p:extLst>
      <p:ext uri="{BB962C8B-B14F-4D97-AF65-F5344CB8AC3E}">
        <p14:creationId xmlns:p14="http://schemas.microsoft.com/office/powerpoint/2010/main" val="98906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CCF3C-20B2-9548-8720-D7CCA9F2E7F9}"/>
              </a:ext>
            </a:extLst>
          </p:cNvPr>
          <p:cNvSpPr>
            <a:spLocks noGrp="1"/>
          </p:cNvSpPr>
          <p:nvPr>
            <p:ph type="title"/>
          </p:nvPr>
        </p:nvSpPr>
        <p:spPr/>
        <p:txBody>
          <a:bodyPr/>
          <a:lstStyle/>
          <a:p>
            <a:r>
              <a:rPr lang="en-US" dirty="0"/>
              <a:t>Urinary </a:t>
            </a:r>
            <a:r>
              <a:rPr lang="en-US" dirty="0" err="1"/>
              <a:t>Sxs</a:t>
            </a:r>
            <a:r>
              <a:rPr lang="en-US" dirty="0"/>
              <a:t> Linked to Falls</a:t>
            </a:r>
          </a:p>
        </p:txBody>
      </p:sp>
      <p:sp>
        <p:nvSpPr>
          <p:cNvPr id="3" name="Content Placeholder 2">
            <a:extLst>
              <a:ext uri="{FF2B5EF4-FFF2-40B4-BE49-F238E27FC236}">
                <a16:creationId xmlns:a16="http://schemas.microsoft.com/office/drawing/2014/main" id="{91A975CB-ACD8-2942-8FBA-E4138CFC358A}"/>
              </a:ext>
            </a:extLst>
          </p:cNvPr>
          <p:cNvSpPr>
            <a:spLocks noGrp="1"/>
          </p:cNvSpPr>
          <p:nvPr>
            <p:ph idx="1"/>
          </p:nvPr>
        </p:nvSpPr>
        <p:spPr/>
        <p:txBody>
          <a:bodyPr/>
          <a:lstStyle/>
          <a:p>
            <a:r>
              <a:rPr lang="en-US" dirty="0"/>
              <a:t>Urgency</a:t>
            </a:r>
          </a:p>
          <a:p>
            <a:r>
              <a:rPr lang="en-US" dirty="0"/>
              <a:t>Urgency Incontinence</a:t>
            </a:r>
          </a:p>
          <a:p>
            <a:r>
              <a:rPr lang="en-US" dirty="0"/>
              <a:t>Stress Urinary Incontinence</a:t>
            </a:r>
          </a:p>
          <a:p>
            <a:r>
              <a:rPr lang="en-US" dirty="0"/>
              <a:t>Daytime and Nocturnal Urinary Frequency</a:t>
            </a:r>
          </a:p>
        </p:txBody>
      </p:sp>
    </p:spTree>
    <p:extLst>
      <p:ext uri="{BB962C8B-B14F-4D97-AF65-F5344CB8AC3E}">
        <p14:creationId xmlns:p14="http://schemas.microsoft.com/office/powerpoint/2010/main" val="1568486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8927-6E40-2446-9543-13E747A35425}"/>
              </a:ext>
            </a:extLst>
          </p:cNvPr>
          <p:cNvSpPr>
            <a:spLocks noGrp="1"/>
          </p:cNvSpPr>
          <p:nvPr>
            <p:ph type="title"/>
          </p:nvPr>
        </p:nvSpPr>
        <p:spPr/>
        <p:txBody>
          <a:bodyPr/>
          <a:lstStyle/>
          <a:p>
            <a:r>
              <a:rPr lang="en-US" dirty="0"/>
              <a:t>Individual Toileting Needs </a:t>
            </a:r>
          </a:p>
        </p:txBody>
      </p:sp>
      <p:sp>
        <p:nvSpPr>
          <p:cNvPr id="3" name="Content Placeholder 2">
            <a:extLst>
              <a:ext uri="{FF2B5EF4-FFF2-40B4-BE49-F238E27FC236}">
                <a16:creationId xmlns:a16="http://schemas.microsoft.com/office/drawing/2014/main" id="{1B59955D-B822-8942-8F67-668C5BADF361}"/>
              </a:ext>
            </a:extLst>
          </p:cNvPr>
          <p:cNvSpPr>
            <a:spLocks noGrp="1"/>
          </p:cNvSpPr>
          <p:nvPr>
            <p:ph idx="1"/>
          </p:nvPr>
        </p:nvSpPr>
        <p:spPr/>
        <p:txBody>
          <a:bodyPr/>
          <a:lstStyle/>
          <a:p>
            <a:r>
              <a:rPr lang="en-US" dirty="0"/>
              <a:t>Cognition</a:t>
            </a:r>
          </a:p>
          <a:p>
            <a:r>
              <a:rPr lang="en-US" dirty="0"/>
              <a:t>Mobility</a:t>
            </a:r>
          </a:p>
          <a:p>
            <a:r>
              <a:rPr lang="en-US" dirty="0"/>
              <a:t>Continence</a:t>
            </a:r>
          </a:p>
          <a:p>
            <a:r>
              <a:rPr lang="en-US" dirty="0"/>
              <a:t>Frequency</a:t>
            </a:r>
          </a:p>
          <a:p>
            <a:r>
              <a:rPr lang="en-US" dirty="0"/>
              <a:t>Level of Assistance</a:t>
            </a:r>
          </a:p>
          <a:p>
            <a:r>
              <a:rPr lang="en-US" dirty="0"/>
              <a:t>Medications</a:t>
            </a:r>
          </a:p>
          <a:p>
            <a:endParaRPr lang="en-US" dirty="0"/>
          </a:p>
        </p:txBody>
      </p:sp>
    </p:spTree>
    <p:extLst>
      <p:ext uri="{BB962C8B-B14F-4D97-AF65-F5344CB8AC3E}">
        <p14:creationId xmlns:p14="http://schemas.microsoft.com/office/powerpoint/2010/main" val="1484424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DC2D9-352D-094A-86AA-0F1E62969D79}"/>
              </a:ext>
            </a:extLst>
          </p:cNvPr>
          <p:cNvSpPr>
            <a:spLocks noGrp="1"/>
          </p:cNvSpPr>
          <p:nvPr>
            <p:ph type="title"/>
          </p:nvPr>
        </p:nvSpPr>
        <p:spPr/>
        <p:txBody>
          <a:bodyPr/>
          <a:lstStyle/>
          <a:p>
            <a:r>
              <a:rPr lang="en-US" dirty="0"/>
              <a:t>Where do your falls occur?</a:t>
            </a:r>
          </a:p>
        </p:txBody>
      </p:sp>
      <p:sp>
        <p:nvSpPr>
          <p:cNvPr id="3" name="Content Placeholder 2">
            <a:extLst>
              <a:ext uri="{FF2B5EF4-FFF2-40B4-BE49-F238E27FC236}">
                <a16:creationId xmlns:a16="http://schemas.microsoft.com/office/drawing/2014/main" id="{A868F4CD-74E1-354B-B701-A920350DA26D}"/>
              </a:ext>
            </a:extLst>
          </p:cNvPr>
          <p:cNvSpPr>
            <a:spLocks noGrp="1"/>
          </p:cNvSpPr>
          <p:nvPr>
            <p:ph idx="1"/>
          </p:nvPr>
        </p:nvSpPr>
        <p:spPr>
          <a:xfrm>
            <a:off x="2438400" y="2209800"/>
            <a:ext cx="7772400" cy="4114800"/>
          </a:xfrm>
        </p:spPr>
        <p:txBody>
          <a:bodyPr/>
          <a:lstStyle/>
          <a:p>
            <a:pPr marL="0" indent="0">
              <a:buNone/>
            </a:pPr>
            <a:r>
              <a:rPr lang="en-US"/>
              <a:t>Patients</a:t>
            </a:r>
            <a:r>
              <a:rPr lang="en-US" dirty="0"/>
              <a:t>’ </a:t>
            </a:r>
          </a:p>
          <a:p>
            <a:r>
              <a:rPr lang="en-US" dirty="0"/>
              <a:t>Room</a:t>
            </a:r>
          </a:p>
          <a:p>
            <a:r>
              <a:rPr lang="en-US" dirty="0">
                <a:solidFill>
                  <a:srgbClr val="0432FF"/>
                </a:solidFill>
              </a:rPr>
              <a:t>Bathroom</a:t>
            </a:r>
          </a:p>
          <a:p>
            <a:r>
              <a:rPr lang="en-US" dirty="0"/>
              <a:t>Hallways</a:t>
            </a:r>
          </a:p>
          <a:p>
            <a:r>
              <a:rPr lang="en-US" dirty="0"/>
              <a:t>Congregate Areas</a:t>
            </a:r>
          </a:p>
          <a:p>
            <a:pPr marL="0" indent="0">
              <a:buNone/>
            </a:pPr>
            <a:r>
              <a:rPr lang="en-US" dirty="0"/>
              <a:t>Needs for Assisted Mobility Vary</a:t>
            </a:r>
          </a:p>
        </p:txBody>
      </p:sp>
    </p:spTree>
    <p:extLst>
      <p:ext uri="{BB962C8B-B14F-4D97-AF65-F5344CB8AC3E}">
        <p14:creationId xmlns:p14="http://schemas.microsoft.com/office/powerpoint/2010/main" val="3382589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AAAAC-49E9-D74C-9B86-065B651D4240}"/>
              </a:ext>
            </a:extLst>
          </p:cNvPr>
          <p:cNvSpPr>
            <a:spLocks noGrp="1"/>
          </p:cNvSpPr>
          <p:nvPr>
            <p:ph type="title"/>
          </p:nvPr>
        </p:nvSpPr>
        <p:spPr/>
        <p:txBody>
          <a:bodyPr/>
          <a:lstStyle/>
          <a:p>
            <a:r>
              <a:rPr lang="en-US" dirty="0"/>
              <a:t>Patient Assessment </a:t>
            </a:r>
          </a:p>
        </p:txBody>
      </p:sp>
      <p:sp>
        <p:nvSpPr>
          <p:cNvPr id="3" name="Content Placeholder 2">
            <a:extLst>
              <a:ext uri="{FF2B5EF4-FFF2-40B4-BE49-F238E27FC236}">
                <a16:creationId xmlns:a16="http://schemas.microsoft.com/office/drawing/2014/main" id="{29F19BC5-9516-1041-8700-8F0A538A9894}"/>
              </a:ext>
            </a:extLst>
          </p:cNvPr>
          <p:cNvSpPr>
            <a:spLocks noGrp="1"/>
          </p:cNvSpPr>
          <p:nvPr>
            <p:ph idx="1"/>
          </p:nvPr>
        </p:nvSpPr>
        <p:spPr/>
        <p:txBody>
          <a:bodyPr>
            <a:normAutofit fontScale="92500" lnSpcReduction="20000"/>
          </a:bodyPr>
          <a:lstStyle/>
          <a:p>
            <a:r>
              <a:rPr lang="en-US" dirty="0"/>
              <a:t>Cognitive Status</a:t>
            </a:r>
          </a:p>
          <a:p>
            <a:r>
              <a:rPr lang="en-US" dirty="0"/>
              <a:t>Balance – Sitting, Standing </a:t>
            </a:r>
          </a:p>
          <a:p>
            <a:r>
              <a:rPr lang="en-US" dirty="0"/>
              <a:t>Ambulatory Status (level of assistance)</a:t>
            </a:r>
          </a:p>
          <a:p>
            <a:r>
              <a:rPr lang="en-US" dirty="0"/>
              <a:t> Assisted Mobility (Contact Guard vs Standby Assist)</a:t>
            </a:r>
          </a:p>
          <a:p>
            <a:r>
              <a:rPr lang="en-US" dirty="0"/>
              <a:t>Sensory Neuropathy</a:t>
            </a:r>
          </a:p>
          <a:p>
            <a:r>
              <a:rPr lang="en-US" dirty="0">
                <a:solidFill>
                  <a:srgbClr val="0432FF"/>
                </a:solidFill>
              </a:rPr>
              <a:t>Continence</a:t>
            </a:r>
          </a:p>
          <a:p>
            <a:r>
              <a:rPr lang="en-US" dirty="0"/>
              <a:t>Orthostasis</a:t>
            </a:r>
          </a:p>
          <a:p>
            <a:pPr marL="0" indent="0">
              <a:buNone/>
            </a:pPr>
            <a:r>
              <a:rPr lang="en-US" dirty="0"/>
              <a:t>(If falls due to intrinsic fall risk factors, Anticipated Physiological Falls)</a:t>
            </a:r>
          </a:p>
          <a:p>
            <a:pPr marL="0" indent="0">
              <a:buNone/>
            </a:pPr>
            <a:endParaRPr lang="en-US" dirty="0"/>
          </a:p>
        </p:txBody>
      </p:sp>
    </p:spTree>
    <p:extLst>
      <p:ext uri="{BB962C8B-B14F-4D97-AF65-F5344CB8AC3E}">
        <p14:creationId xmlns:p14="http://schemas.microsoft.com/office/powerpoint/2010/main" val="72184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
          <p:cNvSpPr txBox="1">
            <a:spLocks noGrp="1"/>
          </p:cNvSpPr>
          <p:nvPr>
            <p:ph type="title"/>
          </p:nvPr>
        </p:nvSpPr>
        <p:spPr>
          <a:xfrm>
            <a:off x="1351461" y="279176"/>
            <a:ext cx="7886700" cy="994172"/>
          </a:xfrm>
          <a:prstGeom prst="rect">
            <a:avLst/>
          </a:prstGeom>
          <a:noFill/>
          <a:ln>
            <a:noFill/>
          </a:ln>
        </p:spPr>
        <p:txBody>
          <a:bodyPr spcFirstLastPara="1" vert="horz" wrap="square" lIns="68569" tIns="34275" rIns="68569" bIns="34275" rtlCol="0" anchor="ctr" anchorCtr="0">
            <a:noAutofit/>
          </a:bodyPr>
          <a:lstStyle/>
          <a:p>
            <a:pPr>
              <a:spcBef>
                <a:spcPts val="0"/>
              </a:spcBef>
              <a:buClr>
                <a:srgbClr val="00539B"/>
              </a:buClr>
              <a:buSzPts val="3600"/>
            </a:pPr>
            <a:r>
              <a:rPr lang="en-US" dirty="0"/>
              <a:t>The IPRO QIN-QIO</a:t>
            </a:r>
            <a:endParaRPr dirty="0"/>
          </a:p>
        </p:txBody>
      </p:sp>
      <p:sp>
        <p:nvSpPr>
          <p:cNvPr id="98" name="Google Shape;98;p2"/>
          <p:cNvSpPr txBox="1"/>
          <p:nvPr/>
        </p:nvSpPr>
        <p:spPr>
          <a:xfrm>
            <a:off x="1351461" y="1476545"/>
            <a:ext cx="3943351" cy="3137467"/>
          </a:xfrm>
          <a:prstGeom prst="rect">
            <a:avLst/>
          </a:prstGeom>
          <a:noFill/>
          <a:ln>
            <a:noFill/>
          </a:ln>
        </p:spPr>
        <p:txBody>
          <a:bodyPr spcFirstLastPara="1" wrap="square" lIns="68569" tIns="34275" rIns="68569" bIns="34275" anchor="t" anchorCtr="0">
            <a:noAutofit/>
          </a:bodyPr>
          <a:lstStyle/>
          <a:p>
            <a:pPr marL="0" marR="0" lvl="0" indent="0" algn="l" defTabSz="342900" rtl="0" eaLnBrk="1" fontAlgn="auto" latinLnBrk="0" hangingPunct="1">
              <a:lnSpc>
                <a:spcPct val="100000"/>
              </a:lnSpc>
              <a:spcBef>
                <a:spcPts val="0"/>
              </a:spcBef>
              <a:spcAft>
                <a:spcPts val="0"/>
              </a:spcAft>
              <a:buClr>
                <a:srgbClr val="000000"/>
              </a:buClr>
              <a:buSzPts val="2000"/>
              <a:buFontTx/>
              <a:buNone/>
              <a:tabLst/>
              <a:defRPr/>
            </a:pPr>
            <a: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t>The IPRO QIN-QIO </a:t>
            </a:r>
            <a:endParaRPr kumimoji="0" sz="1600" b="0" i="0" u="none" strike="noStrike" kern="1200" cap="none" spc="0" normalizeH="0" baseline="0" noProof="0" dirty="0">
              <a:ln>
                <a:noFill/>
              </a:ln>
              <a:solidFill>
                <a:srgbClr val="000000"/>
              </a:solidFill>
              <a:effectLst/>
              <a:uLnTx/>
              <a:uFillTx/>
              <a:latin typeface="Arial"/>
              <a:ea typeface="Arial"/>
              <a:cs typeface="Arial"/>
              <a:sym typeface="Arial"/>
            </a:endParaRPr>
          </a:p>
          <a:p>
            <a:pPr marL="171450" marR="0" lvl="0" indent="-171450" algn="l" defTabSz="342900" rtl="0" eaLnBrk="1" fontAlgn="auto" latinLnBrk="0" hangingPunct="1">
              <a:lnSpc>
                <a:spcPct val="100000"/>
              </a:lnSpc>
              <a:spcBef>
                <a:spcPts val="450"/>
              </a:spcBef>
              <a:spcAft>
                <a:spcPts val="0"/>
              </a:spcAft>
              <a:buClr>
                <a:srgbClr val="000000"/>
              </a:buClr>
              <a:buSzPts val="1800"/>
              <a:buFont typeface="Arial"/>
              <a:buChar char="•"/>
              <a:tabLst/>
              <a:defRPr/>
            </a:pP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A federally-funded Medicare Quality Innovation Network – Quality Improvement Organization </a:t>
            </a:r>
            <a:b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b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(QIN-QIO) </a:t>
            </a:r>
            <a:endParaRPr kumimoji="0" sz="1600" b="0" i="0" u="none" strike="noStrike" kern="1200" cap="none" spc="0" normalizeH="0" baseline="0" noProof="0" dirty="0">
              <a:ln>
                <a:noFill/>
              </a:ln>
              <a:solidFill>
                <a:srgbClr val="000000"/>
              </a:solidFill>
              <a:effectLst/>
              <a:uLnTx/>
              <a:uFillTx/>
              <a:latin typeface="Arial"/>
              <a:ea typeface="Arial"/>
              <a:cs typeface="Arial"/>
              <a:sym typeface="Arial"/>
            </a:endParaRPr>
          </a:p>
          <a:p>
            <a:pPr marL="171450" marR="0" lvl="0" indent="-171450" algn="l" defTabSz="342900" rtl="0" eaLnBrk="1" fontAlgn="auto" latinLnBrk="0" hangingPunct="1">
              <a:lnSpc>
                <a:spcPct val="100000"/>
              </a:lnSpc>
              <a:spcBef>
                <a:spcPts val="450"/>
              </a:spcBef>
              <a:spcAft>
                <a:spcPts val="0"/>
              </a:spcAft>
              <a:buClr>
                <a:srgbClr val="000000"/>
              </a:buClr>
              <a:buSzPts val="1800"/>
              <a:buFont typeface="Arial"/>
              <a:buChar char="•"/>
              <a:tabLst/>
              <a:defRPr/>
            </a:pP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12 regional CMS QIN-QIOs nationally</a:t>
            </a:r>
            <a:endParaRPr kumimoji="0" sz="1600" b="0" i="0" u="none" strike="noStrike" kern="1200" cap="none" spc="0" normalizeH="0" baseline="0" noProof="0" dirty="0">
              <a:ln>
                <a:noFill/>
              </a:ln>
              <a:solidFill>
                <a:srgbClr val="000000"/>
              </a:solidFill>
              <a:effectLst/>
              <a:uLnTx/>
              <a:uFillTx/>
              <a:latin typeface="Arial"/>
              <a:ea typeface="Arial"/>
              <a:cs typeface="Arial"/>
              <a:sym typeface="Arial"/>
            </a:endParaRPr>
          </a:p>
          <a:p>
            <a:pPr marL="0" marR="0" lvl="0" indent="0" algn="l" defTabSz="342900" rtl="0" eaLnBrk="1" fontAlgn="auto" latinLnBrk="0" hangingPunct="1">
              <a:lnSpc>
                <a:spcPct val="100000"/>
              </a:lnSpc>
              <a:spcBef>
                <a:spcPts val="450"/>
              </a:spcBef>
              <a:spcAft>
                <a:spcPts val="0"/>
              </a:spcAft>
              <a:buClr>
                <a:srgbClr val="000000"/>
              </a:buClr>
              <a:buSzPts val="2000"/>
              <a:buFontTx/>
              <a:buNone/>
              <a:tabLst/>
              <a:defRPr/>
            </a:pPr>
            <a:endParaRPr kumimoji="0" sz="16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342900" rtl="0" eaLnBrk="1" fontAlgn="auto" latinLnBrk="0" hangingPunct="1">
              <a:lnSpc>
                <a:spcPct val="90000"/>
              </a:lnSpc>
              <a:spcBef>
                <a:spcPts val="0"/>
              </a:spcBef>
              <a:spcAft>
                <a:spcPts val="0"/>
              </a:spcAft>
              <a:buClr>
                <a:srgbClr val="000000"/>
              </a:buClr>
              <a:buSzPts val="2000"/>
              <a:buFontTx/>
              <a:buNone/>
              <a:tabLst/>
              <a:defRPr/>
            </a:pPr>
            <a: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t>IPRO:</a:t>
            </a:r>
            <a:b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b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New York, New Jersey, and Ohio</a:t>
            </a:r>
            <a:endParaRPr kumimoji="0" sz="1600" b="0"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342900" rtl="0" eaLnBrk="1" fontAlgn="auto" latinLnBrk="0" hangingPunct="1">
              <a:lnSpc>
                <a:spcPct val="90000"/>
              </a:lnSpc>
              <a:spcBef>
                <a:spcPts val="0"/>
              </a:spcBef>
              <a:spcAft>
                <a:spcPts val="0"/>
              </a:spcAft>
              <a:buClr>
                <a:srgbClr val="000000"/>
              </a:buClr>
              <a:buSzPts val="1000"/>
              <a:buFontTx/>
              <a:buNone/>
              <a:tabLst/>
              <a:defRPr/>
            </a:pPr>
            <a:endParaRPr kumimoji="0" sz="1600" b="1"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342900" rtl="0" eaLnBrk="1" fontAlgn="auto" latinLnBrk="0" hangingPunct="1">
              <a:lnSpc>
                <a:spcPct val="90000"/>
              </a:lnSpc>
              <a:spcBef>
                <a:spcPts val="0"/>
              </a:spcBef>
              <a:spcAft>
                <a:spcPts val="0"/>
              </a:spcAft>
              <a:buClr>
                <a:srgbClr val="000000"/>
              </a:buClr>
              <a:buSzPts val="2000"/>
              <a:buFontTx/>
              <a:buNone/>
              <a:tabLst/>
              <a:defRPr/>
            </a:pPr>
            <a:r>
              <a:rPr kumimoji="0" lang="en-US" sz="1600" b="1" i="0" u="none" strike="noStrike" kern="1200" cap="none" spc="0" normalizeH="0" baseline="0" noProof="0" dirty="0" err="1">
                <a:ln>
                  <a:noFill/>
                </a:ln>
                <a:solidFill>
                  <a:srgbClr val="000000"/>
                </a:solidFill>
                <a:effectLst/>
                <a:uLnTx/>
                <a:uFillTx/>
                <a:latin typeface="Calibri"/>
                <a:ea typeface="Calibri"/>
                <a:cs typeface="Calibri"/>
                <a:sym typeface="Calibri"/>
              </a:rPr>
              <a:t>Healthcentric</a:t>
            </a:r>
            <a: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t> Advisors:</a:t>
            </a:r>
            <a:b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b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Connecticut, Maine, Massachusetts, New Hampshire, Rhode Island, and Vermont  </a:t>
            </a:r>
            <a:b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br>
            <a:endParaRPr kumimoji="0" sz="1600" b="1" i="0" u="none" strike="noStrike" kern="1200" cap="none" spc="0" normalizeH="0" baseline="0" noProof="0" dirty="0">
              <a:ln>
                <a:noFill/>
              </a:ln>
              <a:solidFill>
                <a:srgbClr val="000000"/>
              </a:solidFill>
              <a:effectLst/>
              <a:uLnTx/>
              <a:uFillTx/>
              <a:latin typeface="Calibri"/>
              <a:ea typeface="Calibri"/>
              <a:cs typeface="Calibri"/>
              <a:sym typeface="Calibri"/>
            </a:endParaRPr>
          </a:p>
          <a:p>
            <a:pPr marL="0" marR="0" lvl="0" indent="0" algn="l" defTabSz="342900" rtl="0" eaLnBrk="1" fontAlgn="auto" latinLnBrk="0" hangingPunct="1">
              <a:lnSpc>
                <a:spcPct val="90000"/>
              </a:lnSpc>
              <a:spcBef>
                <a:spcPts val="0"/>
              </a:spcBef>
              <a:spcAft>
                <a:spcPts val="0"/>
              </a:spcAft>
              <a:buClr>
                <a:srgbClr val="000000"/>
              </a:buClr>
              <a:buSzPts val="2000"/>
              <a:buFontTx/>
              <a:buNone/>
              <a:tabLst/>
              <a:defRPr/>
            </a:pPr>
            <a:r>
              <a:rPr kumimoji="0" lang="en-US" sz="1600" b="1" i="0" u="none" strike="noStrike" kern="1200" cap="none" spc="0" normalizeH="0" baseline="0" noProof="0" dirty="0" err="1">
                <a:ln>
                  <a:noFill/>
                </a:ln>
                <a:solidFill>
                  <a:srgbClr val="000000"/>
                </a:solidFill>
                <a:effectLst/>
                <a:uLnTx/>
                <a:uFillTx/>
                <a:latin typeface="Calibri"/>
                <a:ea typeface="Calibri"/>
                <a:cs typeface="Calibri"/>
                <a:sym typeface="Calibri"/>
              </a:rPr>
              <a:t>Qlarant</a:t>
            </a:r>
            <a: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t>:</a:t>
            </a:r>
            <a:br>
              <a:rPr kumimoji="0" lang="en-US" sz="1600" b="1" i="0" u="none" strike="noStrike" kern="1200" cap="none" spc="0" normalizeH="0" baseline="0" noProof="0" dirty="0">
                <a:ln>
                  <a:noFill/>
                </a:ln>
                <a:solidFill>
                  <a:srgbClr val="000000"/>
                </a:solidFill>
                <a:effectLst/>
                <a:uLnTx/>
                <a:uFillTx/>
                <a:latin typeface="Calibri"/>
                <a:ea typeface="Calibri"/>
                <a:cs typeface="Calibri"/>
                <a:sym typeface="Calibri"/>
              </a:rPr>
            </a:br>
            <a:r>
              <a:rPr kumimoji="0" lang="en-US" sz="1600" b="0" i="0" u="none" strike="noStrike" kern="1200" cap="none" spc="0" normalizeH="0" baseline="0" noProof="0" dirty="0">
                <a:ln>
                  <a:noFill/>
                </a:ln>
                <a:solidFill>
                  <a:srgbClr val="000000"/>
                </a:solidFill>
                <a:effectLst/>
                <a:uLnTx/>
                <a:uFillTx/>
                <a:latin typeface="Calibri"/>
                <a:ea typeface="Calibri"/>
                <a:cs typeface="Calibri"/>
                <a:sym typeface="Calibri"/>
              </a:rPr>
              <a:t>Maryland, Delaware, and the District of Columbia</a:t>
            </a:r>
            <a:endParaRPr kumimoji="0" sz="1600" b="0" i="0" u="none" strike="noStrike" kern="1200" cap="none" spc="0" normalizeH="0" baseline="0" noProof="0" dirty="0">
              <a:ln>
                <a:noFill/>
              </a:ln>
              <a:solidFill>
                <a:srgbClr val="000000"/>
              </a:solidFill>
              <a:effectLst/>
              <a:uLnTx/>
              <a:uFillTx/>
              <a:latin typeface="Arial"/>
              <a:ea typeface="Arial"/>
              <a:cs typeface="Arial"/>
              <a:sym typeface="Arial"/>
            </a:endParaRPr>
          </a:p>
          <a:p>
            <a:pPr marL="171450" marR="0" lvl="0" indent="-38100" algn="l" defTabSz="342900" rtl="0" eaLnBrk="1" fontAlgn="auto" latinLnBrk="0" hangingPunct="1">
              <a:lnSpc>
                <a:spcPct val="90000"/>
              </a:lnSpc>
              <a:spcBef>
                <a:spcPts val="750"/>
              </a:spcBef>
              <a:spcAft>
                <a:spcPts val="0"/>
              </a:spcAft>
              <a:buClr>
                <a:srgbClr val="000000"/>
              </a:buClr>
              <a:buSzPts val="2800"/>
              <a:buFontTx/>
              <a:buNone/>
              <a:tabLst/>
              <a:defRPr/>
            </a:pPr>
            <a:endParaRPr kumimoji="0" sz="2100" b="0" i="0" u="none" strike="noStrike" kern="1200" cap="none" spc="0" normalizeH="0" baseline="0" noProof="0" dirty="0">
              <a:ln>
                <a:noFill/>
              </a:ln>
              <a:solidFill>
                <a:srgbClr val="000000"/>
              </a:solidFill>
              <a:effectLst/>
              <a:uLnTx/>
              <a:uFillTx/>
              <a:latin typeface="Calibri"/>
              <a:ea typeface="Calibri"/>
              <a:cs typeface="Calibri"/>
              <a:sym typeface="Calibri"/>
            </a:endParaRPr>
          </a:p>
        </p:txBody>
      </p:sp>
      <p:sp>
        <p:nvSpPr>
          <p:cNvPr id="99" name="Google Shape;99;p2"/>
          <p:cNvSpPr txBox="1"/>
          <p:nvPr/>
        </p:nvSpPr>
        <p:spPr>
          <a:xfrm>
            <a:off x="1351461" y="5694319"/>
            <a:ext cx="3943351" cy="482801"/>
          </a:xfrm>
          <a:prstGeom prst="rect">
            <a:avLst/>
          </a:prstGeom>
          <a:gradFill>
            <a:gsLst>
              <a:gs pos="0">
                <a:srgbClr val="FFE99A"/>
              </a:gs>
              <a:gs pos="50000">
                <a:srgbClr val="FEE38D"/>
              </a:gs>
              <a:gs pos="100000">
                <a:srgbClr val="FFE378"/>
              </a:gs>
            </a:gsLst>
            <a:lin ang="5400000" scaled="0"/>
          </a:gradFill>
          <a:ln w="9525" cap="flat" cmpd="sng">
            <a:solidFill>
              <a:schemeClr val="accent2"/>
            </a:solidFill>
            <a:prstDash val="solid"/>
            <a:miter lim="800000"/>
            <a:headEnd type="none" w="sm" len="sm"/>
            <a:tailEnd type="none" w="sm" len="sm"/>
          </a:ln>
        </p:spPr>
        <p:txBody>
          <a:bodyPr spcFirstLastPara="1" wrap="square" lIns="51413" tIns="25706" rIns="51413" bIns="25706" anchor="t" anchorCtr="0">
            <a:spAutoFit/>
          </a:bodyPr>
          <a:lstStyle/>
          <a:p>
            <a:pPr marL="0" marR="0" lvl="0" indent="0" algn="ctr" defTabSz="342900" rtl="0" eaLnBrk="1" fontAlgn="auto" latinLnBrk="0" hangingPunct="1">
              <a:lnSpc>
                <a:spcPct val="100000"/>
              </a:lnSpc>
              <a:spcBef>
                <a:spcPts val="0"/>
              </a:spcBef>
              <a:spcAft>
                <a:spcPts val="0"/>
              </a:spcAft>
              <a:buClr>
                <a:srgbClr val="000000"/>
              </a:buClr>
              <a:buSzPts val="1600"/>
              <a:buFontTx/>
              <a:buNone/>
              <a:tabLst/>
              <a:defRPr/>
            </a:pPr>
            <a:r>
              <a:rPr kumimoji="0" lang="en-US" sz="1400" b="0" i="0" u="none" strike="noStrike" kern="1200" cap="none" spc="0" normalizeH="0" baseline="0" noProof="0" dirty="0">
                <a:ln>
                  <a:noFill/>
                </a:ln>
                <a:solidFill>
                  <a:srgbClr val="00539B"/>
                </a:solidFill>
                <a:effectLst/>
                <a:uLnTx/>
                <a:uFillTx/>
                <a:latin typeface="Calibri"/>
                <a:ea typeface="Calibri"/>
                <a:cs typeface="Calibri"/>
                <a:sym typeface="Calibri"/>
              </a:rPr>
              <a:t>Working to ensure high-quality, safe healthcare for </a:t>
            </a:r>
            <a:br>
              <a:rPr kumimoji="0" lang="en-US" sz="1400" b="0" i="0" u="none" strike="noStrike" kern="1200" cap="none" spc="0" normalizeH="0" baseline="0" noProof="0" dirty="0">
                <a:ln>
                  <a:noFill/>
                </a:ln>
                <a:solidFill>
                  <a:srgbClr val="00539B"/>
                </a:solidFill>
                <a:effectLst/>
                <a:uLnTx/>
                <a:uFillTx/>
                <a:latin typeface="Calibri"/>
                <a:ea typeface="Calibri"/>
                <a:cs typeface="Calibri"/>
                <a:sym typeface="Calibri"/>
              </a:rPr>
            </a:br>
            <a:r>
              <a:rPr kumimoji="0" lang="en-US" sz="1400" b="1" i="0" u="none" strike="noStrike" kern="1200" cap="none" spc="0" normalizeH="0" baseline="0" noProof="0" dirty="0">
                <a:ln>
                  <a:noFill/>
                </a:ln>
                <a:solidFill>
                  <a:srgbClr val="00539B"/>
                </a:solidFill>
                <a:effectLst/>
                <a:uLnTx/>
                <a:uFillTx/>
                <a:latin typeface="Calibri"/>
                <a:ea typeface="Calibri"/>
                <a:cs typeface="Calibri"/>
                <a:sym typeface="Calibri"/>
              </a:rPr>
              <a:t>20% of the nation’s Medicare FFS beneficiaries</a:t>
            </a:r>
            <a:endParaRPr kumimoji="0" sz="1400" b="0" i="0" u="none" strike="noStrike" kern="1200" cap="none" spc="0" normalizeH="0" baseline="0" noProof="0" dirty="0">
              <a:ln>
                <a:noFill/>
              </a:ln>
              <a:solidFill>
                <a:srgbClr val="000000"/>
              </a:solidFill>
              <a:effectLst/>
              <a:uLnTx/>
              <a:uFillTx/>
              <a:latin typeface="Calibri"/>
              <a:ea typeface="Calibri"/>
              <a:cs typeface="Calibri"/>
              <a:sym typeface="Calibri"/>
            </a:endParaRPr>
          </a:p>
        </p:txBody>
      </p:sp>
      <p:pic>
        <p:nvPicPr>
          <p:cNvPr id="100" name="Google Shape;100;p2">
            <a:extLst>
              <a:ext uri="{C183D7F6-B498-43B3-948B-1728B52AA6E4}">
                <adec:decorative xmlns:adec="http://schemas.microsoft.com/office/drawing/2017/decorative" val="1"/>
              </a:ext>
            </a:extLst>
          </p:cNvPr>
          <p:cNvPicPr preferRelativeResize="0"/>
          <p:nvPr/>
        </p:nvPicPr>
        <p:blipFill rotWithShape="1">
          <a:blip r:embed="rId3">
            <a:alphaModFix/>
          </a:blip>
          <a:srcRect l="48497" t="803" r="456" b="11701"/>
          <a:stretch/>
        </p:blipFill>
        <p:spPr>
          <a:xfrm>
            <a:off x="6801394" y="78377"/>
            <a:ext cx="4667795" cy="5933804"/>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92427" y="367944"/>
            <a:ext cx="6306610" cy="1143000"/>
          </a:xfrm>
        </p:spPr>
        <p:txBody>
          <a:bodyPr>
            <a:noAutofit/>
          </a:bodyPr>
          <a:lstStyle/>
          <a:p>
            <a:r>
              <a:rPr lang="en-US" sz="4000" dirty="0"/>
              <a:t>Environmental Assessment</a:t>
            </a:r>
          </a:p>
        </p:txBody>
      </p:sp>
      <p:sp>
        <p:nvSpPr>
          <p:cNvPr id="5" name="Content Placeholder 4"/>
          <p:cNvSpPr>
            <a:spLocks noGrp="1"/>
          </p:cNvSpPr>
          <p:nvPr>
            <p:ph idx="1"/>
          </p:nvPr>
        </p:nvSpPr>
        <p:spPr/>
        <p:txBody>
          <a:bodyPr>
            <a:normAutofit fontScale="85000" lnSpcReduction="10000"/>
          </a:bodyPr>
          <a:lstStyle/>
          <a:p>
            <a:pPr lvl="0"/>
            <a:r>
              <a:rPr lang="en-US" dirty="0"/>
              <a:t>Bed height</a:t>
            </a:r>
          </a:p>
          <a:p>
            <a:pPr lvl="0"/>
            <a:r>
              <a:rPr lang="en-US" dirty="0"/>
              <a:t>Safe exit side (bed transfer side) </a:t>
            </a:r>
          </a:p>
          <a:p>
            <a:pPr lvl="0"/>
            <a:r>
              <a:rPr lang="en-US" dirty="0"/>
              <a:t>Pathway to the bathroom </a:t>
            </a:r>
          </a:p>
          <a:p>
            <a:pPr lvl="0"/>
            <a:r>
              <a:rPr lang="en-US" dirty="0"/>
              <a:t>Toilet access and placement  </a:t>
            </a:r>
          </a:p>
          <a:p>
            <a:pPr lvl="0"/>
            <a:r>
              <a:rPr lang="en-US" dirty="0"/>
              <a:t>Toilet height</a:t>
            </a:r>
          </a:p>
          <a:p>
            <a:pPr lvl="0"/>
            <a:r>
              <a:rPr lang="en-US" dirty="0"/>
              <a:t>Grab Bars </a:t>
            </a:r>
          </a:p>
          <a:p>
            <a:pPr lvl="0"/>
            <a:r>
              <a:rPr lang="en-US" dirty="0"/>
              <a:t>Bedside Commode vs. Raised Toilet Seat</a:t>
            </a:r>
          </a:p>
          <a:p>
            <a:pPr lvl="0"/>
            <a:r>
              <a:rPr lang="en-US" dirty="0"/>
              <a:t>Footwear</a:t>
            </a:r>
          </a:p>
          <a:p>
            <a:pPr marL="0" indent="0">
              <a:buNone/>
            </a:pPr>
            <a:r>
              <a:rPr lang="en-US" dirty="0"/>
              <a:t>(If fall due to environmental extrinsic factors, is accidental fall)  </a:t>
            </a:r>
          </a:p>
        </p:txBody>
      </p:sp>
    </p:spTree>
    <p:extLst>
      <p:ext uri="{BB962C8B-B14F-4D97-AF65-F5344CB8AC3E}">
        <p14:creationId xmlns:p14="http://schemas.microsoft.com/office/powerpoint/2010/main" val="2559431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Interaction Effect: Patient and Environment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Fall prevention involves </a:t>
            </a:r>
          </a:p>
          <a:p>
            <a:r>
              <a:rPr lang="en-US" dirty="0"/>
              <a:t>Managing a patient‘s underlying fall risk factors (e.g., problems with walking and transfers, medication side effects, confusion, </a:t>
            </a:r>
            <a:r>
              <a:rPr lang="en-US" dirty="0">
                <a:solidFill>
                  <a:srgbClr val="0432FF"/>
                </a:solidFill>
              </a:rPr>
              <a:t>frequent toileting needs</a:t>
            </a:r>
            <a:r>
              <a:rPr lang="en-US" dirty="0"/>
              <a:t>) and </a:t>
            </a:r>
          </a:p>
          <a:p>
            <a:r>
              <a:rPr lang="en-US" dirty="0"/>
              <a:t>Optimizing the hospital‘s physical design and environment (</a:t>
            </a:r>
            <a:r>
              <a:rPr lang="en-US" dirty="0">
                <a:solidFill>
                  <a:srgbClr val="0432FF"/>
                </a:solidFill>
              </a:rPr>
              <a:t>toilet height, grab bars</a:t>
            </a:r>
            <a:r>
              <a:rPr lang="en-US" dirty="0"/>
              <a:t>, mobility devices). (Ganz, et al, 2013)</a:t>
            </a:r>
          </a:p>
          <a:p>
            <a:r>
              <a:rPr lang="en-US" dirty="0"/>
              <a:t>Safe Mobility – Individualized Care Planning</a:t>
            </a:r>
          </a:p>
          <a:p>
            <a:r>
              <a:rPr lang="en-US" dirty="0"/>
              <a:t>Modified Environment and Scheduled, Assisted Toileting</a:t>
            </a:r>
          </a:p>
        </p:txBody>
      </p:sp>
    </p:spTree>
    <p:extLst>
      <p:ext uri="{BB962C8B-B14F-4D97-AF65-F5344CB8AC3E}">
        <p14:creationId xmlns:p14="http://schemas.microsoft.com/office/powerpoint/2010/main" val="1435622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Bathroom: SAFE DESIGN (2014)</a:t>
            </a:r>
          </a:p>
        </p:txBody>
      </p:sp>
      <p:sp>
        <p:nvSpPr>
          <p:cNvPr id="3" name="Content Placeholder 2"/>
          <p:cNvSpPr>
            <a:spLocks noGrp="1"/>
          </p:cNvSpPr>
          <p:nvPr>
            <p:ph idx="1"/>
          </p:nvPr>
        </p:nvSpPr>
        <p:spPr/>
        <p:txBody>
          <a:bodyPr>
            <a:normAutofit/>
          </a:bodyPr>
          <a:lstStyle/>
          <a:p>
            <a:r>
              <a:rPr lang="en-US" dirty="0">
                <a:solidFill>
                  <a:srgbClr val="292B33"/>
                </a:solidFill>
                <a:latin typeface="ArialMT"/>
              </a:rPr>
              <a:t>Minnesota Hospital Association, the “</a:t>
            </a:r>
            <a:r>
              <a:rPr lang="en-US" b="1" i="1" dirty="0">
                <a:solidFill>
                  <a:srgbClr val="292B33"/>
                </a:solidFill>
                <a:latin typeface="ArialMT"/>
              </a:rPr>
              <a:t>Creating a Safe Environment to Prevent Toileting Related Falls Report”</a:t>
            </a:r>
            <a:r>
              <a:rPr lang="en-US" dirty="0">
                <a:solidFill>
                  <a:srgbClr val="292B33"/>
                </a:solidFill>
                <a:latin typeface="ArialMT"/>
              </a:rPr>
              <a:t> (2014) includes guidance for hospitals for creating a safer environment that supports patient safety while accessing and using the toilet. </a:t>
            </a:r>
          </a:p>
          <a:p>
            <a:pPr marL="0" indent="0">
              <a:buNone/>
            </a:pPr>
            <a:r>
              <a:rPr lang="en-US" dirty="0">
                <a:solidFill>
                  <a:srgbClr val="292B33"/>
                </a:solidFill>
                <a:latin typeface="ArialMT"/>
              </a:rPr>
              <a:t> </a:t>
            </a:r>
            <a:r>
              <a:rPr lang="en-US" sz="2400" dirty="0">
                <a:solidFill>
                  <a:srgbClr val="292B33"/>
                </a:solidFill>
                <a:latin typeface="ArialMT"/>
                <a:hlinkClick r:id="rId2"/>
              </a:rPr>
              <a:t>https://www.mnhospitals.org/Portals/0/Documents/ptsafety/falls/CreatingASafeEnvironmenttoPreventToiletingRelatedFallsReport.pdf</a:t>
            </a:r>
            <a:endParaRPr lang="en-US" sz="2400" dirty="0"/>
          </a:p>
        </p:txBody>
      </p:sp>
    </p:spTree>
    <p:extLst>
      <p:ext uri="{BB962C8B-B14F-4D97-AF65-F5344CB8AC3E}">
        <p14:creationId xmlns:p14="http://schemas.microsoft.com/office/powerpoint/2010/main" val="3978533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You Must: </a:t>
            </a:r>
            <a:br>
              <a:rPr lang="en-US" dirty="0"/>
            </a:br>
            <a:r>
              <a:rPr lang="en-US" dirty="0"/>
              <a:t>Go Beyond Universal Approaches</a:t>
            </a:r>
          </a:p>
        </p:txBody>
      </p:sp>
      <p:sp>
        <p:nvSpPr>
          <p:cNvPr id="5" name="Content Placeholder 4"/>
          <p:cNvSpPr>
            <a:spLocks noGrp="1"/>
          </p:cNvSpPr>
          <p:nvPr>
            <p:ph idx="1"/>
          </p:nvPr>
        </p:nvSpPr>
        <p:spPr/>
        <p:txBody>
          <a:bodyPr>
            <a:normAutofit lnSpcReduction="10000"/>
          </a:bodyPr>
          <a:lstStyle/>
          <a:p>
            <a:r>
              <a:rPr lang="en-US" dirty="0"/>
              <a:t>Universal approaches to patient toileting programs fail to address the unique toileting needs of each patient.  </a:t>
            </a:r>
          </a:p>
          <a:p>
            <a:r>
              <a:rPr lang="en-US" dirty="0"/>
              <a:t>Clinical practice standards require that nurses use clinical judgment to determine each patient’s specific toileting needs and schedule.   </a:t>
            </a:r>
          </a:p>
          <a:p>
            <a:r>
              <a:rPr lang="en-US" dirty="0"/>
              <a:t>Nurses utilize clinical expertise to maximize each patient’s functional ability to toilet and increase functional independence.</a:t>
            </a:r>
          </a:p>
        </p:txBody>
      </p:sp>
    </p:spTree>
    <p:extLst>
      <p:ext uri="{BB962C8B-B14F-4D97-AF65-F5344CB8AC3E}">
        <p14:creationId xmlns:p14="http://schemas.microsoft.com/office/powerpoint/2010/main" val="1847583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Patient – Population Specific Toileting</a:t>
            </a:r>
          </a:p>
        </p:txBody>
      </p:sp>
      <p:sp>
        <p:nvSpPr>
          <p:cNvPr id="3" name="Content Placeholder 2"/>
          <p:cNvSpPr>
            <a:spLocks noGrp="1"/>
          </p:cNvSpPr>
          <p:nvPr>
            <p:ph idx="1"/>
          </p:nvPr>
        </p:nvSpPr>
        <p:spPr/>
        <p:txBody>
          <a:bodyPr>
            <a:normAutofit fontScale="85000" lnSpcReduction="20000"/>
          </a:bodyPr>
          <a:lstStyle/>
          <a:p>
            <a:pPr lvl="0"/>
            <a:r>
              <a:rPr lang="en-US" dirty="0"/>
              <a:t>Reconsider the value of a scheduled toileting protocol for each patient. </a:t>
            </a:r>
          </a:p>
          <a:p>
            <a:pPr lvl="0"/>
            <a:r>
              <a:rPr lang="en-US" dirty="0"/>
              <a:t>Discern which patient populations require a scheduled toileting retraining program and/or assistance for toileting</a:t>
            </a:r>
          </a:p>
          <a:p>
            <a:pPr lvl="1"/>
            <a:r>
              <a:rPr lang="en-US" dirty="0"/>
              <a:t>stroke patients (right vs. left brain stroke patients)</a:t>
            </a:r>
          </a:p>
          <a:p>
            <a:pPr lvl="1"/>
            <a:r>
              <a:rPr lang="en-US" dirty="0"/>
              <a:t>those with lower extremity weakness</a:t>
            </a:r>
          </a:p>
          <a:p>
            <a:pPr lvl="1"/>
            <a:r>
              <a:rPr lang="en-US" dirty="0"/>
              <a:t>frail elders on diuretics</a:t>
            </a:r>
          </a:p>
          <a:p>
            <a:pPr lvl="0"/>
            <a:r>
              <a:rPr lang="en-US" dirty="0"/>
              <a:t>Redesign a population-based approach</a:t>
            </a:r>
          </a:p>
          <a:p>
            <a:pPr lvl="1"/>
            <a:r>
              <a:rPr lang="en-US" dirty="0"/>
              <a:t>post-op patients</a:t>
            </a:r>
          </a:p>
          <a:p>
            <a:pPr lvl="1"/>
            <a:r>
              <a:rPr lang="en-US" dirty="0"/>
              <a:t>cognitively impaired vs. intact patients  </a:t>
            </a:r>
          </a:p>
          <a:p>
            <a:endParaRPr lang="en-US" dirty="0"/>
          </a:p>
        </p:txBody>
      </p:sp>
    </p:spTree>
    <p:extLst>
      <p:ext uri="{BB962C8B-B14F-4D97-AF65-F5344CB8AC3E}">
        <p14:creationId xmlns:p14="http://schemas.microsoft.com/office/powerpoint/2010/main" val="3265300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8F6AB-3CE9-894F-BA5E-97BA5340675D}"/>
              </a:ext>
            </a:extLst>
          </p:cNvPr>
          <p:cNvSpPr>
            <a:spLocks noGrp="1"/>
          </p:cNvSpPr>
          <p:nvPr>
            <p:ph type="title"/>
          </p:nvPr>
        </p:nvSpPr>
        <p:spPr/>
        <p:txBody>
          <a:bodyPr/>
          <a:lstStyle/>
          <a:p>
            <a:r>
              <a:rPr lang="en-US" dirty="0"/>
              <a:t>Your Turn to Share</a:t>
            </a:r>
          </a:p>
        </p:txBody>
      </p:sp>
      <p:sp>
        <p:nvSpPr>
          <p:cNvPr id="3" name="Content Placeholder 2">
            <a:extLst>
              <a:ext uri="{FF2B5EF4-FFF2-40B4-BE49-F238E27FC236}">
                <a16:creationId xmlns:a16="http://schemas.microsoft.com/office/drawing/2014/main" id="{36055F1C-815B-1A4B-AB73-2763FEA97868}"/>
              </a:ext>
            </a:extLst>
          </p:cNvPr>
          <p:cNvSpPr>
            <a:spLocks noGrp="1"/>
          </p:cNvSpPr>
          <p:nvPr>
            <p:ph idx="1"/>
          </p:nvPr>
        </p:nvSpPr>
        <p:spPr/>
        <p:txBody>
          <a:bodyPr/>
          <a:lstStyle/>
          <a:p>
            <a:r>
              <a:rPr lang="en-US" dirty="0"/>
              <a:t>What steps have you taken since our webinar?</a:t>
            </a:r>
          </a:p>
          <a:p>
            <a:r>
              <a:rPr lang="en-US" dirty="0"/>
              <a:t>Which suggestions peaked your interest?  </a:t>
            </a:r>
          </a:p>
        </p:txBody>
      </p:sp>
    </p:spTree>
    <p:extLst>
      <p:ext uri="{BB962C8B-B14F-4D97-AF65-F5344CB8AC3E}">
        <p14:creationId xmlns:p14="http://schemas.microsoft.com/office/powerpoint/2010/main" val="3817453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8F6AB-3CE9-894F-BA5E-97BA5340675D}"/>
              </a:ext>
            </a:extLst>
          </p:cNvPr>
          <p:cNvSpPr>
            <a:spLocks noGrp="1"/>
          </p:cNvSpPr>
          <p:nvPr>
            <p:ph type="title"/>
          </p:nvPr>
        </p:nvSpPr>
        <p:spPr/>
        <p:txBody>
          <a:bodyPr/>
          <a:lstStyle/>
          <a:p>
            <a:r>
              <a:rPr lang="en-US" dirty="0"/>
              <a:t>Please Share</a:t>
            </a:r>
          </a:p>
        </p:txBody>
      </p:sp>
      <p:sp>
        <p:nvSpPr>
          <p:cNvPr id="3" name="Content Placeholder 2">
            <a:extLst>
              <a:ext uri="{FF2B5EF4-FFF2-40B4-BE49-F238E27FC236}">
                <a16:creationId xmlns:a16="http://schemas.microsoft.com/office/drawing/2014/main" id="{36055F1C-815B-1A4B-AB73-2763FEA97868}"/>
              </a:ext>
            </a:extLst>
          </p:cNvPr>
          <p:cNvSpPr>
            <a:spLocks noGrp="1"/>
          </p:cNvSpPr>
          <p:nvPr>
            <p:ph idx="1"/>
          </p:nvPr>
        </p:nvSpPr>
        <p:spPr/>
        <p:txBody>
          <a:bodyPr/>
          <a:lstStyle/>
          <a:p>
            <a:r>
              <a:rPr lang="en-US" dirty="0"/>
              <a:t>What questions do you have?</a:t>
            </a:r>
          </a:p>
        </p:txBody>
      </p:sp>
    </p:spTree>
    <p:extLst>
      <p:ext uri="{BB962C8B-B14F-4D97-AF65-F5344CB8AC3E}">
        <p14:creationId xmlns:p14="http://schemas.microsoft.com/office/powerpoint/2010/main" val="3140430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8F6AB-3CE9-894F-BA5E-97BA5340675D}"/>
              </a:ext>
            </a:extLst>
          </p:cNvPr>
          <p:cNvSpPr>
            <a:spLocks noGrp="1"/>
          </p:cNvSpPr>
          <p:nvPr>
            <p:ph type="title"/>
          </p:nvPr>
        </p:nvSpPr>
        <p:spPr/>
        <p:txBody>
          <a:bodyPr/>
          <a:lstStyle/>
          <a:p>
            <a:r>
              <a:rPr lang="en-US" dirty="0"/>
              <a:t>Open Forum</a:t>
            </a:r>
          </a:p>
        </p:txBody>
      </p:sp>
      <p:sp>
        <p:nvSpPr>
          <p:cNvPr id="3" name="Content Placeholder 2">
            <a:extLst>
              <a:ext uri="{FF2B5EF4-FFF2-40B4-BE49-F238E27FC236}">
                <a16:creationId xmlns:a16="http://schemas.microsoft.com/office/drawing/2014/main" id="{36055F1C-815B-1A4B-AB73-2763FEA97868}"/>
              </a:ext>
            </a:extLst>
          </p:cNvPr>
          <p:cNvSpPr>
            <a:spLocks noGrp="1"/>
          </p:cNvSpPr>
          <p:nvPr>
            <p:ph idx="1"/>
          </p:nvPr>
        </p:nvSpPr>
        <p:spPr/>
        <p:txBody>
          <a:bodyPr/>
          <a:lstStyle/>
          <a:p>
            <a:r>
              <a:rPr lang="en-US" dirty="0"/>
              <a:t>How else can I help you?</a:t>
            </a:r>
          </a:p>
        </p:txBody>
      </p:sp>
    </p:spTree>
    <p:extLst>
      <p:ext uri="{BB962C8B-B14F-4D97-AF65-F5344CB8AC3E}">
        <p14:creationId xmlns:p14="http://schemas.microsoft.com/office/powerpoint/2010/main" val="4236095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C9771-45D3-DC42-8C4B-7BE3729C91F8}"/>
              </a:ext>
            </a:extLst>
          </p:cNvPr>
          <p:cNvSpPr>
            <a:spLocks noGrp="1"/>
          </p:cNvSpPr>
          <p:nvPr>
            <p:ph type="title"/>
          </p:nvPr>
        </p:nvSpPr>
        <p:spPr/>
        <p:txBody>
          <a:bodyPr/>
          <a:lstStyle/>
          <a:p>
            <a:r>
              <a:rPr lang="en-US" dirty="0"/>
              <a:t>Upcoming Schedule </a:t>
            </a:r>
          </a:p>
        </p:txBody>
      </p:sp>
      <p:sp>
        <p:nvSpPr>
          <p:cNvPr id="3" name="Content Placeholder 2">
            <a:extLst>
              <a:ext uri="{FF2B5EF4-FFF2-40B4-BE49-F238E27FC236}">
                <a16:creationId xmlns:a16="http://schemas.microsoft.com/office/drawing/2014/main" id="{F0974D30-A047-B444-9000-39A9FA9A98FA}"/>
              </a:ext>
            </a:extLst>
          </p:cNvPr>
          <p:cNvSpPr>
            <a:spLocks noGrp="1"/>
          </p:cNvSpPr>
          <p:nvPr>
            <p:ph idx="1"/>
          </p:nvPr>
        </p:nvSpPr>
        <p:spPr/>
        <p:txBody>
          <a:bodyPr/>
          <a:lstStyle/>
          <a:p>
            <a:pPr>
              <a:spcBef>
                <a:spcPct val="0"/>
              </a:spcBef>
            </a:pPr>
            <a:r>
              <a:rPr lang="en-US" sz="3600" dirty="0">
                <a:solidFill>
                  <a:schemeClr val="tx2"/>
                </a:solidFill>
                <a:latin typeface="+mj-lt"/>
                <a:ea typeface="+mj-ea"/>
                <a:cs typeface="+mj-cs"/>
              </a:rPr>
              <a:t>Webinar 4: Aug. 2, Safe Mobility is Fall Prevention </a:t>
            </a:r>
          </a:p>
          <a:p>
            <a:pPr lvl="1">
              <a:spcBef>
                <a:spcPct val="0"/>
              </a:spcBef>
            </a:pPr>
            <a:r>
              <a:rPr lang="en-US" sz="3600" dirty="0">
                <a:solidFill>
                  <a:schemeClr val="tx2"/>
                </a:solidFill>
                <a:latin typeface="+mj-lt"/>
                <a:ea typeface="+mj-ea"/>
                <a:cs typeface="+mj-cs"/>
              </a:rPr>
              <a:t>Coaching Session: Aug. 16, Open Forum, Discussion</a:t>
            </a:r>
          </a:p>
          <a:p>
            <a:pPr marL="0" indent="0">
              <a:buNone/>
            </a:pPr>
            <a:endParaRPr lang="en-US" dirty="0"/>
          </a:p>
        </p:txBody>
      </p:sp>
    </p:spTree>
    <p:extLst>
      <p:ext uri="{BB962C8B-B14F-4D97-AF65-F5344CB8AC3E}">
        <p14:creationId xmlns:p14="http://schemas.microsoft.com/office/powerpoint/2010/main" val="27926965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Thank </a:t>
            </a:r>
            <a:r>
              <a:rPr lang="en-US"/>
              <a:t>you! </a:t>
            </a:r>
            <a:br>
              <a:rPr lang="en-US"/>
            </a:br>
            <a:r>
              <a:rPr lang="en-US"/>
              <a:t>You </a:t>
            </a:r>
            <a:r>
              <a:rPr lang="en-US" dirty="0"/>
              <a:t>Can Always Reach Me!</a:t>
            </a:r>
          </a:p>
        </p:txBody>
      </p:sp>
      <p:sp>
        <p:nvSpPr>
          <p:cNvPr id="5" name="Content Placeholder 4"/>
          <p:cNvSpPr>
            <a:spLocks noGrp="1"/>
          </p:cNvSpPr>
          <p:nvPr>
            <p:ph idx="1"/>
          </p:nvPr>
        </p:nvSpPr>
        <p:spPr/>
        <p:txBody>
          <a:bodyPr/>
          <a:lstStyle/>
          <a:p>
            <a:r>
              <a:rPr lang="en-US" dirty="0"/>
              <a:t>Patricia Quigley, PhD, MPH, ARNP, CRRN, FAAN, FAANP, Nurse Consultant</a:t>
            </a:r>
          </a:p>
          <a:p>
            <a:r>
              <a:rPr lang="en-US" dirty="0">
                <a:hlinkClick r:id="rId2"/>
              </a:rPr>
              <a:t>pquigley1@tampabay.rr.com</a:t>
            </a:r>
            <a:r>
              <a:rPr lang="en-US" dirty="0"/>
              <a:t> </a:t>
            </a:r>
            <a:br>
              <a:rPr lang="en-US" dirty="0"/>
            </a:br>
            <a:endParaRPr lang="en-US" dirty="0"/>
          </a:p>
        </p:txBody>
      </p:sp>
    </p:spTree>
    <p:extLst>
      <p:ext uri="{BB962C8B-B14F-4D97-AF65-F5344CB8AC3E}">
        <p14:creationId xmlns:p14="http://schemas.microsoft.com/office/powerpoint/2010/main" val="52390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33F4D-3AF2-A724-4957-03824DA14C15}"/>
              </a:ext>
              <a:ext uri="{C183D7F6-B498-43B3-948B-1728B52AA6E4}">
                <adec:decorative xmlns:adec="http://schemas.microsoft.com/office/drawing/2017/decorative" val="1"/>
              </a:ext>
            </a:extLst>
          </p:cNvPr>
          <p:cNvSpPr>
            <a:spLocks noGrp="1"/>
          </p:cNvSpPr>
          <p:nvPr>
            <p:ph type="title"/>
          </p:nvPr>
        </p:nvSpPr>
        <p:spPr>
          <a:xfrm>
            <a:off x="2144629" y="685801"/>
            <a:ext cx="7886700" cy="779473"/>
          </a:xfrm>
        </p:spPr>
        <p:txBody>
          <a:bodyPr/>
          <a:lstStyle/>
          <a:p>
            <a:r>
              <a:rPr lang="en-US" dirty="0">
                <a:cs typeface="Calibri Light"/>
              </a:rPr>
              <a:t>Series Schedule: 2 – 3 pm EST</a:t>
            </a:r>
            <a:endParaRPr lang="en-US" dirty="0"/>
          </a:p>
        </p:txBody>
      </p:sp>
      <p:graphicFrame>
        <p:nvGraphicFramePr>
          <p:cNvPr id="7" name="Table 7">
            <a:extLst>
              <a:ext uri="{FF2B5EF4-FFF2-40B4-BE49-F238E27FC236}">
                <a16:creationId xmlns:a16="http://schemas.microsoft.com/office/drawing/2014/main" id="{3DBA6119-8F37-C510-940C-71026D7CA7D0}"/>
              </a:ext>
              <a:ext uri="{C183D7F6-B498-43B3-948B-1728B52AA6E4}">
                <adec:decorative xmlns:adec="http://schemas.microsoft.com/office/drawing/2017/decorative" val="1"/>
              </a:ext>
            </a:extLst>
          </p:cNvPr>
          <p:cNvGraphicFramePr>
            <a:graphicFrameLocks noGrp="1"/>
          </p:cNvGraphicFramePr>
          <p:nvPr>
            <p:ph idx="1"/>
          </p:nvPr>
        </p:nvGraphicFramePr>
        <p:xfrm>
          <a:off x="2152650" y="1676401"/>
          <a:ext cx="7886700" cy="4038599"/>
        </p:xfrm>
        <a:graphic>
          <a:graphicData uri="http://schemas.openxmlformats.org/drawingml/2006/table">
            <a:tbl>
              <a:tblPr firstRow="1" bandRow="1">
                <a:tableStyleId>{C083E6E3-FA7D-4D7B-A595-EF9225AFEA82}</a:tableStyleId>
              </a:tblPr>
              <a:tblGrid>
                <a:gridCol w="3095180">
                  <a:extLst>
                    <a:ext uri="{9D8B030D-6E8A-4147-A177-3AD203B41FA5}">
                      <a16:colId xmlns:a16="http://schemas.microsoft.com/office/drawing/2014/main" val="2000925486"/>
                    </a:ext>
                  </a:extLst>
                </a:gridCol>
                <a:gridCol w="4791520">
                  <a:extLst>
                    <a:ext uri="{9D8B030D-6E8A-4147-A177-3AD203B41FA5}">
                      <a16:colId xmlns:a16="http://schemas.microsoft.com/office/drawing/2014/main" val="2663405353"/>
                    </a:ext>
                  </a:extLst>
                </a:gridCol>
              </a:tblGrid>
              <a:tr h="505691">
                <a:tc>
                  <a:txBody>
                    <a:bodyPr/>
                    <a:lstStyle/>
                    <a:p>
                      <a:r>
                        <a:rPr lang="en-US" sz="1000" dirty="0"/>
                        <a:t>Date</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Session #/Topic</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1025948809"/>
                  </a:ext>
                </a:extLst>
              </a:tr>
              <a:tr h="685800">
                <a:tc>
                  <a:txBody>
                    <a:bodyPr/>
                    <a:lstStyle/>
                    <a:p>
                      <a:r>
                        <a:rPr lang="en-US" sz="1500" dirty="0"/>
                        <a:t>Wednesday, May 3</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1. Enhancing Capacity – Reengineering Fall and Fall Injury Programs: Infrastructure, Capacity and Sustainability</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3181143513"/>
                  </a:ext>
                </a:extLst>
              </a:tr>
              <a:tr h="540327">
                <a:tc>
                  <a:txBody>
                    <a:bodyPr/>
                    <a:lstStyle/>
                    <a:p>
                      <a:r>
                        <a:rPr lang="en-US" sz="1500" dirty="0"/>
                        <a:t>Wednesday, June 7</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2. Redesigning Post-Fall Management: Prevent Repeat Falls</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3819214257"/>
                  </a:ext>
                </a:extLst>
              </a:tr>
              <a:tr h="540327">
                <a:tc>
                  <a:txBody>
                    <a:bodyPr/>
                    <a:lstStyle/>
                    <a:p>
                      <a:r>
                        <a:rPr lang="en-US" sz="1500" dirty="0"/>
                        <a:t>Wednesday, July 5</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3. Best Practices to Reduce Falls Associated with Toileting</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2620061628"/>
                  </a:ext>
                </a:extLst>
              </a:tr>
              <a:tr h="540327">
                <a:tc>
                  <a:txBody>
                    <a:bodyPr/>
                    <a:lstStyle/>
                    <a:p>
                      <a:r>
                        <a:rPr lang="en-US" sz="1500" dirty="0"/>
                        <a:t>Wednesday, August 2</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4. Safe Mobility is Fall Prevention</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935519607"/>
                  </a:ext>
                </a:extLst>
              </a:tr>
              <a:tr h="540327">
                <a:tc>
                  <a:txBody>
                    <a:bodyPr/>
                    <a:lstStyle/>
                    <a:p>
                      <a:r>
                        <a:rPr lang="en-US" sz="1500" dirty="0"/>
                        <a:t>Wednesday, September 6</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5. Population-Specific Fall and Injury Prevention</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2586790479"/>
                  </a:ext>
                </a:extLst>
              </a:tr>
              <a:tr h="685800">
                <a:tc>
                  <a:txBody>
                    <a:bodyPr/>
                    <a:lstStyle/>
                    <a:p>
                      <a:r>
                        <a:rPr lang="en-US" sz="1500" dirty="0"/>
                        <a:t>Wednesday, October 4</a:t>
                      </a:r>
                    </a:p>
                  </a:txBody>
                  <a:tcPr marL="68580" marR="68580" marT="34290" marB="34290">
                    <a:lnR w="12700" cap="flat" cmpd="sng" algn="ctr">
                      <a:solidFill>
                        <a:schemeClr val="accent5">
                          <a:lumMod val="20000"/>
                          <a:lumOff val="80000"/>
                        </a:schemeClr>
                      </a:solidFill>
                      <a:prstDash val="solid"/>
                      <a:round/>
                      <a:headEnd type="none" w="med" len="med"/>
                      <a:tailEnd type="none" w="med" len="med"/>
                    </a:lnR>
                  </a:tcPr>
                </a:tc>
                <a:tc>
                  <a:txBody>
                    <a:bodyPr/>
                    <a:lstStyle/>
                    <a:p>
                      <a:r>
                        <a:rPr lang="en-US" sz="1000" dirty="0"/>
                        <a:t>6. Reducing Fall-Related Injuries: Protective Interventions’ Evidence, Application and Success</a:t>
                      </a:r>
                    </a:p>
                  </a:txBody>
                  <a:tcPr marL="68580" marR="68580" marT="34290" marB="34290">
                    <a:lnL w="12700" cap="flat" cmpd="sng" algn="ctr">
                      <a:solidFill>
                        <a:schemeClr val="accent5">
                          <a:lumMod val="20000"/>
                          <a:lumOff val="80000"/>
                        </a:schemeClr>
                      </a:solidFill>
                      <a:prstDash val="solid"/>
                      <a:round/>
                      <a:headEnd type="none" w="med" len="med"/>
                      <a:tailEnd type="none" w="med" len="med"/>
                    </a:lnL>
                  </a:tcPr>
                </a:tc>
                <a:extLst>
                  <a:ext uri="{0D108BD9-81ED-4DB2-BD59-A6C34878D82A}">
                    <a16:rowId xmlns:a16="http://schemas.microsoft.com/office/drawing/2014/main" val="1084012905"/>
                  </a:ext>
                </a:extLst>
              </a:tr>
            </a:tbl>
          </a:graphicData>
        </a:graphic>
      </p:graphicFrame>
      <p:sp>
        <p:nvSpPr>
          <p:cNvPr id="4" name="Slide Number Placeholder 3">
            <a:extLst>
              <a:ext uri="{FF2B5EF4-FFF2-40B4-BE49-F238E27FC236}">
                <a16:creationId xmlns:a16="http://schemas.microsoft.com/office/drawing/2014/main" id="{2CD097D9-8DB5-AD64-273A-91E5F3E404F3}"/>
              </a:ex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342900" rtl="0" eaLnBrk="1" fontAlgn="auto" latinLnBrk="0" hangingPunct="1">
              <a:lnSpc>
                <a:spcPct val="100000"/>
              </a:lnSpc>
              <a:spcBef>
                <a:spcPts val="0"/>
              </a:spcBef>
              <a:spcAft>
                <a:spcPts val="0"/>
              </a:spcAft>
              <a:buClrTx/>
              <a:buSzTx/>
              <a:buFontTx/>
              <a:buNone/>
              <a:tabLst/>
              <a:defRPr/>
            </a:pPr>
            <a:fld id="{953D466F-0B71-3646-A63E-72276CFD0D9A}"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l" defTabSz="3429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4844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D48FA94-DE45-09B8-097B-938BF9F5EE14}"/>
              </a:ext>
              <a:ext uri="{C183D7F6-B498-43B3-948B-1728B52AA6E4}">
                <adec:decorative xmlns:adec="http://schemas.microsoft.com/office/drawing/2017/decorative" val="1"/>
              </a:ext>
            </a:extLst>
          </p:cNvPr>
          <p:cNvSpPr>
            <a:spLocks noGrp="1"/>
          </p:cNvSpPr>
          <p:nvPr>
            <p:ph type="title"/>
          </p:nvPr>
        </p:nvSpPr>
        <p:spPr/>
        <p:txBody>
          <a:bodyPr/>
          <a:lstStyle/>
          <a:p>
            <a:r>
              <a:rPr lang="en-US" dirty="0"/>
              <a:t>Next Steps</a:t>
            </a:r>
          </a:p>
        </p:txBody>
      </p:sp>
      <p:sp>
        <p:nvSpPr>
          <p:cNvPr id="4" name="Content Placeholder 3">
            <a:extLst>
              <a:ext uri="{FF2B5EF4-FFF2-40B4-BE49-F238E27FC236}">
                <a16:creationId xmlns:a16="http://schemas.microsoft.com/office/drawing/2014/main" id="{081BFDF2-1017-C5F5-D1F4-25110E86C6E9}"/>
              </a:ext>
              <a:ext uri="{C183D7F6-B498-43B3-948B-1728B52AA6E4}">
                <adec:decorative xmlns:adec="http://schemas.microsoft.com/office/drawing/2017/decorative" val="1"/>
              </a:ext>
            </a:extLst>
          </p:cNvPr>
          <p:cNvSpPr>
            <a:spLocks noGrp="1"/>
          </p:cNvSpPr>
          <p:nvPr>
            <p:ph type="body" idx="1"/>
          </p:nvPr>
        </p:nvSpPr>
        <p:spPr>
          <a:xfrm>
            <a:off x="522514" y="3118647"/>
            <a:ext cx="11478986" cy="1500187"/>
          </a:xfrm>
        </p:spPr>
        <p:txBody>
          <a:bodyPr/>
          <a:lstStyle/>
          <a:p>
            <a:pPr algn="ctr"/>
            <a:r>
              <a:rPr lang="en-US" sz="2000" b="1" dirty="0"/>
              <a:t>Join us for our next Learning call: August 2, 2023, 2-3 pm EST</a:t>
            </a:r>
          </a:p>
          <a:p>
            <a:pPr algn="ctr"/>
            <a:r>
              <a:rPr lang="en-US" sz="2000" b="1" dirty="0"/>
              <a:t>Safe Mobility is Fall Prevention</a:t>
            </a:r>
            <a:endParaRPr lang="en-US" sz="1800" b="1" dirty="0">
              <a:effectLst/>
              <a:latin typeface="Calibri" panose="020F0502020204030204" pitchFamily="34" charset="0"/>
              <a:ea typeface="Calibri" panose="020F0502020204030204" pitchFamily="34" charset="0"/>
            </a:endParaRPr>
          </a:p>
          <a:p>
            <a:r>
              <a:rPr lang="en-US" sz="1800" b="1" dirty="0">
                <a:effectLst/>
                <a:latin typeface="Calibri" panose="020F0502020204030204" pitchFamily="34" charset="0"/>
                <a:ea typeface="Calibri" panose="020F0502020204030204" pitchFamily="34" charset="0"/>
              </a:rPr>
              <a:t>Falls series recording and slides</a:t>
            </a:r>
            <a:r>
              <a:rPr lang="en-US" sz="1800" dirty="0">
                <a:effectLst/>
                <a:latin typeface="Calibri" panose="020F0502020204030204" pitchFamily="34" charset="0"/>
                <a:ea typeface="Calibri" panose="020F0502020204030204" pitchFamily="34" charset="0"/>
              </a:rPr>
              <a:t>: </a:t>
            </a:r>
            <a:r>
              <a:rPr lang="en-US" sz="1800" u="sng" dirty="0">
                <a:solidFill>
                  <a:srgbClr val="0563C1"/>
                </a:solidFill>
                <a:effectLst/>
                <a:latin typeface="Calibri" panose="020F0502020204030204" pitchFamily="34" charset="0"/>
                <a:ea typeface="Calibri" panose="020F0502020204030204" pitchFamily="34" charset="0"/>
                <a:hlinkClick r:id="rId3"/>
              </a:rPr>
              <a:t>https://qi.ipro.org/2023/04/19/fall-and-injury-prevention-a-6-part-webinar-series/</a:t>
            </a:r>
            <a:endParaRPr lang="en-US" sz="2000" b="1" dirty="0"/>
          </a:p>
        </p:txBody>
      </p:sp>
      <p:sp>
        <p:nvSpPr>
          <p:cNvPr id="2" name="Slide Number Placeholder 1">
            <a:extLst>
              <a:ext uri="{C183D7F6-B498-43B3-948B-1728B52AA6E4}">
                <adec:decorative xmlns:adec="http://schemas.microsoft.com/office/drawing/2017/decorative" val="1"/>
              </a:ext>
            </a:extLst>
          </p:cNvPr>
          <p:cNvSpPr>
            <a:spLocks noGrp="1"/>
          </p:cNvSpPr>
          <p:nvPr>
            <p:ph type="sldNum" sz="quarter" idx="12"/>
          </p:nvPr>
        </p:nvSpPr>
        <p:spPr/>
        <p:txBody>
          <a:bodyPr/>
          <a:lstStyle/>
          <a:p>
            <a:pPr marL="0" marR="0" lvl="0" indent="0" algn="l" defTabSz="342900" rtl="0" eaLnBrk="1" fontAlgn="auto" latinLnBrk="0" hangingPunct="1">
              <a:lnSpc>
                <a:spcPct val="100000"/>
              </a:lnSpc>
              <a:spcBef>
                <a:spcPts val="0"/>
              </a:spcBef>
              <a:spcAft>
                <a:spcPts val="0"/>
              </a:spcAft>
              <a:buClrTx/>
              <a:buSzTx/>
              <a:buFontTx/>
              <a:buNone/>
              <a:tabLst/>
              <a:defRPr/>
            </a:pPr>
            <a:fld id="{953D466F-0B71-3646-A63E-72276CFD0D9A}"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l" defTabSz="342900" rtl="0" eaLnBrk="1" fontAlgn="auto" latinLnBrk="0" hangingPunct="1">
                <a:lnSpc>
                  <a:spcPct val="100000"/>
                </a:lnSpc>
                <a:spcBef>
                  <a:spcPts val="0"/>
                </a:spcBef>
                <a:spcAft>
                  <a:spcPts val="0"/>
                </a:spcAft>
                <a:buClrTx/>
                <a:buSzTx/>
                <a:buFontTx/>
                <a:buNone/>
                <a:tabLst/>
                <a:defRPr/>
              </a:pPr>
              <a:t>30</a:t>
            </a:fld>
            <a:endParaRPr kumimoji="0" lang="en-US" sz="900" b="0" i="0" u="none" strike="noStrike" kern="1200" cap="none" spc="0" normalizeH="0" baseline="0" noProof="0" dirty="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9306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idx="4294967295"/>
          </p:nvPr>
        </p:nvSpPr>
        <p:spPr>
          <a:xfrm>
            <a:off x="2152650" y="2133015"/>
            <a:ext cx="7886700" cy="1214969"/>
          </a:xfrm>
          <a:prstGeom prst="rect">
            <a:avLst/>
          </a:prstGeom>
          <a:noFill/>
          <a:ln>
            <a:noFill/>
            <a:prstDash/>
          </a:ln>
          <a:effectLst/>
        </p:spPr>
        <p:txBody>
          <a:bodyPr rot="0" spcFirstLastPara="0" vertOverflow="overflow" horzOverflow="overflow" vert="horz" wrap="square" lIns="68580" tIns="34290" rIns="68580" bIns="34290" numCol="1" spcCol="0" rtlCol="0" fromWordArt="0" anchor="t" anchorCtr="0" forceAA="0" compatLnSpc="1">
            <a:prstTxWarp prst="textNoShape">
              <a:avLst/>
            </a:prstTxWarp>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defRPr/>
            </a:pPr>
            <a:r>
              <a:rPr lang="en-US" sz="2700" kern="0" dirty="0">
                <a:solidFill>
                  <a:srgbClr val="00539B"/>
                </a:solidFill>
              </a:rPr>
              <a:t>Thank You for Attending Today’s Event</a:t>
            </a:r>
          </a:p>
        </p:txBody>
      </p:sp>
      <p:sp>
        <p:nvSpPr>
          <p:cNvPr id="4" name="Content Placeholder 2"/>
          <p:cNvSpPr txBox="1">
            <a:spLocks/>
          </p:cNvSpPr>
          <p:nvPr/>
        </p:nvSpPr>
        <p:spPr>
          <a:xfrm>
            <a:off x="2152650" y="2740498"/>
            <a:ext cx="7886700" cy="1844802"/>
          </a:xfrm>
          <a:prstGeom prst="rect">
            <a:avLst/>
          </a:prstGeom>
        </p:spPr>
        <p:txBody>
          <a:bodyPr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6858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We value your input!</a:t>
            </a:r>
          </a:p>
          <a:p>
            <a:pPr marL="0" marR="0" lvl="0" indent="0" algn="ctr" defTabSz="685800" rtl="0" eaLnBrk="1" fontAlgn="auto" latinLnBrk="0" hangingPunct="1">
              <a:lnSpc>
                <a:spcPct val="100000"/>
              </a:lnSpc>
              <a:spcBef>
                <a:spcPts val="0"/>
              </a:spcBef>
              <a:spcAft>
                <a:spcPts val="0"/>
              </a:spcAft>
              <a:buClr>
                <a:srgbClr val="000000"/>
              </a:buClr>
              <a:buSzTx/>
              <a:buFont typeface="Arial"/>
              <a:buNone/>
              <a:tabLst/>
              <a:defRPr/>
            </a:pPr>
            <a:r>
              <a:rPr kumimoji="0" lang="en-US" sz="2400" b="1" i="0" u="none" strike="noStrike" kern="0" cap="none" spc="0" normalizeH="0" baseline="0" noProof="0" dirty="0">
                <a:ln>
                  <a:noFill/>
                </a:ln>
                <a:solidFill>
                  <a:srgbClr val="000000"/>
                </a:solidFill>
                <a:effectLst/>
                <a:uLnTx/>
                <a:uFillTx/>
                <a:latin typeface="Arial"/>
                <a:cs typeface="Arial"/>
                <a:sym typeface="Arial"/>
              </a:rPr>
              <a:t>Please complete the brief survey after exiting event.</a:t>
            </a:r>
          </a:p>
        </p:txBody>
      </p:sp>
      <p:sp>
        <p:nvSpPr>
          <p:cNvPr id="2" name="Slide Number Placeholder 1"/>
          <p:cNvSpPr>
            <a:spLocks noGrp="1"/>
          </p:cNvSpPr>
          <p:nvPr>
            <p:ph type="sldNum" idx="1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900" b="0" i="0" u="none" strike="noStrike" kern="1200" cap="none" spc="0" normalizeH="0" baseline="0" noProof="0">
                <a:ln>
                  <a:noFill/>
                </a:ln>
                <a:solidFill>
                  <a:srgbClr val="888888"/>
                </a:solidFill>
                <a:effectLst/>
                <a:uLnTx/>
                <a:uFillTx/>
                <a:latin typeface="Calibri"/>
                <a:ea typeface="+mn-ea"/>
                <a:cs typeface="Calibri"/>
                <a:sym typeface="Calibri"/>
              </a:rPr>
              <a:pPr marL="0" marR="0" lvl="0" indent="0" algn="l" defTabSz="685800" rtl="0" eaLnBrk="1" fontAlgn="auto" latinLnBrk="0" hangingPunct="1">
                <a:lnSpc>
                  <a:spcPct val="100000"/>
                </a:lnSpc>
                <a:spcBef>
                  <a:spcPts val="0"/>
                </a:spcBef>
                <a:spcAft>
                  <a:spcPts val="0"/>
                </a:spcAft>
                <a:buClrTx/>
                <a:buSzTx/>
                <a:buFontTx/>
                <a:buNone/>
                <a:tabLst/>
                <a:defRPr/>
              </a:pPr>
              <a:t>31</a:t>
            </a:fld>
            <a:endParaRPr kumimoji="0" lang="en-US" sz="900" b="0" i="0" u="none" strike="noStrike" kern="1200" cap="none" spc="0" normalizeH="0" baseline="0" noProof="0" dirty="0">
              <a:ln>
                <a:noFill/>
              </a:ln>
              <a:solidFill>
                <a:srgbClr val="888888"/>
              </a:solidFill>
              <a:effectLst/>
              <a:uLnTx/>
              <a:uFillTx/>
              <a:latin typeface="Calibri"/>
              <a:ea typeface="+mn-ea"/>
              <a:cs typeface="Calibri"/>
              <a:sym typeface="Calibri"/>
            </a:endParaRPr>
          </a:p>
        </p:txBody>
      </p:sp>
    </p:spTree>
    <p:extLst>
      <p:ext uri="{BB962C8B-B14F-4D97-AF65-F5344CB8AC3E}">
        <p14:creationId xmlns:p14="http://schemas.microsoft.com/office/powerpoint/2010/main" val="2277680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7629"/>
            <a:ext cx="7886700" cy="743465"/>
          </a:xfrm>
        </p:spPr>
        <p:txBody>
          <a:bodyPr/>
          <a:lstStyle/>
          <a:p>
            <a:r>
              <a:rPr lang="en-US" dirty="0"/>
              <a:t>IPRO HQIC &amp; Speaker Contact Information</a:t>
            </a:r>
          </a:p>
        </p:txBody>
      </p:sp>
      <p:sp>
        <p:nvSpPr>
          <p:cNvPr id="3" name="Text Placeholder 2"/>
          <p:cNvSpPr>
            <a:spLocks noGrp="1"/>
          </p:cNvSpPr>
          <p:nvPr>
            <p:ph type="body" idx="1"/>
          </p:nvPr>
        </p:nvSpPr>
        <p:spPr>
          <a:xfrm>
            <a:off x="2077628" y="1410341"/>
            <a:ext cx="4018373" cy="3808735"/>
          </a:xfrm>
        </p:spPr>
        <p:txBody>
          <a:bodyPr/>
          <a:lstStyle/>
          <a:p>
            <a:pPr marL="0" indent="0">
              <a:lnSpc>
                <a:spcPct val="100000"/>
              </a:lnSpc>
              <a:spcBef>
                <a:spcPts val="0"/>
              </a:spcBef>
              <a:buNone/>
              <a:tabLst>
                <a:tab pos="1719263" algn="l"/>
              </a:tabLst>
              <a:defRPr/>
            </a:pPr>
            <a:r>
              <a:rPr lang="en-US" sz="1350" b="1" dirty="0">
                <a:solidFill>
                  <a:srgbClr val="000000"/>
                </a:solidFill>
              </a:rPr>
              <a:t>Rebecca Van Vorst MSPH CPHQ</a:t>
            </a:r>
          </a:p>
          <a:p>
            <a:pPr marL="0" indent="0">
              <a:lnSpc>
                <a:spcPct val="100000"/>
              </a:lnSpc>
              <a:spcBef>
                <a:spcPts val="0"/>
              </a:spcBef>
              <a:buNone/>
              <a:tabLst>
                <a:tab pos="1719263" algn="l"/>
              </a:tabLst>
              <a:defRPr/>
            </a:pPr>
            <a:r>
              <a:rPr lang="en-US" sz="1350" b="1" dirty="0">
                <a:solidFill>
                  <a:srgbClr val="000000"/>
                </a:solidFill>
              </a:rPr>
              <a:t>Senior Director Quality Improvement</a:t>
            </a:r>
          </a:p>
          <a:p>
            <a:pPr marL="0" indent="0">
              <a:lnSpc>
                <a:spcPct val="100000"/>
              </a:lnSpc>
              <a:spcBef>
                <a:spcPts val="0"/>
              </a:spcBef>
              <a:buNone/>
              <a:tabLst>
                <a:tab pos="1719263" algn="l"/>
              </a:tabLst>
              <a:defRPr/>
            </a:pPr>
            <a:r>
              <a:rPr lang="en-US" sz="1350" dirty="0">
                <a:solidFill>
                  <a:srgbClr val="000000"/>
                </a:solidFill>
              </a:rPr>
              <a:t>IPRO HQIC Project Manager</a:t>
            </a:r>
          </a:p>
          <a:p>
            <a:pPr marL="0" indent="0">
              <a:lnSpc>
                <a:spcPct val="100000"/>
              </a:lnSpc>
              <a:spcBef>
                <a:spcPts val="0"/>
              </a:spcBef>
              <a:buNone/>
              <a:tabLst>
                <a:tab pos="1719263" algn="l"/>
              </a:tabLst>
              <a:defRPr/>
            </a:pPr>
            <a:r>
              <a:rPr lang="en-US" sz="1350" dirty="0">
                <a:solidFill>
                  <a:srgbClr val="000000"/>
                </a:solidFill>
                <a:hlinkClick r:id="rId2"/>
              </a:rPr>
              <a:t>rvanvorst@ipro.org</a:t>
            </a:r>
            <a:endParaRPr lang="en-US" sz="1350" dirty="0">
              <a:solidFill>
                <a:srgbClr val="000000"/>
              </a:solidFill>
            </a:endParaRPr>
          </a:p>
          <a:p>
            <a:pPr marL="0" indent="0">
              <a:lnSpc>
                <a:spcPct val="100000"/>
              </a:lnSpc>
              <a:spcBef>
                <a:spcPts val="0"/>
              </a:spcBef>
              <a:buNone/>
              <a:tabLst>
                <a:tab pos="1719263" algn="l"/>
              </a:tabLst>
              <a:defRPr/>
            </a:pPr>
            <a:endParaRPr lang="en-US" sz="1350" dirty="0">
              <a:solidFill>
                <a:srgbClr val="000000"/>
              </a:solidFill>
            </a:endParaRPr>
          </a:p>
          <a:p>
            <a:pPr marL="0" indent="0">
              <a:lnSpc>
                <a:spcPct val="100000"/>
              </a:lnSpc>
              <a:spcBef>
                <a:spcPts val="0"/>
              </a:spcBef>
              <a:buNone/>
              <a:tabLst>
                <a:tab pos="1719263" algn="l"/>
              </a:tabLst>
              <a:defRPr/>
            </a:pPr>
            <a:endParaRPr lang="en-US" sz="1350" dirty="0">
              <a:solidFill>
                <a:srgbClr val="000000"/>
              </a:solidFill>
            </a:endParaRPr>
          </a:p>
          <a:p>
            <a:pPr marL="0" indent="0">
              <a:lnSpc>
                <a:spcPct val="100000"/>
              </a:lnSpc>
              <a:spcBef>
                <a:spcPts val="0"/>
              </a:spcBef>
              <a:buNone/>
              <a:tabLst>
                <a:tab pos="1719263" algn="l"/>
              </a:tabLst>
              <a:defRPr/>
            </a:pPr>
            <a:r>
              <a:rPr lang="en-US" sz="1350" b="1" dirty="0">
                <a:solidFill>
                  <a:prstClr val="black"/>
                </a:solidFill>
              </a:rPr>
              <a:t>CarlaLisa Rovere-Kistner, LCSW, CCM, CPHQ</a:t>
            </a:r>
          </a:p>
          <a:p>
            <a:pPr marL="0" indent="0">
              <a:lnSpc>
                <a:spcPct val="100000"/>
              </a:lnSpc>
              <a:spcBef>
                <a:spcPts val="0"/>
              </a:spcBef>
              <a:buNone/>
              <a:tabLst>
                <a:tab pos="1719263" algn="l"/>
              </a:tabLst>
              <a:defRPr/>
            </a:pPr>
            <a:r>
              <a:rPr lang="en-US" sz="1350" b="1" dirty="0">
                <a:solidFill>
                  <a:prstClr val="black"/>
                </a:solidFill>
              </a:rPr>
              <a:t>Quality Improvement Specialist</a:t>
            </a:r>
          </a:p>
          <a:p>
            <a:pPr marL="0" indent="0">
              <a:lnSpc>
                <a:spcPct val="100000"/>
              </a:lnSpc>
              <a:spcBef>
                <a:spcPts val="0"/>
              </a:spcBef>
              <a:buNone/>
              <a:tabLst>
                <a:tab pos="1719263" algn="l"/>
              </a:tabLst>
              <a:defRPr/>
            </a:pPr>
            <a:r>
              <a:rPr lang="en-US" sz="1350" dirty="0">
                <a:solidFill>
                  <a:prstClr val="black"/>
                </a:solidFill>
              </a:rPr>
              <a:t>IPRO</a:t>
            </a:r>
          </a:p>
          <a:p>
            <a:pPr marL="0" indent="0">
              <a:lnSpc>
                <a:spcPct val="100000"/>
              </a:lnSpc>
              <a:spcBef>
                <a:spcPts val="0"/>
              </a:spcBef>
              <a:buNone/>
              <a:tabLst>
                <a:tab pos="1719263" algn="l"/>
              </a:tabLst>
              <a:defRPr/>
            </a:pPr>
            <a:r>
              <a:rPr lang="en-US" sz="1350" dirty="0">
                <a:solidFill>
                  <a:schemeClr val="accent1"/>
                </a:solidFill>
                <a:hlinkClick r:id="rId3"/>
              </a:rPr>
              <a:t>crkistner@ipro.org</a:t>
            </a:r>
            <a:endParaRPr lang="en-US" sz="1350" dirty="0">
              <a:solidFill>
                <a:schemeClr val="accent1"/>
              </a:solidFill>
            </a:endParaRPr>
          </a:p>
          <a:p>
            <a:pPr marL="0" indent="0">
              <a:lnSpc>
                <a:spcPct val="100000"/>
              </a:lnSpc>
              <a:spcBef>
                <a:spcPts val="0"/>
              </a:spcBef>
              <a:buNone/>
              <a:tabLst>
                <a:tab pos="1719263" algn="l"/>
              </a:tabLst>
              <a:defRPr/>
            </a:pPr>
            <a:endParaRPr lang="en-US" sz="1350" dirty="0">
              <a:solidFill>
                <a:srgbClr val="000000"/>
              </a:solidFill>
            </a:endParaRPr>
          </a:p>
        </p:txBody>
      </p:sp>
      <p:sp>
        <p:nvSpPr>
          <p:cNvPr id="5" name="TextBox 4"/>
          <p:cNvSpPr txBox="1"/>
          <p:nvPr/>
        </p:nvSpPr>
        <p:spPr>
          <a:xfrm>
            <a:off x="6165309" y="1414352"/>
            <a:ext cx="4094095" cy="3000821"/>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Melanie Ronda, MSN, RN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Director, Health Care Quality Improvement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IPRO QIN-QIO</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Nursing Home Lead, NY, NJ, Ohio</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Infection Prevention Specialist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4"/>
              </a:rPr>
              <a:t>mronda@ipro.org</a:t>
            </a: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Amy Stackman, RN</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Quality Improvement Specialist</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IPRO QIN-QIO</a:t>
            </a:r>
          </a:p>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3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mn-cs"/>
                <a:hlinkClick r:id="rId5"/>
              </a:rPr>
              <a:t>astackman@ipro.org</a:t>
            </a: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4" name="Slide Number Placeholder 3"/>
          <p:cNvSpPr>
            <a:spLocks noGrp="1"/>
          </p:cNvSpPr>
          <p:nvPr>
            <p:ph type="sldNum" idx="1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00000000-1234-1234-1234-123412341234}" type="slidenum">
              <a:rPr kumimoji="0" lang="en-US" sz="900" b="0" i="0" u="none" strike="noStrike" kern="1200" cap="none" spc="0" normalizeH="0" baseline="0" noProof="0">
                <a:ln>
                  <a:noFill/>
                </a:ln>
                <a:solidFill>
                  <a:srgbClr val="888888"/>
                </a:solidFill>
                <a:effectLst/>
                <a:uLnTx/>
                <a:uFillTx/>
                <a:latin typeface="Calibri"/>
                <a:ea typeface="+mn-ea"/>
                <a:cs typeface="Calibri"/>
                <a:sym typeface="Calibri"/>
              </a:rPr>
              <a:pPr marL="0" marR="0" lvl="0" indent="0" algn="l" defTabSz="685800" rtl="0" eaLnBrk="1" fontAlgn="auto" latinLnBrk="0" hangingPunct="1">
                <a:lnSpc>
                  <a:spcPct val="100000"/>
                </a:lnSpc>
                <a:spcBef>
                  <a:spcPts val="0"/>
                </a:spcBef>
                <a:spcAft>
                  <a:spcPts val="0"/>
                </a:spcAft>
                <a:buClrTx/>
                <a:buSzTx/>
                <a:buFontTx/>
                <a:buNone/>
                <a:tabLst/>
                <a:defRPr/>
              </a:pPr>
              <a:t>32</a:t>
            </a:fld>
            <a:endParaRPr kumimoji="0" lang="en-US" sz="900" b="0" i="0" u="none" strike="noStrike" kern="1200" cap="none" spc="0" normalizeH="0" baseline="0" noProof="0" dirty="0">
              <a:ln>
                <a:noFill/>
              </a:ln>
              <a:solidFill>
                <a:srgbClr val="888888"/>
              </a:solidFill>
              <a:effectLst/>
              <a:uLnTx/>
              <a:uFillTx/>
              <a:latin typeface="Calibri"/>
              <a:ea typeface="+mn-ea"/>
              <a:cs typeface="Calibri"/>
              <a:sym typeface="Calibri"/>
            </a:endParaRPr>
          </a:p>
        </p:txBody>
      </p:sp>
    </p:spTree>
    <p:extLst>
      <p:ext uri="{BB962C8B-B14F-4D97-AF65-F5344CB8AC3E}">
        <p14:creationId xmlns:p14="http://schemas.microsoft.com/office/powerpoint/2010/main" val="2009010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218E-35EC-1CF5-4209-C296199D5F98}"/>
              </a:ext>
            </a:extLst>
          </p:cNvPr>
          <p:cNvSpPr>
            <a:spLocks noGrp="1"/>
          </p:cNvSpPr>
          <p:nvPr>
            <p:ph type="title"/>
          </p:nvPr>
        </p:nvSpPr>
        <p:spPr>
          <a:xfrm>
            <a:off x="2120566" y="457201"/>
            <a:ext cx="7886700" cy="793469"/>
          </a:xfrm>
        </p:spPr>
        <p:txBody>
          <a:bodyPr/>
          <a:lstStyle/>
          <a:p>
            <a:r>
              <a:rPr lang="en-US" b="0" dirty="0"/>
              <a:t>Your Participation Will:</a:t>
            </a:r>
          </a:p>
        </p:txBody>
      </p:sp>
      <p:sp>
        <p:nvSpPr>
          <p:cNvPr id="3" name="Content Placeholder 2">
            <a:extLst>
              <a:ext uri="{FF2B5EF4-FFF2-40B4-BE49-F238E27FC236}">
                <a16:creationId xmlns:a16="http://schemas.microsoft.com/office/drawing/2014/main" id="{5C46FB20-944F-C3AE-3918-13D0A2AA6B9C}"/>
              </a:ext>
            </a:extLst>
          </p:cNvPr>
          <p:cNvSpPr>
            <a:spLocks noGrp="1"/>
          </p:cNvSpPr>
          <p:nvPr>
            <p:ph idx="1"/>
          </p:nvPr>
        </p:nvSpPr>
        <p:spPr>
          <a:xfrm>
            <a:off x="2152650" y="1447800"/>
            <a:ext cx="7886700" cy="3924300"/>
          </a:xfrm>
        </p:spPr>
        <p:txBody>
          <a:bodyPr/>
          <a:lstStyle/>
          <a:p>
            <a:r>
              <a:rPr lang="en-US" sz="1800" dirty="0">
                <a:solidFill>
                  <a:srgbClr val="000000"/>
                </a:solidFill>
                <a:latin typeface="Calibri" panose="020F0502020204030204" pitchFamily="34" charset="0"/>
              </a:rPr>
              <a:t>Support organizational systems and teams to expand program infrastructure and capacity; </a:t>
            </a:r>
          </a:p>
          <a:p>
            <a:pPr marL="0" indent="0">
              <a:buNone/>
            </a:pPr>
            <a:endParaRPr lang="en-US" sz="1800" dirty="0">
              <a:solidFill>
                <a:srgbClr val="000000"/>
              </a:solidFill>
              <a:latin typeface="Calibri" panose="020F0502020204030204" pitchFamily="34" charset="0"/>
            </a:endParaRPr>
          </a:p>
          <a:p>
            <a:r>
              <a:rPr lang="en-US" sz="1800" dirty="0">
                <a:solidFill>
                  <a:srgbClr val="000000"/>
                </a:solidFill>
                <a:latin typeface="Calibri" panose="020F0502020204030204" pitchFamily="34" charset="0"/>
              </a:rPr>
              <a:t>Help you redesign your fall prevention and injury reduction program;</a:t>
            </a:r>
          </a:p>
          <a:p>
            <a:pPr marL="0" indent="0">
              <a:buNone/>
            </a:pPr>
            <a:endParaRPr lang="en-US" sz="1800" dirty="0">
              <a:solidFill>
                <a:srgbClr val="000000"/>
              </a:solidFill>
              <a:latin typeface="Calibri" panose="020F0502020204030204" pitchFamily="34" charset="0"/>
            </a:endParaRPr>
          </a:p>
          <a:p>
            <a:r>
              <a:rPr lang="en-US" sz="1800" dirty="0">
                <a:solidFill>
                  <a:srgbClr val="000000"/>
                </a:solidFill>
                <a:latin typeface="Calibri" panose="020F0502020204030204" pitchFamily="34" charset="0"/>
              </a:rPr>
              <a:t>Complement your evaluation program; and </a:t>
            </a:r>
          </a:p>
          <a:p>
            <a:pPr marL="0" indent="0">
              <a:buNone/>
            </a:pPr>
            <a:endParaRPr lang="en-US" sz="1800" dirty="0">
              <a:solidFill>
                <a:srgbClr val="000000"/>
              </a:solidFill>
              <a:latin typeface="Calibri" panose="020F0502020204030204" pitchFamily="34" charset="0"/>
            </a:endParaRPr>
          </a:p>
          <a:p>
            <a:r>
              <a:rPr lang="en-US" sz="1800" dirty="0">
                <a:solidFill>
                  <a:srgbClr val="000000"/>
                </a:solidFill>
                <a:latin typeface="Calibri" panose="020F0502020204030204" pitchFamily="34" charset="0"/>
              </a:rPr>
              <a:t>Provide access to an online learning community to increase exchange of experiences, innovations, and best practice implementations.</a:t>
            </a:r>
          </a:p>
          <a:p>
            <a:endParaRPr lang="en-US" dirty="0"/>
          </a:p>
        </p:txBody>
      </p:sp>
      <p:sp>
        <p:nvSpPr>
          <p:cNvPr id="4" name="Slide Number Placeholder 3">
            <a:extLst>
              <a:ext uri="{FF2B5EF4-FFF2-40B4-BE49-F238E27FC236}">
                <a16:creationId xmlns:a16="http://schemas.microsoft.com/office/drawing/2014/main" id="{5992AD16-C399-3BC9-E13C-A0BEBBA1C292}"/>
              </a:ext>
            </a:extLst>
          </p:cNvPr>
          <p:cNvSpPr>
            <a:spLocks noGrp="1"/>
          </p:cNvSpPr>
          <p:nvPr>
            <p:ph type="sldNum" sz="quarter" idx="12"/>
          </p:nvPr>
        </p:nvSpPr>
        <p:spPr/>
        <p:txBody>
          <a:bodyPr/>
          <a:lstStyle/>
          <a:p>
            <a:pPr marL="0" marR="0" lvl="0" indent="0" algn="l" defTabSz="342900" rtl="0" eaLnBrk="1" fontAlgn="auto" latinLnBrk="0" hangingPunct="1">
              <a:lnSpc>
                <a:spcPct val="100000"/>
              </a:lnSpc>
              <a:spcBef>
                <a:spcPts val="0"/>
              </a:spcBef>
              <a:spcAft>
                <a:spcPts val="0"/>
              </a:spcAft>
              <a:buClrTx/>
              <a:buSzTx/>
              <a:buFontTx/>
              <a:buNone/>
              <a:tabLst/>
              <a:defRPr/>
            </a:pPr>
            <a:fld id="{953D466F-0B71-3646-A63E-72276CFD0D9A}"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l" defTabSz="3429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565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1CDADB-5EC3-D64A-AB6E-DF90194A408D}"/>
              </a:ext>
            </a:extLst>
          </p:cNvPr>
          <p:cNvSpPr>
            <a:spLocks noGrp="1"/>
          </p:cNvSpPr>
          <p:nvPr>
            <p:ph type="title"/>
          </p:nvPr>
        </p:nvSpPr>
        <p:spPr>
          <a:xfrm>
            <a:off x="1894893" y="514229"/>
            <a:ext cx="8144459" cy="793469"/>
          </a:xfrm>
        </p:spPr>
        <p:txBody>
          <a:bodyPr/>
          <a:lstStyle/>
          <a:p>
            <a:r>
              <a:rPr lang="en-US" dirty="0">
                <a:cs typeface="Calibri Light"/>
              </a:rPr>
              <a:t>Series Speaker</a:t>
            </a:r>
          </a:p>
        </p:txBody>
      </p:sp>
      <p:sp>
        <p:nvSpPr>
          <p:cNvPr id="7" name="Content Placeholder 6">
            <a:extLst>
              <a:ext uri="{FF2B5EF4-FFF2-40B4-BE49-F238E27FC236}">
                <a16:creationId xmlns:a16="http://schemas.microsoft.com/office/drawing/2014/main" id="{E5F7DDD2-CCA8-404A-BEB0-894144BFFC2F}"/>
              </a:ext>
            </a:extLst>
          </p:cNvPr>
          <p:cNvSpPr>
            <a:spLocks noGrp="1"/>
          </p:cNvSpPr>
          <p:nvPr>
            <p:ph idx="1"/>
          </p:nvPr>
        </p:nvSpPr>
        <p:spPr>
          <a:xfrm>
            <a:off x="1894893" y="1447801"/>
            <a:ext cx="8432541" cy="4042098"/>
          </a:xfrm>
        </p:spPr>
        <p:txBody>
          <a:bodyPr vert="horz" lIns="68580" tIns="34290" rIns="68580" bIns="34290" rtlCol="0" anchor="t">
            <a:noAutofit/>
          </a:bodyPr>
          <a:lstStyle/>
          <a:p>
            <a:pPr marL="0" indent="0">
              <a:buNone/>
            </a:pPr>
            <a:r>
              <a:rPr lang="en-US" sz="1800" b="1" dirty="0">
                <a:solidFill>
                  <a:srgbClr val="000000"/>
                </a:solidFill>
                <a:latin typeface="Calibri" panose="020F0502020204030204" pitchFamily="34" charset="0"/>
              </a:rPr>
              <a:t>Patricia A. Quigley, PhD, APRN, CRRN, FAAN, FAANP, FARN</a:t>
            </a:r>
            <a:r>
              <a:rPr lang="en-US" sz="1800" dirty="0">
                <a:solidFill>
                  <a:srgbClr val="000000"/>
                </a:solidFill>
                <a:latin typeface="Calibri" panose="020F0502020204030204" pitchFamily="34" charset="0"/>
              </a:rPr>
              <a:t> </a:t>
            </a:r>
          </a:p>
          <a:p>
            <a:pPr marL="0" indent="0">
              <a:buNone/>
            </a:pPr>
            <a:r>
              <a:rPr lang="en-US" sz="1350" b="1" dirty="0">
                <a:solidFill>
                  <a:srgbClr val="000000"/>
                </a:solidFill>
                <a:latin typeface="Calibri" panose="020F0502020204030204" pitchFamily="34" charset="0"/>
              </a:rPr>
              <a:t>Nurse Consultant</a:t>
            </a:r>
          </a:p>
          <a:p>
            <a:r>
              <a:rPr lang="en-US" sz="1650" dirty="0">
                <a:solidFill>
                  <a:srgbClr val="000000"/>
                </a:solidFill>
                <a:latin typeface="Calibri" panose="020F0502020204030204" pitchFamily="34" charset="0"/>
              </a:rPr>
              <a:t>Dr. Quigley is the President and Managing Member of Patricia A. Quigley, Nurse Consultant, LLC, which provides consultation to healthcare systems and patient safety organizations to advance patient safety programs and re-engineer integration of innovation at the point of care. </a:t>
            </a:r>
          </a:p>
          <a:p>
            <a:r>
              <a:rPr lang="en-US" sz="1650" dirty="0">
                <a:solidFill>
                  <a:srgbClr val="000000"/>
                </a:solidFill>
                <a:latin typeface="Calibri" panose="020F0502020204030204" pitchFamily="34" charset="0"/>
              </a:rPr>
              <a:t>For more than 45 years, Dr. Quigley has practiced in the field of rehabilitation nursing. She is recognized for her leadership as a speaker, scholar, researcher, author, educator, and mentor. </a:t>
            </a:r>
          </a:p>
          <a:p>
            <a:r>
              <a:rPr lang="en-US" sz="1650" dirty="0">
                <a:solidFill>
                  <a:srgbClr val="000000"/>
                </a:solidFill>
                <a:latin typeface="Calibri" panose="020F0502020204030204" pitchFamily="34" charset="0"/>
              </a:rPr>
              <a:t>Dr. Quigley’s contributions to patient safety, nursing, and rehabilitation are highly respected both nationally and internationally. She is known for her emphasis on clinical practice innovations designed to promote independence and safety for the elderly. </a:t>
            </a:r>
          </a:p>
          <a:p>
            <a:r>
              <a:rPr lang="en-US" sz="1650" dirty="0">
                <a:solidFill>
                  <a:srgbClr val="000000"/>
                </a:solidFill>
                <a:latin typeface="Calibri" panose="020F0502020204030204" pitchFamily="34" charset="0"/>
              </a:rPr>
              <a:t>Dr. Quigley is currently a member of the National Quality Forum’s Prevention and Population Health Committee.</a:t>
            </a:r>
            <a:endParaRPr lang="en-US" sz="1650" dirty="0">
              <a:cs typeface="Calibri"/>
            </a:endParaRPr>
          </a:p>
        </p:txBody>
      </p:sp>
      <p:sp>
        <p:nvSpPr>
          <p:cNvPr id="2" name="Slide Number Placeholder 1"/>
          <p:cNvSpPr>
            <a:spLocks noGrp="1"/>
          </p:cNvSpPr>
          <p:nvPr>
            <p:ph type="sldNum" sz="quarter" idx="12"/>
          </p:nvPr>
        </p:nvSpPr>
        <p:spPr/>
        <p:txBody>
          <a:bodyPr/>
          <a:lstStyle/>
          <a:p>
            <a:pPr marL="0" marR="0" lvl="0" indent="0" algn="l" defTabSz="342900" rtl="0" eaLnBrk="1" fontAlgn="auto" latinLnBrk="0" hangingPunct="1">
              <a:lnSpc>
                <a:spcPct val="100000"/>
              </a:lnSpc>
              <a:spcBef>
                <a:spcPts val="0"/>
              </a:spcBef>
              <a:spcAft>
                <a:spcPts val="0"/>
              </a:spcAft>
              <a:buClrTx/>
              <a:buSzTx/>
              <a:buFontTx/>
              <a:buNone/>
              <a:tabLst/>
              <a:defRPr/>
            </a:pPr>
            <a:fld id="{953D466F-0B71-3646-A63E-72276CFD0D9A}" type="slidenum">
              <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rPr>
              <a:pPr marL="0" marR="0" lvl="0" indent="0" algn="l" defTabSz="3429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731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71800" y="1219200"/>
            <a:ext cx="7010400" cy="2819400"/>
          </a:xfrm>
        </p:spPr>
        <p:txBody>
          <a:bodyPr>
            <a:normAutofit/>
          </a:bodyPr>
          <a:lstStyle/>
          <a:p>
            <a:br>
              <a:rPr lang="en-US" sz="3600" dirty="0"/>
            </a:br>
            <a:r>
              <a:rPr lang="en-US" sz="3600" dirty="0"/>
              <a:t>IPRO Coaching Webinar</a:t>
            </a:r>
            <a:br>
              <a:rPr lang="en-US" sz="4900" dirty="0"/>
            </a:br>
            <a:endParaRPr lang="en-US" sz="4900" dirty="0"/>
          </a:p>
        </p:txBody>
      </p:sp>
      <p:sp>
        <p:nvSpPr>
          <p:cNvPr id="3075" name="Rectangle 3"/>
          <p:cNvSpPr>
            <a:spLocks noGrp="1" noChangeArrowheads="1"/>
          </p:cNvSpPr>
          <p:nvPr>
            <p:ph type="subTitle" idx="1"/>
          </p:nvPr>
        </p:nvSpPr>
        <p:spPr>
          <a:xfrm>
            <a:off x="2362199" y="3810001"/>
            <a:ext cx="8140337" cy="2301875"/>
          </a:xfrm>
        </p:spPr>
        <p:txBody>
          <a:bodyPr>
            <a:normAutofit/>
          </a:bodyPr>
          <a:lstStyle/>
          <a:p>
            <a:pPr algn="l" eaLnBrk="1" hangingPunct="1">
              <a:lnSpc>
                <a:spcPct val="80000"/>
              </a:lnSpc>
            </a:pPr>
            <a:endParaRPr lang="en-US" sz="2400" dirty="0">
              <a:solidFill>
                <a:srgbClr val="0000FF"/>
              </a:solidFill>
            </a:endParaRPr>
          </a:p>
          <a:p>
            <a:pPr algn="l" eaLnBrk="1" hangingPunct="1">
              <a:lnSpc>
                <a:spcPct val="80000"/>
              </a:lnSpc>
            </a:pPr>
            <a:r>
              <a:rPr lang="en-US" sz="2400" dirty="0">
                <a:solidFill>
                  <a:srgbClr val="0000FF"/>
                </a:solidFill>
              </a:rPr>
              <a:t>Pat Quigley, PhD, MPH, APRN, CRRN, FAAN, FAANP, FARN</a:t>
            </a:r>
          </a:p>
          <a:p>
            <a:pPr algn="l" eaLnBrk="1" hangingPunct="1">
              <a:lnSpc>
                <a:spcPct val="80000"/>
              </a:lnSpc>
            </a:pPr>
            <a:r>
              <a:rPr lang="en-US" sz="2400" dirty="0">
                <a:solidFill>
                  <a:srgbClr val="0000FF"/>
                </a:solidFill>
              </a:rPr>
              <a:t>Nurse Consultant</a:t>
            </a:r>
          </a:p>
          <a:p>
            <a:pPr eaLnBrk="1" hangingPunct="1">
              <a:lnSpc>
                <a:spcPct val="80000"/>
              </a:lnSpc>
            </a:pPr>
            <a:endParaRPr lang="en-US" sz="2400" dirty="0">
              <a:solidFill>
                <a:srgbClr val="0000FF"/>
              </a:solidFill>
            </a:endParaRPr>
          </a:p>
          <a:p>
            <a:pPr eaLnBrk="1" hangingPunct="1">
              <a:lnSpc>
                <a:spcPct val="80000"/>
              </a:lnSpc>
            </a:pPr>
            <a:r>
              <a:rPr lang="en-US" sz="2400" i="1" dirty="0">
                <a:solidFill>
                  <a:srgbClr val="0000FF"/>
                </a:solidFill>
              </a:rPr>
              <a:t>E-Mail: </a:t>
            </a:r>
            <a:r>
              <a:rPr lang="en-US" sz="2400" i="1" dirty="0">
                <a:solidFill>
                  <a:srgbClr val="0000FF"/>
                </a:solidFill>
                <a:hlinkClick r:id="rId3"/>
              </a:rPr>
              <a:t>pquigley1@tampabay.rr.com</a:t>
            </a:r>
            <a:r>
              <a:rPr lang="en-US" sz="2400" i="1" dirty="0">
                <a:solidFill>
                  <a:srgbClr val="0000FF"/>
                </a:solidFill>
              </a:rPr>
              <a:t> </a:t>
            </a:r>
          </a:p>
          <a:p>
            <a:pPr eaLnBrk="1" hangingPunct="1">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Coaching Webinar Series Objectives:</a:t>
            </a:r>
          </a:p>
        </p:txBody>
      </p:sp>
      <p:sp>
        <p:nvSpPr>
          <p:cNvPr id="3" name="Content Placeholder 2"/>
          <p:cNvSpPr>
            <a:spLocks noGrp="1"/>
          </p:cNvSpPr>
          <p:nvPr>
            <p:ph idx="1"/>
          </p:nvPr>
        </p:nvSpPr>
        <p:spPr>
          <a:xfrm>
            <a:off x="2286000" y="1905000"/>
            <a:ext cx="7924800" cy="4267200"/>
          </a:xfrm>
        </p:spPr>
        <p:txBody>
          <a:bodyPr>
            <a:normAutofit/>
          </a:bodyPr>
          <a:lstStyle/>
          <a:p>
            <a:pPr>
              <a:spcAft>
                <a:spcPts val="1200"/>
              </a:spcAft>
            </a:pPr>
            <a:r>
              <a:rPr lang="en-US" sz="3000" dirty="0"/>
              <a:t>Provide an open forum for sharing, collaboration and support </a:t>
            </a:r>
          </a:p>
          <a:p>
            <a:pPr>
              <a:spcAft>
                <a:spcPts val="1200"/>
              </a:spcAft>
            </a:pPr>
            <a:r>
              <a:rPr lang="en-US" sz="3000" dirty="0"/>
              <a:t>Compose strategies to reduce barriers and enhance facilitators to short-term and long-term program implementation</a:t>
            </a:r>
          </a:p>
          <a:p>
            <a:pPr>
              <a:spcAft>
                <a:spcPts val="1200"/>
              </a:spcAft>
            </a:pPr>
            <a:r>
              <a:rPr lang="en-US" sz="3000" dirty="0"/>
              <a:t>Address additional areas of fall program management as a community of learning</a:t>
            </a:r>
          </a:p>
        </p:txBody>
      </p:sp>
      <p:sp>
        <p:nvSpPr>
          <p:cNvPr id="4" name="Slide Number Placeholder 3"/>
          <p:cNvSpPr>
            <a:spLocks noGrp="1"/>
          </p:cNvSpPr>
          <p:nvPr>
            <p:ph type="sldNum" sz="quarter" idx="12"/>
          </p:nvPr>
        </p:nvSpPr>
        <p:spPr/>
        <p:txBody>
          <a:bodyPr/>
          <a:lstStyle/>
          <a:p>
            <a:pPr fontAlgn="base">
              <a:spcBef>
                <a:spcPct val="50000"/>
              </a:spcBef>
              <a:spcAft>
                <a:spcPct val="0"/>
              </a:spcAft>
            </a:pPr>
            <a:fld id="{973F479F-E9A7-4CE2-B165-5EF1515D6AA5}" type="slidenum">
              <a:rPr lang="en-US">
                <a:solidFill>
                  <a:prstClr val="black"/>
                </a:solidFill>
                <a:latin typeface="Eras Demi ITC" pitchFamily="34" charset="0"/>
                <a:ea typeface="ＭＳ Ｐゴシック"/>
              </a:rPr>
              <a:pPr fontAlgn="base">
                <a:spcBef>
                  <a:spcPct val="50000"/>
                </a:spcBef>
                <a:spcAft>
                  <a:spcPct val="0"/>
                </a:spcAft>
              </a:pPr>
              <a:t>7</a:t>
            </a:fld>
            <a:endParaRPr lang="en-US" dirty="0">
              <a:solidFill>
                <a:prstClr val="black"/>
              </a:solidFill>
              <a:latin typeface="Eras Demi ITC" pitchFamily="34" charset="0"/>
              <a:ea typeface="ＭＳ Ｐゴシック"/>
            </a:endParaRPr>
          </a:p>
        </p:txBody>
      </p:sp>
    </p:spTree>
    <p:extLst>
      <p:ext uri="{BB962C8B-B14F-4D97-AF65-F5344CB8AC3E}">
        <p14:creationId xmlns:p14="http://schemas.microsoft.com/office/powerpoint/2010/main" val="260378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5CC42C-DA0F-D046-8DCB-5FBA9E871E7D}"/>
              </a:ext>
            </a:extLst>
          </p:cNvPr>
          <p:cNvSpPr>
            <a:spLocks noGrp="1"/>
          </p:cNvSpPr>
          <p:nvPr>
            <p:ph type="ctrTitle"/>
          </p:nvPr>
        </p:nvSpPr>
        <p:spPr/>
        <p:txBody>
          <a:bodyPr/>
          <a:lstStyle/>
          <a:p>
            <a:r>
              <a:rPr lang="en-US" sz="3600" dirty="0"/>
              <a:t>A Refresher: Best Practices to Reduce Falls  Associated with Toileting</a:t>
            </a:r>
          </a:p>
        </p:txBody>
      </p:sp>
      <p:sp>
        <p:nvSpPr>
          <p:cNvPr id="5" name="Subtitle 4">
            <a:extLst>
              <a:ext uri="{FF2B5EF4-FFF2-40B4-BE49-F238E27FC236}">
                <a16:creationId xmlns:a16="http://schemas.microsoft.com/office/drawing/2014/main" id="{B8DEF502-6D30-B141-BAC1-A1476888C267}"/>
              </a:ext>
            </a:extLst>
          </p:cNvPr>
          <p:cNvSpPr>
            <a:spLocks noGrp="1"/>
          </p:cNvSpPr>
          <p:nvPr>
            <p:ph type="subTitle" idx="1"/>
          </p:nvPr>
        </p:nvSpPr>
        <p:spPr>
          <a:xfrm>
            <a:off x="1905000" y="3886200"/>
            <a:ext cx="8001000" cy="1752600"/>
          </a:xfrm>
        </p:spPr>
        <p:txBody>
          <a:bodyPr/>
          <a:lstStyle/>
          <a:p>
            <a:r>
              <a:rPr lang="en-US" sz="2800" dirty="0"/>
              <a:t>Patricia A. Quigley, PhD, MPH, APRN, CRRN, </a:t>
            </a:r>
          </a:p>
          <a:p>
            <a:r>
              <a:rPr lang="en-US" sz="2800" dirty="0"/>
              <a:t>FAAN, FAANP, FARN, Nurse Consultant </a:t>
            </a:r>
          </a:p>
          <a:p>
            <a:r>
              <a:rPr lang="en-US" sz="2800" dirty="0"/>
              <a:t>July 19, 2023</a:t>
            </a:r>
          </a:p>
          <a:p>
            <a:r>
              <a:rPr lang="en-US" sz="2800" dirty="0"/>
              <a:t>e-mail: </a:t>
            </a:r>
            <a:r>
              <a:rPr lang="en-US" sz="2800" dirty="0">
                <a:hlinkClick r:id="rId2"/>
              </a:rPr>
              <a:t>pquigley1@tampabay.rr.com</a:t>
            </a:r>
            <a:r>
              <a:rPr lang="en-US" sz="2800" dirty="0"/>
              <a:t> </a:t>
            </a:r>
          </a:p>
          <a:p>
            <a:endParaRPr lang="en-US" dirty="0"/>
          </a:p>
        </p:txBody>
      </p:sp>
    </p:spTree>
    <p:extLst>
      <p:ext uri="{BB962C8B-B14F-4D97-AF65-F5344CB8AC3E}">
        <p14:creationId xmlns:p14="http://schemas.microsoft.com/office/powerpoint/2010/main" val="2932046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r>
              <a:rPr lang="en-US" dirty="0"/>
              <a:t>Profile trends of falls associated with toileting over the years</a:t>
            </a:r>
          </a:p>
          <a:p>
            <a:r>
              <a:rPr lang="en-US" dirty="0"/>
              <a:t>Examine patient and environmental fall risk factors</a:t>
            </a:r>
          </a:p>
          <a:p>
            <a:r>
              <a:rPr lang="en-US" dirty="0"/>
              <a:t>Generate strategies to redesign a population-based approach for scheduled and assisted toileting while creating an environment for safe toileting</a:t>
            </a:r>
          </a:p>
          <a:p>
            <a:endParaRPr lang="en-US" b="1" dirty="0"/>
          </a:p>
        </p:txBody>
      </p:sp>
    </p:spTree>
    <p:extLst>
      <p:ext uri="{BB962C8B-B14F-4D97-AF65-F5344CB8AC3E}">
        <p14:creationId xmlns:p14="http://schemas.microsoft.com/office/powerpoint/2010/main" val="246166004"/>
      </p:ext>
    </p:extLst>
  </p:cSld>
  <p:clrMapOvr>
    <a:masterClrMapping/>
  </p:clrMapOvr>
</p:sld>
</file>

<file path=ppt/theme/theme1.xml><?xml version="1.0" encoding="utf-8"?>
<a:theme xmlns:a="http://schemas.openxmlformats.org/drawingml/2006/main" name="1_Office Theme">
  <a:themeElements>
    <a:clrScheme name="NQIIC - HQIC - QIN-QIO">
      <a:dk1>
        <a:srgbClr val="000000"/>
      </a:dk1>
      <a:lt1>
        <a:srgbClr val="FFFFFF"/>
      </a:lt1>
      <a:dk2>
        <a:srgbClr val="44546A"/>
      </a:dk2>
      <a:lt2>
        <a:srgbClr val="D7D9DA"/>
      </a:lt2>
      <a:accent1>
        <a:srgbClr val="00539B"/>
      </a:accent1>
      <a:accent2>
        <a:srgbClr val="F1CB00"/>
      </a:accent2>
      <a:accent3>
        <a:srgbClr val="63D6FC"/>
      </a:accent3>
      <a:accent4>
        <a:srgbClr val="FF7A2C"/>
      </a:accent4>
      <a:accent5>
        <a:srgbClr val="00C2C4"/>
      </a:accent5>
      <a:accent6>
        <a:srgbClr val="00539B"/>
      </a:accent6>
      <a:hlink>
        <a:srgbClr val="0000FF"/>
      </a:hlink>
      <a:folHlink>
        <a:srgbClr val="00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PRO-NQIIC_Template_PPT_Final_3" id="{681EEE4F-C09C-4BF7-8902-2BB583983C1E}" vid="{2D458002-91FB-445B-8D33-1A3E32BD7373}"/>
    </a:ext>
  </a:extLst>
</a:theme>
</file>

<file path=ppt/theme/theme2.xml><?xml version="1.0" encoding="utf-8"?>
<a:theme xmlns:a="http://schemas.openxmlformats.org/drawingml/2006/main" name="Red Blue and Yellow">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1948</Words>
  <Application>Microsoft Office PowerPoint</Application>
  <PresentationFormat>Widescreen</PresentationFormat>
  <Paragraphs>238</Paragraphs>
  <Slides>32</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Arial</vt:lpstr>
      <vt:lpstr>ArialMT</vt:lpstr>
      <vt:lpstr>Calibri</vt:lpstr>
      <vt:lpstr>Calibri Light</vt:lpstr>
      <vt:lpstr>Eras Demi ITC</vt:lpstr>
      <vt:lpstr>Tahoma</vt:lpstr>
      <vt:lpstr>Times New Roman</vt:lpstr>
      <vt:lpstr>Wingdings</vt:lpstr>
      <vt:lpstr>1_Office Theme</vt:lpstr>
      <vt:lpstr>Red Blue and Yellow</vt:lpstr>
      <vt:lpstr>Falls: The Series</vt:lpstr>
      <vt:lpstr>The IPRO QIN-QIO</vt:lpstr>
      <vt:lpstr>Series Schedule: 2 – 3 pm EST</vt:lpstr>
      <vt:lpstr>Your Participation Will:</vt:lpstr>
      <vt:lpstr>Series Speaker</vt:lpstr>
      <vt:lpstr> IPRO Coaching Webinar </vt:lpstr>
      <vt:lpstr>Coaching Webinar Series Objectives:</vt:lpstr>
      <vt:lpstr>A Refresher: Best Practices to Reduce Falls  Associated with Toileting</vt:lpstr>
      <vt:lpstr>Objectives</vt:lpstr>
      <vt:lpstr>Falls Associated with Toileting Refer To</vt:lpstr>
      <vt:lpstr>Early Findings: Where Falls Happen </vt:lpstr>
      <vt:lpstr>Prevalence of Inpatient Falls Associated with Toileting (2010)</vt:lpstr>
      <vt:lpstr>Toileting-Related Inpatient Falls (2012) </vt:lpstr>
      <vt:lpstr>Toileting-related Falls at Night (2019) </vt:lpstr>
      <vt:lpstr>Individualized Toileting: Your Staff Must Consider </vt:lpstr>
      <vt:lpstr>Urinary Sxs Linked to Falls</vt:lpstr>
      <vt:lpstr>Individual Toileting Needs </vt:lpstr>
      <vt:lpstr>Where do your falls occur?</vt:lpstr>
      <vt:lpstr>Patient Assessment </vt:lpstr>
      <vt:lpstr>Environmental Assessment</vt:lpstr>
      <vt:lpstr>Interaction Effect: Patient and Environment </vt:lpstr>
      <vt:lpstr>Bathroom: SAFE DESIGN (2014)</vt:lpstr>
      <vt:lpstr>You Must:  Go Beyond Universal Approaches</vt:lpstr>
      <vt:lpstr>Patient – Population Specific Toileting</vt:lpstr>
      <vt:lpstr>Your Turn to Share</vt:lpstr>
      <vt:lpstr>Please Share</vt:lpstr>
      <vt:lpstr>Open Forum</vt:lpstr>
      <vt:lpstr>Upcoming Schedule </vt:lpstr>
      <vt:lpstr>Thank you!  You Can Always Reach Me!</vt:lpstr>
      <vt:lpstr>Next Steps</vt:lpstr>
      <vt:lpstr>Thank You for Attending Today’s Event</vt:lpstr>
      <vt:lpstr>IPRO HQIC &amp; Speaker Contact Information</vt:lpstr>
    </vt:vector>
  </TitlesOfParts>
  <Company>IPRO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Falls: The Series</dc:title>
  <dc:creator>CarlaLisa Rovere-Kistner</dc:creator>
  <cp:lastModifiedBy>CarlaLisa Rovere-Kistner</cp:lastModifiedBy>
  <cp:revision>2</cp:revision>
  <dcterms:created xsi:type="dcterms:W3CDTF">2023-06-21T13:58:41Z</dcterms:created>
  <dcterms:modified xsi:type="dcterms:W3CDTF">2023-06-26T12:58:20Z</dcterms:modified>
</cp:coreProperties>
</file>