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1" r:id="rId5"/>
  </p:sldMasterIdLst>
  <p:notesMasterIdLst>
    <p:notesMasterId r:id="rId47"/>
  </p:notesMasterIdLst>
  <p:sldIdLst>
    <p:sldId id="1544" r:id="rId6"/>
    <p:sldId id="1556" r:id="rId7"/>
    <p:sldId id="1557" r:id="rId8"/>
    <p:sldId id="269" r:id="rId9"/>
    <p:sldId id="257" r:id="rId10"/>
    <p:sldId id="1558" r:id="rId11"/>
    <p:sldId id="1545" r:id="rId12"/>
    <p:sldId id="1515" r:id="rId13"/>
    <p:sldId id="1543" r:id="rId14"/>
    <p:sldId id="1469" r:id="rId15"/>
    <p:sldId id="425" r:id="rId16"/>
    <p:sldId id="299" r:id="rId17"/>
    <p:sldId id="477" r:id="rId18"/>
    <p:sldId id="430" r:id="rId19"/>
    <p:sldId id="432" r:id="rId20"/>
    <p:sldId id="433" r:id="rId21"/>
    <p:sldId id="434" r:id="rId22"/>
    <p:sldId id="435" r:id="rId23"/>
    <p:sldId id="1511" r:id="rId24"/>
    <p:sldId id="513" r:id="rId25"/>
    <p:sldId id="436" r:id="rId26"/>
    <p:sldId id="437" r:id="rId27"/>
    <p:sldId id="494" r:id="rId28"/>
    <p:sldId id="495" r:id="rId29"/>
    <p:sldId id="496" r:id="rId30"/>
    <p:sldId id="503" r:id="rId31"/>
    <p:sldId id="478" r:id="rId32"/>
    <p:sldId id="447" r:id="rId33"/>
    <p:sldId id="419" r:id="rId34"/>
    <p:sldId id="509" r:id="rId35"/>
    <p:sldId id="1460" r:id="rId36"/>
    <p:sldId id="525" r:id="rId37"/>
    <p:sldId id="712" r:id="rId38"/>
    <p:sldId id="1506" r:id="rId39"/>
    <p:sldId id="1507" r:id="rId40"/>
    <p:sldId id="1508" r:id="rId41"/>
    <p:sldId id="729" r:id="rId42"/>
    <p:sldId id="1510" r:id="rId43"/>
    <p:sldId id="259" r:id="rId44"/>
    <p:sldId id="397" r:id="rId45"/>
    <p:sldId id="476"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38" autoAdjust="0"/>
    <p:restoredTop sz="94712" autoAdjust="0"/>
  </p:normalViewPr>
  <p:slideViewPr>
    <p:cSldViewPr snapToGrid="0">
      <p:cViewPr varScale="1">
        <p:scale>
          <a:sx n="90" d="100"/>
          <a:sy n="90" d="100"/>
        </p:scale>
        <p:origin x="235" y="62"/>
      </p:cViewPr>
      <p:guideLst/>
    </p:cSldViewPr>
  </p:slideViewPr>
  <p:outlineViewPr>
    <p:cViewPr>
      <p:scale>
        <a:sx n="33" d="100"/>
        <a:sy n="33" d="100"/>
      </p:scale>
      <p:origin x="0" y="-1732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644B17-BE93-44EB-8DD9-5048A7B808A0}" type="datetimeFigureOut">
              <a:rPr lang="en-US" smtClean="0"/>
              <a:t>6/13/2023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E47B19-0910-4B3A-A9B1-53D70BB059FD}" type="slidenum">
              <a:rPr lang="en-US" smtClean="0"/>
              <a:t>‹#›</a:t>
            </a:fld>
            <a:endParaRPr lang="en-US"/>
          </a:p>
        </p:txBody>
      </p:sp>
    </p:spTree>
    <p:extLst>
      <p:ext uri="{BB962C8B-B14F-4D97-AF65-F5344CB8AC3E}">
        <p14:creationId xmlns:p14="http://schemas.microsoft.com/office/powerpoint/2010/main" val="2843258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FC49A4-32A9-4ED6-B5E3-B4AA81FBEA5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7805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We are your QIN-QIO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IPRO with Healthcentric Advisors and Qlarant. 3 Companies under the IPRO QIN-QIO. If you know one of us, you know IPRO!</a:t>
            </a:r>
            <a:endParaRPr/>
          </a:p>
        </p:txBody>
      </p:sp>
      <p:sp>
        <p:nvSpPr>
          <p:cNvPr id="95" name="Google Shape;9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457200" rtl="0" eaLnBrk="1" fontAlgn="auto" latinLnBrk="0" hangingPunct="1">
              <a:lnSpc>
                <a:spcPct val="100000"/>
              </a:lnSpc>
              <a:spcBef>
                <a:spcPts val="0"/>
              </a:spcBef>
              <a:spcAft>
                <a:spcPts val="0"/>
              </a:spcAft>
              <a:buClrTx/>
              <a:buSzPts val="1400"/>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Pts val="1400"/>
                <a:buFontTx/>
                <a:buNone/>
                <a:tabLst/>
                <a:defRPr/>
              </a:pPr>
              <a:t>2</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FC49A4-32A9-4ED6-B5E3-B4AA81FBEA5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4007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1887" rtl="0" eaLnBrk="1" fontAlgn="base" latinLnBrk="0" hangingPunct="1">
              <a:lnSpc>
                <a:spcPct val="100000"/>
              </a:lnSpc>
              <a:spcBef>
                <a:spcPct val="0"/>
              </a:spcBef>
              <a:spcAft>
                <a:spcPct val="0"/>
              </a:spcAft>
              <a:buClrTx/>
              <a:buSzTx/>
              <a:buFontTx/>
              <a:buNone/>
              <a:tabLst/>
              <a:defRPr/>
            </a:pPr>
            <a:fld id="{8466446A-8D9B-4AE6-A992-973C3938CEB6}" type="slidenum">
              <a:rPr kumimoji="0" lang="en-US" sz="1300" b="0" i="0" u="none" strike="noStrike" kern="1200" cap="none" spc="0" normalizeH="0" baseline="0" noProof="0" smtClean="0">
                <a:ln>
                  <a:noFill/>
                </a:ln>
                <a:solidFill>
                  <a:prstClr val="black"/>
                </a:solidFill>
                <a:effectLst/>
                <a:uLnTx/>
                <a:uFillTx/>
                <a:latin typeface="Eras Demi ITC" pitchFamily="34" charset="0"/>
                <a:ea typeface="+mn-ea"/>
                <a:cs typeface="+mn-cs"/>
              </a:rPr>
              <a:pPr marL="0" marR="0" lvl="0" indent="0" algn="r" defTabSz="931887" rtl="0" eaLnBrk="1" fontAlgn="base" latinLnBrk="0" hangingPunct="1">
                <a:lnSpc>
                  <a:spcPct val="100000"/>
                </a:lnSpc>
                <a:spcBef>
                  <a:spcPct val="0"/>
                </a:spcBef>
                <a:spcAft>
                  <a:spcPct val="0"/>
                </a:spcAft>
                <a:buClrTx/>
                <a:buSzTx/>
                <a:buFontTx/>
                <a:buNone/>
                <a:tabLst/>
                <a:defRPr/>
              </a:pPr>
              <a:t>7</a:t>
            </a:fld>
            <a:endParaRPr kumimoji="0" lang="en-US" sz="1300" b="0" i="0" u="none" strike="noStrike" kern="1200" cap="none" spc="0" normalizeH="0" baseline="0" noProof="0">
              <a:ln>
                <a:noFill/>
              </a:ln>
              <a:solidFill>
                <a:prstClr val="black"/>
              </a:solidFill>
              <a:effectLst/>
              <a:uLnTx/>
              <a:uFillTx/>
              <a:latin typeface="Eras Demi ITC" pitchFamily="34" charset="0"/>
              <a:ea typeface="+mn-ea"/>
              <a:cs typeface="+mn-cs"/>
            </a:endParaRPr>
          </a:p>
        </p:txBody>
      </p:sp>
    </p:spTree>
    <p:extLst>
      <p:ext uri="{BB962C8B-B14F-4D97-AF65-F5344CB8AC3E}">
        <p14:creationId xmlns:p14="http://schemas.microsoft.com/office/powerpoint/2010/main" val="1381595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1887" rtl="0" eaLnBrk="1" fontAlgn="base" latinLnBrk="0" hangingPunct="1">
              <a:lnSpc>
                <a:spcPct val="100000"/>
              </a:lnSpc>
              <a:spcBef>
                <a:spcPct val="0"/>
              </a:spcBef>
              <a:spcAft>
                <a:spcPct val="0"/>
              </a:spcAft>
              <a:buClrTx/>
              <a:buSzTx/>
              <a:buFontTx/>
              <a:buNone/>
              <a:tabLst/>
              <a:defRPr/>
            </a:pPr>
            <a:fld id="{B239F66B-F5E9-4378-921B-E84F83620D39}" type="slidenum">
              <a:rPr kumimoji="0" lang="en-US" sz="1300" b="0" i="0" u="none" strike="noStrike" kern="1200" cap="none" spc="0" normalizeH="0" baseline="0" noProof="0" smtClean="0">
                <a:ln>
                  <a:noFill/>
                </a:ln>
                <a:solidFill>
                  <a:prstClr val="black"/>
                </a:solidFill>
                <a:effectLst/>
                <a:uLnTx/>
                <a:uFillTx/>
                <a:latin typeface="Eras Demi ITC" pitchFamily="34" charset="0"/>
                <a:ea typeface="+mn-ea"/>
                <a:cs typeface="+mn-cs"/>
              </a:rPr>
              <a:pPr marL="0" marR="0" lvl="0" indent="0" algn="r" defTabSz="931887" rtl="0" eaLnBrk="1" fontAlgn="base" latinLnBrk="0" hangingPunct="1">
                <a:lnSpc>
                  <a:spcPct val="100000"/>
                </a:lnSpc>
                <a:spcBef>
                  <a:spcPct val="0"/>
                </a:spcBef>
                <a:spcAft>
                  <a:spcPct val="0"/>
                </a:spcAft>
                <a:buClrTx/>
                <a:buSzTx/>
                <a:buFontTx/>
                <a:buNone/>
                <a:tabLst/>
                <a:defRPr/>
              </a:pPr>
              <a:t>16</a:t>
            </a:fld>
            <a:endParaRPr kumimoji="0" lang="en-US" sz="1300" b="0" i="0" u="none" strike="noStrike" kern="1200" cap="none" spc="0" normalizeH="0" baseline="0" noProof="0">
              <a:ln>
                <a:noFill/>
              </a:ln>
              <a:solidFill>
                <a:prstClr val="black"/>
              </a:solidFill>
              <a:effectLst/>
              <a:uLnTx/>
              <a:uFillTx/>
              <a:latin typeface="Eras Demi ITC" pitchFamily="34" charset="0"/>
              <a:ea typeface="+mn-ea"/>
              <a:cs typeface="+mn-cs"/>
            </a:endParaRPr>
          </a:p>
        </p:txBody>
      </p:sp>
    </p:spTree>
    <p:extLst>
      <p:ext uri="{BB962C8B-B14F-4D97-AF65-F5344CB8AC3E}">
        <p14:creationId xmlns:p14="http://schemas.microsoft.com/office/powerpoint/2010/main" val="2693955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FC49A4-32A9-4ED6-B5E3-B4AA81FBEA5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8522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22363"/>
            <a:ext cx="105156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38200" y="3602038"/>
            <a:ext cx="105156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pPr algn="l"/>
            <a:fld id="{953D466F-0B71-3646-A63E-72276CFD0D9A}" type="slidenum">
              <a:rPr lang="en-US" smtClean="0"/>
              <a:pPr/>
              <a:t>‹#›</a:t>
            </a:fld>
            <a:endParaRPr lang="en-US"/>
          </a:p>
        </p:txBody>
      </p:sp>
    </p:spTree>
    <p:extLst>
      <p:ext uri="{BB962C8B-B14F-4D97-AF65-F5344CB8AC3E}">
        <p14:creationId xmlns:p14="http://schemas.microsoft.com/office/powerpoint/2010/main" val="2464830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lvl1pPr algn="l">
              <a:defRPr/>
            </a:lvl1pPr>
          </a:lstStyle>
          <a:p>
            <a:fld id="{953D466F-0B71-3646-A63E-72276CFD0D9A}" type="slidenum">
              <a:rPr lang="en-US" smtClean="0"/>
              <a:pPr/>
              <a:t>‹#›</a:t>
            </a:fld>
            <a:endParaRPr lang="en-US" dirty="0"/>
          </a:p>
        </p:txBody>
      </p:sp>
    </p:spTree>
    <p:extLst>
      <p:ext uri="{BB962C8B-B14F-4D97-AF65-F5344CB8AC3E}">
        <p14:creationId xmlns:p14="http://schemas.microsoft.com/office/powerpoint/2010/main" val="868588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41314" name="Group 2"/>
          <p:cNvGrpSpPr>
            <a:grpSpLocks/>
          </p:cNvGrpSpPr>
          <p:nvPr/>
        </p:nvGrpSpPr>
        <p:grpSpPr bwMode="auto">
          <a:xfrm>
            <a:off x="1" y="2438401"/>
            <a:ext cx="12012084" cy="1052513"/>
            <a:chOff x="0" y="1536"/>
            <a:chExt cx="5675" cy="663"/>
          </a:xfrm>
        </p:grpSpPr>
        <p:grpSp>
          <p:nvGrpSpPr>
            <p:cNvPr id="141315" name="Group 3"/>
            <p:cNvGrpSpPr>
              <a:grpSpLocks/>
            </p:cNvGrpSpPr>
            <p:nvPr/>
          </p:nvGrpSpPr>
          <p:grpSpPr bwMode="auto">
            <a:xfrm>
              <a:off x="183" y="1604"/>
              <a:ext cx="448" cy="299"/>
              <a:chOff x="720" y="336"/>
              <a:chExt cx="624" cy="432"/>
            </a:xfrm>
          </p:grpSpPr>
          <p:sp>
            <p:nvSpPr>
              <p:cNvPr id="141316"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800"/>
              </a:p>
            </p:txBody>
          </p:sp>
          <p:sp>
            <p:nvSpPr>
              <p:cNvPr id="141317"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800"/>
              </a:p>
            </p:txBody>
          </p:sp>
        </p:grpSp>
        <p:grpSp>
          <p:nvGrpSpPr>
            <p:cNvPr id="141318" name="Group 6"/>
            <p:cNvGrpSpPr>
              <a:grpSpLocks/>
            </p:cNvGrpSpPr>
            <p:nvPr/>
          </p:nvGrpSpPr>
          <p:grpSpPr bwMode="auto">
            <a:xfrm>
              <a:off x="261" y="1870"/>
              <a:ext cx="465" cy="299"/>
              <a:chOff x="912" y="2640"/>
              <a:chExt cx="672" cy="432"/>
            </a:xfrm>
          </p:grpSpPr>
          <p:sp>
            <p:nvSpPr>
              <p:cNvPr id="141319"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800"/>
              </a:p>
            </p:txBody>
          </p:sp>
          <p:sp>
            <p:nvSpPr>
              <p:cNvPr id="141320"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800"/>
              </a:p>
            </p:txBody>
          </p:sp>
        </p:grpSp>
        <p:sp>
          <p:nvSpPr>
            <p:cNvPr id="141321"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800"/>
            </a:p>
          </p:txBody>
        </p:sp>
        <p:sp>
          <p:nvSpPr>
            <p:cNvPr id="141322"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 xmlns:a14="http://schemas.microsoft.com/office/drawing/2010/main" w="9525">
                  <a:solidFill>
                    <a:schemeClr val="bg2"/>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800"/>
            </a:p>
          </p:txBody>
        </p:sp>
        <p:sp>
          <p:nvSpPr>
            <p:cNvPr id="141323"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800"/>
            </a:p>
          </p:txBody>
        </p:sp>
      </p:grpSp>
      <p:sp>
        <p:nvSpPr>
          <p:cNvPr id="141324" name="Rectangle 12"/>
          <p:cNvSpPr>
            <a:spLocks noGrp="1" noChangeArrowheads="1"/>
          </p:cNvSpPr>
          <p:nvPr>
            <p:ph type="ctrTitle"/>
          </p:nvPr>
        </p:nvSpPr>
        <p:spPr>
          <a:xfrm>
            <a:off x="1320800" y="1828800"/>
            <a:ext cx="10363200" cy="1143000"/>
          </a:xfrm>
        </p:spPr>
        <p:txBody>
          <a:bodyPr/>
          <a:lstStyle>
            <a:lvl1pPr>
              <a:defRPr/>
            </a:lvl1pPr>
          </a:lstStyle>
          <a:p>
            <a:pPr lvl="0"/>
            <a:r>
              <a:rPr lang="en-US" noProof="0"/>
              <a:t>Click to edit Master title style</a:t>
            </a:r>
          </a:p>
        </p:txBody>
      </p:sp>
      <p:sp>
        <p:nvSpPr>
          <p:cNvPr id="141325" name="Rectangle 13"/>
          <p:cNvSpPr>
            <a:spLocks noGrp="1" noChangeArrowheads="1"/>
          </p:cNvSpPr>
          <p:nvPr>
            <p:ph type="subTitle" idx="1"/>
          </p:nvPr>
        </p:nvSpPr>
        <p:spPr>
          <a:xfrm>
            <a:off x="1828800" y="3886200"/>
            <a:ext cx="8534400" cy="1752600"/>
          </a:xfrm>
        </p:spPr>
        <p:txBody>
          <a:bodyPr/>
          <a:lstStyle>
            <a:lvl1pPr marL="0" indent="0" algn="ctr">
              <a:buFont typeface="Wingdings" charset="0"/>
              <a:buNone/>
              <a:defRPr/>
            </a:lvl1pPr>
          </a:lstStyle>
          <a:p>
            <a:pPr lvl="0"/>
            <a:r>
              <a:rPr lang="en-US" noProof="0"/>
              <a:t>Click to edit Master subtitle style</a:t>
            </a:r>
          </a:p>
        </p:txBody>
      </p:sp>
      <p:sp>
        <p:nvSpPr>
          <p:cNvPr id="141326" name="Rectangle 14"/>
          <p:cNvSpPr>
            <a:spLocks noGrp="1" noChangeArrowheads="1"/>
          </p:cNvSpPr>
          <p:nvPr>
            <p:ph type="dt" sz="half" idx="2"/>
          </p:nvPr>
        </p:nvSpPr>
        <p:spPr>
          <a:xfrm>
            <a:off x="1320800" y="6248400"/>
            <a:ext cx="2540000" cy="457200"/>
          </a:xfrm>
        </p:spPr>
        <p:txBody>
          <a:bodyPr/>
          <a:lstStyle>
            <a:lvl1pPr>
              <a:defRPr>
                <a:solidFill>
                  <a:schemeClr val="bg2"/>
                </a:solidFill>
              </a:defRPr>
            </a:lvl1pPr>
          </a:lstStyle>
          <a:p>
            <a:fld id="{1A49BA86-120E-4236-BE95-07984E838A74}" type="datetimeFigureOut">
              <a:rPr lang="en-US" smtClean="0">
                <a:solidFill>
                  <a:prstClr val="black">
                    <a:tint val="75000"/>
                  </a:prstClr>
                </a:solidFill>
              </a:rPr>
              <a:pPr/>
              <a:t>6/13/2023</a:t>
            </a:fld>
            <a:endParaRPr lang="en-US">
              <a:solidFill>
                <a:prstClr val="black">
                  <a:tint val="75000"/>
                </a:prstClr>
              </a:solidFill>
            </a:endParaRPr>
          </a:p>
        </p:txBody>
      </p:sp>
      <p:sp>
        <p:nvSpPr>
          <p:cNvPr id="141327" name="Rectangle 15"/>
          <p:cNvSpPr>
            <a:spLocks noGrp="1" noChangeArrowheads="1"/>
          </p:cNvSpPr>
          <p:nvPr>
            <p:ph type="ftr" sz="quarter" idx="3"/>
          </p:nvPr>
        </p:nvSpPr>
        <p:spPr>
          <a:xfrm>
            <a:off x="4572000" y="6248400"/>
            <a:ext cx="3860800" cy="457200"/>
          </a:xfrm>
        </p:spPr>
        <p:txBody>
          <a:bodyPr/>
          <a:lstStyle>
            <a:lvl1pPr>
              <a:defRPr>
                <a:solidFill>
                  <a:schemeClr val="bg2"/>
                </a:solidFill>
              </a:defRPr>
            </a:lvl1pPr>
          </a:lstStyle>
          <a:p>
            <a:endParaRPr lang="en-US">
              <a:solidFill>
                <a:prstClr val="black">
                  <a:tint val="75000"/>
                </a:prstClr>
              </a:solidFill>
            </a:endParaRPr>
          </a:p>
        </p:txBody>
      </p:sp>
      <p:sp>
        <p:nvSpPr>
          <p:cNvPr id="141328" name="Rectangle 16"/>
          <p:cNvSpPr>
            <a:spLocks noGrp="1" noChangeArrowheads="1"/>
          </p:cNvSpPr>
          <p:nvPr>
            <p:ph type="sldNum" sz="quarter" idx="4"/>
          </p:nvPr>
        </p:nvSpPr>
        <p:spPr>
          <a:xfrm>
            <a:off x="9144000" y="6248400"/>
            <a:ext cx="2540000" cy="457200"/>
          </a:xfrm>
        </p:spPr>
        <p:txBody>
          <a:bodyPr/>
          <a:lstStyle>
            <a:lvl1pPr>
              <a:defRPr>
                <a:solidFill>
                  <a:schemeClr val="bg2"/>
                </a:solidFill>
              </a:defRPr>
            </a:lvl1pPr>
          </a:lstStyle>
          <a:p>
            <a:fld id="{6C89E93F-9FDD-4AE3-80E8-7C3C94E211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3858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1A49BA86-120E-4236-BE95-07984E838A74}" type="datetimeFigureOut">
              <a:rPr lang="en-US" smtClean="0">
                <a:solidFill>
                  <a:prstClr val="black">
                    <a:tint val="75000"/>
                  </a:prstClr>
                </a:solidFill>
              </a:rPr>
              <a:pPr/>
              <a:t>6/13/2023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C89E93F-9FDD-4AE3-80E8-7C3C94E211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57010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1A49BA86-120E-4236-BE95-07984E838A74}" type="datetimeFigureOut">
              <a:rPr lang="en-US" smtClean="0">
                <a:solidFill>
                  <a:prstClr val="black">
                    <a:tint val="75000"/>
                  </a:prstClr>
                </a:solidFill>
              </a:rPr>
              <a:pPr/>
              <a:t>6/13/2023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C89E93F-9FDD-4AE3-80E8-7C3C94E211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38666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76917" y="201771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60117" y="201771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1A49BA86-120E-4236-BE95-07984E838A74}" type="datetimeFigureOut">
              <a:rPr lang="en-US" smtClean="0">
                <a:solidFill>
                  <a:prstClr val="black">
                    <a:tint val="75000"/>
                  </a:prstClr>
                </a:solidFill>
              </a:rPr>
              <a:pPr/>
              <a:t>6/13/2023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vl1pPr>
          </a:lstStyle>
          <a:p>
            <a:fld id="{6C89E93F-9FDD-4AE3-80E8-7C3C94E211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59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1A49BA86-120E-4236-BE95-07984E838A74}" type="datetimeFigureOut">
              <a:rPr lang="en-US" smtClean="0">
                <a:solidFill>
                  <a:prstClr val="black">
                    <a:tint val="75000"/>
                  </a:prstClr>
                </a:solidFill>
              </a:rPr>
              <a:pPr/>
              <a:t>6/13/2023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a:lvl1pPr>
          </a:lstStyle>
          <a:p>
            <a:fld id="{6C89E93F-9FDD-4AE3-80E8-7C3C94E211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27816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1A49BA86-120E-4236-BE95-07984E838A74}" type="datetimeFigureOut">
              <a:rPr lang="en-US" smtClean="0">
                <a:solidFill>
                  <a:prstClr val="black">
                    <a:tint val="75000"/>
                  </a:prstClr>
                </a:solidFill>
              </a:rPr>
              <a:pPr/>
              <a:t>6/13/2023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a:lvl1pPr>
          </a:lstStyle>
          <a:p>
            <a:fld id="{6C89E93F-9FDD-4AE3-80E8-7C3C94E211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05000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1A49BA86-120E-4236-BE95-07984E838A74}" type="datetimeFigureOut">
              <a:rPr lang="en-US" smtClean="0">
                <a:solidFill>
                  <a:prstClr val="black">
                    <a:tint val="75000"/>
                  </a:prstClr>
                </a:solidFill>
              </a:rPr>
              <a:pPr/>
              <a:t>6/13/2023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a:lvl1pPr>
          </a:lstStyle>
          <a:p>
            <a:fld id="{6C89E93F-9FDD-4AE3-80E8-7C3C94E211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38400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1A49BA86-120E-4236-BE95-07984E838A74}" type="datetimeFigureOut">
              <a:rPr lang="en-US" smtClean="0">
                <a:solidFill>
                  <a:prstClr val="black">
                    <a:tint val="75000"/>
                  </a:prstClr>
                </a:solidFill>
              </a:rPr>
              <a:pPr/>
              <a:t>6/13/2023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vl1pPr>
          </a:lstStyle>
          <a:p>
            <a:fld id="{6C89E93F-9FDD-4AE3-80E8-7C3C94E211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43805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1A49BA86-120E-4236-BE95-07984E838A74}" type="datetimeFigureOut">
              <a:rPr lang="en-US" smtClean="0">
                <a:solidFill>
                  <a:prstClr val="black">
                    <a:tint val="75000"/>
                  </a:prstClr>
                </a:solidFill>
              </a:rPr>
              <a:pPr/>
              <a:t>6/13/2023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vl1pPr>
          </a:lstStyle>
          <a:p>
            <a:fld id="{6C89E93F-9FDD-4AE3-80E8-7C3C94E211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6715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38999"/>
            <a:ext cx="10515600" cy="1325563"/>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lgn="l">
              <a:defRPr/>
            </a:lvl1pPr>
          </a:lstStyle>
          <a:p>
            <a:fld id="{953D466F-0B71-3646-A63E-72276CFD0D9A}" type="slidenum">
              <a:rPr lang="en-US" smtClean="0"/>
              <a:pPr/>
              <a:t>‹#›</a:t>
            </a:fld>
            <a:endParaRPr lang="en-US"/>
          </a:p>
        </p:txBody>
      </p:sp>
      <p:cxnSp>
        <p:nvCxnSpPr>
          <p:cNvPr id="7" name="Straight Connector 6">
            <a:extLst>
              <a:ext uri="{FF2B5EF4-FFF2-40B4-BE49-F238E27FC236}">
                <a16:creationId xmlns:a16="http://schemas.microsoft.com/office/drawing/2014/main" id="{33AAAEE6-368C-AF4C-BACA-6AB737CC37BF}"/>
              </a:ext>
            </a:extLst>
          </p:cNvPr>
          <p:cNvCxnSpPr>
            <a:cxnSpLocks/>
          </p:cNvCxnSpPr>
          <p:nvPr userDrawn="1"/>
        </p:nvCxnSpPr>
        <p:spPr>
          <a:xfrm>
            <a:off x="838200" y="1322507"/>
            <a:ext cx="10515600" cy="0"/>
          </a:xfrm>
          <a:prstGeom prst="line">
            <a:avLst/>
          </a:prstGeom>
          <a:ln w="12700">
            <a:solidFill>
              <a:srgbClr val="63D6F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8759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1A49BA86-120E-4236-BE95-07984E838A74}" type="datetimeFigureOut">
              <a:rPr lang="en-US" smtClean="0">
                <a:solidFill>
                  <a:prstClr val="black">
                    <a:tint val="75000"/>
                  </a:prstClr>
                </a:solidFill>
              </a:rPr>
              <a:pPr/>
              <a:t>6/13/2023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C89E93F-9FDD-4AE3-80E8-7C3C94E211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14545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38733" y="617539"/>
            <a:ext cx="2601384" cy="55149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34584" y="617539"/>
            <a:ext cx="7600949" cy="5514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1A49BA86-120E-4236-BE95-07984E838A74}" type="datetimeFigureOut">
              <a:rPr lang="en-US" smtClean="0">
                <a:solidFill>
                  <a:prstClr val="black">
                    <a:tint val="75000"/>
                  </a:prstClr>
                </a:solidFill>
              </a:rPr>
              <a:pPr/>
              <a:t>6/13/2023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C89E93F-9FDD-4AE3-80E8-7C3C94E211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19599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34585" y="617538"/>
            <a:ext cx="10390716" cy="1143000"/>
          </a:xfrm>
        </p:spPr>
        <p:txBody>
          <a:bodyPr/>
          <a:lstStyle/>
          <a:p>
            <a:r>
              <a:rPr lang="en-US"/>
              <a:t>Click to edit Master title style</a:t>
            </a:r>
          </a:p>
        </p:txBody>
      </p:sp>
      <p:sp>
        <p:nvSpPr>
          <p:cNvPr id="3" name="Text Placeholder 2"/>
          <p:cNvSpPr>
            <a:spLocks noGrp="1"/>
          </p:cNvSpPr>
          <p:nvPr>
            <p:ph type="body" sz="half" idx="1"/>
          </p:nvPr>
        </p:nvSpPr>
        <p:spPr>
          <a:xfrm>
            <a:off x="1576917" y="2017713"/>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860117" y="2017713"/>
            <a:ext cx="5080000" cy="4114800"/>
          </a:xfrm>
        </p:spPr>
        <p:txBody>
          <a:bodyPr/>
          <a:lstStyle/>
          <a:p>
            <a:r>
              <a:rPr lang="en-US"/>
              <a:t>Click icon to add clip art</a:t>
            </a:r>
          </a:p>
        </p:txBody>
      </p:sp>
      <p:sp>
        <p:nvSpPr>
          <p:cNvPr id="5" name="Date Placeholder 4"/>
          <p:cNvSpPr>
            <a:spLocks noGrp="1"/>
          </p:cNvSpPr>
          <p:nvPr>
            <p:ph type="dt" sz="half" idx="10"/>
          </p:nvPr>
        </p:nvSpPr>
        <p:spPr>
          <a:xfrm>
            <a:off x="1219200" y="6324600"/>
            <a:ext cx="2540000" cy="457200"/>
          </a:xfrm>
        </p:spPr>
        <p:txBody>
          <a:bodyPr/>
          <a:lstStyle>
            <a:lvl1pPr>
              <a:defRPr/>
            </a:lvl1pPr>
          </a:lstStyle>
          <a:p>
            <a:fld id="{1A49BA86-120E-4236-BE95-07984E838A74}" type="datetimeFigureOut">
              <a:rPr lang="en-US" smtClean="0">
                <a:solidFill>
                  <a:prstClr val="black">
                    <a:tint val="75000"/>
                  </a:prstClr>
                </a:solidFill>
                <a:latin typeface="Calibri"/>
              </a:rPr>
              <a:pPr/>
              <a:t>6/13/2023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a:xfrm>
            <a:off x="4470400" y="6324600"/>
            <a:ext cx="3860800" cy="457200"/>
          </a:xfrm>
        </p:spPr>
        <p:txBody>
          <a:bodyPr/>
          <a:lstStyle>
            <a:lvl1pPr>
              <a:defRPr/>
            </a:lvl1p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a:xfrm>
            <a:off x="9042400" y="6324600"/>
            <a:ext cx="2540000" cy="457200"/>
          </a:xfrm>
        </p:spPr>
        <p:txBody>
          <a:bodyPr/>
          <a:lstStyle>
            <a:lvl1pPr>
              <a:defRPr/>
            </a:lvl1pPr>
          </a:lstStyle>
          <a:p>
            <a:fld id="{6C89E93F-9FDD-4AE3-80E8-7C3C94E211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096239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2"/>
          <p:cNvSpPr/>
          <p:nvPr userDrawn="1"/>
        </p:nvSpPr>
        <p:spPr>
          <a:xfrm>
            <a:off x="-12699" y="4075114"/>
            <a:ext cx="12204700" cy="2782887"/>
          </a:xfrm>
          <a:prstGeom prst="rect">
            <a:avLst/>
          </a:prstGeom>
          <a:solidFill>
            <a:srgbClr val="DCF0F4"/>
          </a:solidFill>
          <a:ln>
            <a:noFill/>
          </a:ln>
        </p:spPr>
        <p:style>
          <a:lnRef idx="1">
            <a:schemeClr val="accent1"/>
          </a:lnRef>
          <a:fillRef idx="3">
            <a:schemeClr val="accent1"/>
          </a:fillRef>
          <a:effectRef idx="2">
            <a:schemeClr val="accent1"/>
          </a:effectRef>
          <a:fontRef idx="minor">
            <a:schemeClr val="lt1"/>
          </a:fontRef>
        </p:style>
        <p:txBody>
          <a:bodyPr anchor="ctr"/>
          <a:lstStyle/>
          <a:p>
            <a:pPr defTabSz="457200" fontAlgn="auto">
              <a:spcBef>
                <a:spcPts val="0"/>
              </a:spcBef>
              <a:spcAft>
                <a:spcPts val="0"/>
              </a:spcAft>
              <a:defRPr/>
            </a:pPr>
            <a:endParaRPr lang="en-US" sz="1800">
              <a:solidFill>
                <a:prstClr val="white"/>
              </a:solidFill>
            </a:endParaRPr>
          </a:p>
        </p:txBody>
      </p:sp>
      <p:pic>
        <p:nvPicPr>
          <p:cNvPr id="4" name="Picture 12" descr="MHEI-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86384" y="5930900"/>
            <a:ext cx="1981200" cy="654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4"/>
          <p:cNvSpPr/>
          <p:nvPr userDrawn="1"/>
        </p:nvSpPr>
        <p:spPr>
          <a:xfrm>
            <a:off x="-27517" y="6238876"/>
            <a:ext cx="823384" cy="619125"/>
          </a:xfrm>
          <a:prstGeom prst="rect">
            <a:avLst/>
          </a:prstGeom>
          <a:solidFill>
            <a:srgbClr val="54934D">
              <a:alpha val="7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457200" fontAlgn="auto">
              <a:spcBef>
                <a:spcPts val="0"/>
              </a:spcBef>
              <a:spcAft>
                <a:spcPts val="0"/>
              </a:spcAft>
              <a:defRPr/>
            </a:pPr>
            <a:endParaRPr lang="en-US" sz="1800">
              <a:solidFill>
                <a:prstClr val="white"/>
              </a:solidFill>
            </a:endParaRPr>
          </a:p>
        </p:txBody>
      </p:sp>
      <p:sp>
        <p:nvSpPr>
          <p:cNvPr id="6" name="Rectangle 5"/>
          <p:cNvSpPr/>
          <p:nvPr userDrawn="1"/>
        </p:nvSpPr>
        <p:spPr>
          <a:xfrm>
            <a:off x="795867" y="5921375"/>
            <a:ext cx="425451" cy="317500"/>
          </a:xfrm>
          <a:prstGeom prst="rect">
            <a:avLst/>
          </a:prstGeom>
          <a:solidFill>
            <a:srgbClr val="365897">
              <a:alpha val="69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457200" fontAlgn="auto">
              <a:spcBef>
                <a:spcPts val="0"/>
              </a:spcBef>
              <a:spcAft>
                <a:spcPts val="0"/>
              </a:spcAft>
              <a:defRPr/>
            </a:pPr>
            <a:endParaRPr lang="en-US" sz="1800">
              <a:solidFill>
                <a:prstClr val="white"/>
              </a:solidFill>
            </a:endParaRPr>
          </a:p>
        </p:txBody>
      </p:sp>
      <p:pic>
        <p:nvPicPr>
          <p:cNvPr id="7" name="Picture 1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700" y="1"/>
            <a:ext cx="12219517" cy="4075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752429" y="4295636"/>
            <a:ext cx="10363200" cy="1192973"/>
          </a:xfrm>
        </p:spPr>
        <p:txBody>
          <a:bodyPr/>
          <a:lstStyle>
            <a:lvl1pPr>
              <a:defRPr b="1">
                <a:solidFill>
                  <a:srgbClr val="865991"/>
                </a:solidFill>
              </a:defRPr>
            </a:lvl1pPr>
          </a:lstStyle>
          <a:p>
            <a:r>
              <a:rPr lang="en-US" dirty="0"/>
              <a:t>Click to edit Master title style</a:t>
            </a:r>
          </a:p>
        </p:txBody>
      </p:sp>
    </p:spTree>
    <p:extLst>
      <p:ext uri="{BB962C8B-B14F-4D97-AF65-F5344CB8AC3E}">
        <p14:creationId xmlns:p14="http://schemas.microsoft.com/office/powerpoint/2010/main" val="3874140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1" y="3118647"/>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lgn="l">
              <a:defRPr/>
            </a:lvl1pPr>
          </a:lstStyle>
          <a:p>
            <a:fld id="{953D466F-0B71-3646-A63E-72276CFD0D9A}" type="slidenum">
              <a:rPr lang="en-US" smtClean="0"/>
              <a:pPr/>
              <a:t>‹#›</a:t>
            </a:fld>
            <a:endParaRPr lang="en-US" dirty="0"/>
          </a:p>
        </p:txBody>
      </p:sp>
      <p:cxnSp>
        <p:nvCxnSpPr>
          <p:cNvPr id="7" name="Straight Connector 6">
            <a:extLst>
              <a:ext uri="{FF2B5EF4-FFF2-40B4-BE49-F238E27FC236}">
                <a16:creationId xmlns:a16="http://schemas.microsoft.com/office/drawing/2014/main" id="{534EE681-D383-774C-B60E-FBA3FAA1F1CF}"/>
              </a:ext>
            </a:extLst>
          </p:cNvPr>
          <p:cNvCxnSpPr/>
          <p:nvPr userDrawn="1"/>
        </p:nvCxnSpPr>
        <p:spPr>
          <a:xfrm>
            <a:off x="831853" y="2989261"/>
            <a:ext cx="9708329" cy="0"/>
          </a:xfrm>
          <a:prstGeom prst="line">
            <a:avLst/>
          </a:prstGeom>
          <a:ln w="12700">
            <a:solidFill>
              <a:srgbClr val="63D6FD"/>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864A4087-F711-2D4B-B724-0EFBD2A132F9}"/>
              </a:ext>
            </a:extLst>
          </p:cNvPr>
          <p:cNvSpPr>
            <a:spLocks noGrp="1"/>
          </p:cNvSpPr>
          <p:nvPr>
            <p:ph type="title"/>
          </p:nvPr>
        </p:nvSpPr>
        <p:spPr>
          <a:xfrm>
            <a:off x="831851" y="1709739"/>
            <a:ext cx="10515600" cy="1279522"/>
          </a:xfrm>
        </p:spPr>
        <p:txBody>
          <a:bodyPr anchor="b"/>
          <a:lstStyle>
            <a:lvl1pPr>
              <a:defRPr sz="4500"/>
            </a:lvl1pPr>
          </a:lstStyle>
          <a:p>
            <a:r>
              <a:rPr lang="en-US"/>
              <a:t>Click to edit Master title style</a:t>
            </a:r>
            <a:endParaRPr lang="en-US" dirty="0"/>
          </a:p>
        </p:txBody>
      </p:sp>
    </p:spTree>
    <p:extLst>
      <p:ext uri="{BB962C8B-B14F-4D97-AF65-F5344CB8AC3E}">
        <p14:creationId xmlns:p14="http://schemas.microsoft.com/office/powerpoint/2010/main" val="55633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7"/>
            <a:ext cx="5181600" cy="4194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7"/>
            <a:ext cx="5181600" cy="4194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lvl1pPr algn="l">
              <a:defRPr/>
            </a:lvl1pPr>
          </a:lstStyle>
          <a:p>
            <a:fld id="{953D466F-0B71-3646-A63E-72276CFD0D9A}" type="slidenum">
              <a:rPr lang="en-US" smtClean="0"/>
              <a:pPr/>
              <a:t>‹#›</a:t>
            </a:fld>
            <a:endParaRPr lang="en-US" dirty="0"/>
          </a:p>
        </p:txBody>
      </p:sp>
      <p:cxnSp>
        <p:nvCxnSpPr>
          <p:cNvPr id="8" name="Straight Connector 7">
            <a:extLst>
              <a:ext uri="{FF2B5EF4-FFF2-40B4-BE49-F238E27FC236}">
                <a16:creationId xmlns:a16="http://schemas.microsoft.com/office/drawing/2014/main" id="{F6642C1C-4F5F-694D-913B-DF4D0211B9BC}"/>
              </a:ext>
            </a:extLst>
          </p:cNvPr>
          <p:cNvCxnSpPr>
            <a:cxnSpLocks/>
          </p:cNvCxnSpPr>
          <p:nvPr userDrawn="1"/>
        </p:nvCxnSpPr>
        <p:spPr>
          <a:xfrm>
            <a:off x="838200" y="1322507"/>
            <a:ext cx="10515600" cy="0"/>
          </a:xfrm>
          <a:prstGeom prst="line">
            <a:avLst/>
          </a:prstGeom>
          <a:ln w="12700">
            <a:solidFill>
              <a:srgbClr val="63D6FD"/>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A379EC72-44FD-7943-8677-F342A513ACFF}"/>
              </a:ext>
            </a:extLst>
          </p:cNvPr>
          <p:cNvSpPr>
            <a:spLocks noGrp="1"/>
          </p:cNvSpPr>
          <p:nvPr>
            <p:ph type="title"/>
          </p:nvPr>
        </p:nvSpPr>
        <p:spPr>
          <a:xfrm>
            <a:off x="838200" y="238999"/>
            <a:ext cx="10515600" cy="1325563"/>
          </a:xfrm>
        </p:spPr>
        <p:txBody>
          <a:bodyPr/>
          <a:lstStyle/>
          <a:p>
            <a:r>
              <a:rPr lang="en-US"/>
              <a:t>Click to edit Master title style</a:t>
            </a:r>
            <a:endParaRPr lang="en-US" dirty="0"/>
          </a:p>
        </p:txBody>
      </p:sp>
    </p:spTree>
    <p:extLst>
      <p:ext uri="{BB962C8B-B14F-4D97-AF65-F5344CB8AC3E}">
        <p14:creationId xmlns:p14="http://schemas.microsoft.com/office/powerpoint/2010/main" val="3773958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7"/>
            <a:ext cx="5157787" cy="3514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7"/>
            <a:ext cx="5183188" cy="3514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lvl1pPr algn="l">
              <a:defRPr>
                <a:solidFill>
                  <a:srgbClr val="898989"/>
                </a:solidFill>
              </a:defRPr>
            </a:lvl1pPr>
          </a:lstStyle>
          <a:p>
            <a:fld id="{953D466F-0B71-3646-A63E-72276CFD0D9A}" type="slidenum">
              <a:rPr lang="en-US" smtClean="0"/>
              <a:pPr/>
              <a:t>‹#›</a:t>
            </a:fld>
            <a:endParaRPr lang="en-US" dirty="0"/>
          </a:p>
        </p:txBody>
      </p:sp>
      <p:cxnSp>
        <p:nvCxnSpPr>
          <p:cNvPr id="10" name="Straight Connector 9">
            <a:extLst>
              <a:ext uri="{FF2B5EF4-FFF2-40B4-BE49-F238E27FC236}">
                <a16:creationId xmlns:a16="http://schemas.microsoft.com/office/drawing/2014/main" id="{E4F39A02-6B85-A845-B5F1-C1C7605DED35}"/>
              </a:ext>
            </a:extLst>
          </p:cNvPr>
          <p:cNvCxnSpPr>
            <a:cxnSpLocks/>
          </p:cNvCxnSpPr>
          <p:nvPr userDrawn="1"/>
        </p:nvCxnSpPr>
        <p:spPr>
          <a:xfrm>
            <a:off x="838200" y="1322507"/>
            <a:ext cx="10515600" cy="0"/>
          </a:xfrm>
          <a:prstGeom prst="line">
            <a:avLst/>
          </a:prstGeom>
          <a:ln w="12700">
            <a:solidFill>
              <a:srgbClr val="63D6FD"/>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D78C3342-523A-2B4A-A3F8-132C392CA46B}"/>
              </a:ext>
            </a:extLst>
          </p:cNvPr>
          <p:cNvSpPr>
            <a:spLocks noGrp="1"/>
          </p:cNvSpPr>
          <p:nvPr>
            <p:ph type="title"/>
          </p:nvPr>
        </p:nvSpPr>
        <p:spPr>
          <a:xfrm>
            <a:off x="838200" y="238999"/>
            <a:ext cx="10515600" cy="1325563"/>
          </a:xfrm>
        </p:spPr>
        <p:txBody>
          <a:bodyPr/>
          <a:lstStyle/>
          <a:p>
            <a:r>
              <a:rPr lang="en-US"/>
              <a:t>Click to edit Master title style</a:t>
            </a:r>
            <a:endParaRPr lang="en-US" dirty="0"/>
          </a:p>
        </p:txBody>
      </p:sp>
    </p:spTree>
    <p:extLst>
      <p:ext uri="{BB962C8B-B14F-4D97-AF65-F5344CB8AC3E}">
        <p14:creationId xmlns:p14="http://schemas.microsoft.com/office/powerpoint/2010/main" val="1159395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lgn="l">
              <a:defRPr/>
            </a:lvl1pPr>
          </a:lstStyle>
          <a:p>
            <a:fld id="{953D466F-0B71-3646-A63E-72276CFD0D9A}" type="slidenum">
              <a:rPr lang="en-US" smtClean="0"/>
              <a:pPr/>
              <a:t>‹#›</a:t>
            </a:fld>
            <a:endParaRPr lang="en-US" dirty="0"/>
          </a:p>
        </p:txBody>
      </p:sp>
      <p:cxnSp>
        <p:nvCxnSpPr>
          <p:cNvPr id="6" name="Straight Connector 5">
            <a:extLst>
              <a:ext uri="{FF2B5EF4-FFF2-40B4-BE49-F238E27FC236}">
                <a16:creationId xmlns:a16="http://schemas.microsoft.com/office/drawing/2014/main" id="{B4963FDB-A1FB-5B47-8B49-E6EE92E29D6C}"/>
              </a:ext>
            </a:extLst>
          </p:cNvPr>
          <p:cNvCxnSpPr>
            <a:cxnSpLocks/>
          </p:cNvCxnSpPr>
          <p:nvPr userDrawn="1"/>
        </p:nvCxnSpPr>
        <p:spPr>
          <a:xfrm>
            <a:off x="838200" y="1322507"/>
            <a:ext cx="10515600" cy="0"/>
          </a:xfrm>
          <a:prstGeom prst="line">
            <a:avLst/>
          </a:prstGeom>
          <a:ln w="12700">
            <a:solidFill>
              <a:srgbClr val="63D6FD"/>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1D61B553-4584-B44B-A522-E1D227E2ADF2}"/>
              </a:ext>
            </a:extLst>
          </p:cNvPr>
          <p:cNvSpPr>
            <a:spLocks noGrp="1"/>
          </p:cNvSpPr>
          <p:nvPr>
            <p:ph type="title"/>
          </p:nvPr>
        </p:nvSpPr>
        <p:spPr>
          <a:xfrm>
            <a:off x="838200" y="238999"/>
            <a:ext cx="10515600" cy="1325563"/>
          </a:xfrm>
        </p:spPr>
        <p:txBody>
          <a:bodyPr/>
          <a:lstStyle/>
          <a:p>
            <a:r>
              <a:rPr lang="en-US"/>
              <a:t>Click to edit Master title style</a:t>
            </a:r>
            <a:endParaRPr lang="en-US" dirty="0"/>
          </a:p>
        </p:txBody>
      </p:sp>
    </p:spTree>
    <p:extLst>
      <p:ext uri="{BB962C8B-B14F-4D97-AF65-F5344CB8AC3E}">
        <p14:creationId xmlns:p14="http://schemas.microsoft.com/office/powerpoint/2010/main" val="905451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lgn="l">
              <a:defRPr/>
            </a:lvl1pPr>
          </a:lstStyle>
          <a:p>
            <a:fld id="{953D466F-0B71-3646-A63E-72276CFD0D9A}" type="slidenum">
              <a:rPr lang="en-US" smtClean="0"/>
              <a:pPr/>
              <a:t>‹#›</a:t>
            </a:fld>
            <a:endParaRPr lang="en-US" dirty="0"/>
          </a:p>
        </p:txBody>
      </p:sp>
      <p:sp>
        <p:nvSpPr>
          <p:cNvPr id="2" name="Rectangle 1">
            <a:extLst>
              <a:ext uri="{FF2B5EF4-FFF2-40B4-BE49-F238E27FC236}">
                <a16:creationId xmlns:a16="http://schemas.microsoft.com/office/drawing/2014/main" id="{6977878C-EAE4-1340-BFBC-DB819C234F24}"/>
              </a:ext>
            </a:extLst>
          </p:cNvPr>
          <p:cNvSpPr/>
          <p:nvPr userDrawn="1"/>
        </p:nvSpPr>
        <p:spPr>
          <a:xfrm>
            <a:off x="7324436" y="5717311"/>
            <a:ext cx="4168627" cy="1014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6" name="Straight Connector 5">
            <a:extLst>
              <a:ext uri="{FF2B5EF4-FFF2-40B4-BE49-F238E27FC236}">
                <a16:creationId xmlns:a16="http://schemas.microsoft.com/office/drawing/2014/main" id="{4E61F857-66BB-7C4D-A304-C25006FAF1C7}"/>
              </a:ext>
            </a:extLst>
          </p:cNvPr>
          <p:cNvCxnSpPr>
            <a:cxnSpLocks/>
          </p:cNvCxnSpPr>
          <p:nvPr userDrawn="1"/>
        </p:nvCxnSpPr>
        <p:spPr>
          <a:xfrm>
            <a:off x="838200" y="1322507"/>
            <a:ext cx="10515600" cy="0"/>
          </a:xfrm>
          <a:prstGeom prst="line">
            <a:avLst/>
          </a:prstGeom>
          <a:ln w="12700">
            <a:solidFill>
              <a:srgbClr val="63D6FD"/>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9357EA05-A552-5F4B-BE02-E631AF3A88E1}"/>
              </a:ext>
            </a:extLst>
          </p:cNvPr>
          <p:cNvSpPr>
            <a:spLocks noGrp="1"/>
          </p:cNvSpPr>
          <p:nvPr>
            <p:ph type="title"/>
          </p:nvPr>
        </p:nvSpPr>
        <p:spPr>
          <a:xfrm>
            <a:off x="838200" y="238999"/>
            <a:ext cx="10515600" cy="1325563"/>
          </a:xfrm>
        </p:spPr>
        <p:txBody>
          <a:bodyPr/>
          <a:lstStyle/>
          <a:p>
            <a:r>
              <a:rPr lang="en-US"/>
              <a:t>Click to edit Master title style</a:t>
            </a:r>
            <a:endParaRPr lang="en-US" dirty="0"/>
          </a:p>
        </p:txBody>
      </p:sp>
    </p:spTree>
    <p:extLst>
      <p:ext uri="{BB962C8B-B14F-4D97-AF65-F5344CB8AC3E}">
        <p14:creationId xmlns:p14="http://schemas.microsoft.com/office/powerpoint/2010/main" val="4085682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lgn="l">
              <a:defRPr/>
            </a:lvl1pPr>
          </a:lstStyle>
          <a:p>
            <a:fld id="{953D466F-0B71-3646-A63E-72276CFD0D9A}" type="slidenum">
              <a:rPr lang="en-US" smtClean="0"/>
              <a:pPr/>
              <a:t>‹#›</a:t>
            </a:fld>
            <a:endParaRPr lang="en-US" dirty="0"/>
          </a:p>
        </p:txBody>
      </p:sp>
      <p:sp>
        <p:nvSpPr>
          <p:cNvPr id="5" name="Rectangle 4">
            <a:extLst>
              <a:ext uri="{FF2B5EF4-FFF2-40B4-BE49-F238E27FC236}">
                <a16:creationId xmlns:a16="http://schemas.microsoft.com/office/drawing/2014/main" id="{6977878C-EAE4-1340-BFBC-DB819C234F24}"/>
              </a:ext>
            </a:extLst>
          </p:cNvPr>
          <p:cNvSpPr/>
          <p:nvPr userDrawn="1"/>
        </p:nvSpPr>
        <p:spPr>
          <a:xfrm>
            <a:off x="7324436" y="5717311"/>
            <a:ext cx="4168627" cy="1014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856051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lvl1pPr algn="l">
              <a:defRPr/>
            </a:lvl1pPr>
          </a:lstStyle>
          <a:p>
            <a:fld id="{953D466F-0B71-3646-A63E-72276CFD0D9A}" type="slidenum">
              <a:rPr lang="en-US" smtClean="0"/>
              <a:pPr/>
              <a:t>‹#›</a:t>
            </a:fld>
            <a:endParaRPr lang="en-US" dirty="0"/>
          </a:p>
        </p:txBody>
      </p:sp>
    </p:spTree>
    <p:extLst>
      <p:ext uri="{BB962C8B-B14F-4D97-AF65-F5344CB8AC3E}">
        <p14:creationId xmlns:p14="http://schemas.microsoft.com/office/powerpoint/2010/main" val="2777458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IPRO NQIIC Logo"/>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256779" y="6083608"/>
            <a:ext cx="3090672" cy="591831"/>
          </a:xfrm>
          <a:prstGeom prst="rect">
            <a:avLst/>
          </a:prstGeom>
        </p:spPr>
      </p:pic>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38200" y="1825627"/>
            <a:ext cx="10515600" cy="4194175"/>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1647204" y="6492877"/>
            <a:ext cx="533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lgn="l"/>
            <a:fld id="{953D466F-0B71-3646-A63E-72276CFD0D9A}" type="slidenum">
              <a:rPr lang="en-US" smtClean="0"/>
              <a:pPr/>
              <a:t>‹#›</a:t>
            </a:fld>
            <a:endParaRPr lang="en-US"/>
          </a:p>
        </p:txBody>
      </p:sp>
      <p:sp>
        <p:nvSpPr>
          <p:cNvPr id="11" name="Rectangle 10">
            <a:extLst>
              <a:ext uri="{FF2B5EF4-FFF2-40B4-BE49-F238E27FC236}">
                <a16:creationId xmlns:a16="http://schemas.microsoft.com/office/drawing/2014/main" id="{43D6B4AC-018A-A94B-92FB-5CE288E32B1D}"/>
              </a:ext>
            </a:extLst>
          </p:cNvPr>
          <p:cNvSpPr/>
          <p:nvPr userDrawn="1"/>
        </p:nvSpPr>
        <p:spPr>
          <a:xfrm>
            <a:off x="1" y="0"/>
            <a:ext cx="417100" cy="6858000"/>
          </a:xfrm>
          <a:prstGeom prst="rect">
            <a:avLst/>
          </a:prstGeom>
          <a:solidFill>
            <a:srgbClr val="0053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4A6EFD00-FAB3-214F-AC2D-439FD12175C9}"/>
              </a:ext>
            </a:extLst>
          </p:cNvPr>
          <p:cNvSpPr/>
          <p:nvPr userDrawn="1"/>
        </p:nvSpPr>
        <p:spPr>
          <a:xfrm>
            <a:off x="0" y="3"/>
            <a:ext cx="416504" cy="1277263"/>
          </a:xfrm>
          <a:prstGeom prst="rect">
            <a:avLst/>
          </a:prstGeom>
          <a:solidFill>
            <a:srgbClr val="F1CB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a:extLst>
              <a:ext uri="{FF2B5EF4-FFF2-40B4-BE49-F238E27FC236}">
                <a16:creationId xmlns:a16="http://schemas.microsoft.com/office/drawing/2014/main" id="{C1F33375-A94A-5240-9C74-12CE55B29E69}"/>
              </a:ext>
            </a:extLst>
          </p:cNvPr>
          <p:cNvSpPr/>
          <p:nvPr userDrawn="1"/>
        </p:nvSpPr>
        <p:spPr>
          <a:xfrm>
            <a:off x="-595" y="1855034"/>
            <a:ext cx="417100" cy="1277264"/>
          </a:xfrm>
          <a:prstGeom prst="rect">
            <a:avLst/>
          </a:prstGeom>
          <a:solidFill>
            <a:srgbClr val="2CC5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a:extLst>
              <a:ext uri="{FF2B5EF4-FFF2-40B4-BE49-F238E27FC236}">
                <a16:creationId xmlns:a16="http://schemas.microsoft.com/office/drawing/2014/main" id="{264012E2-56FB-F44D-8185-B091FF8EE60C}"/>
              </a:ext>
            </a:extLst>
          </p:cNvPr>
          <p:cNvSpPr/>
          <p:nvPr userDrawn="1"/>
        </p:nvSpPr>
        <p:spPr>
          <a:xfrm>
            <a:off x="0" y="3721102"/>
            <a:ext cx="416504" cy="1277263"/>
          </a:xfrm>
          <a:prstGeom prst="rect">
            <a:avLst/>
          </a:prstGeom>
          <a:solidFill>
            <a:srgbClr val="FB7A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18">
            <a:extLst>
              <a:ext uri="{FF2B5EF4-FFF2-40B4-BE49-F238E27FC236}">
                <a16:creationId xmlns:a16="http://schemas.microsoft.com/office/drawing/2014/main" id="{51D97331-3F90-8C4D-89D5-75C8191847E8}"/>
              </a:ext>
            </a:extLst>
          </p:cNvPr>
          <p:cNvSpPr/>
          <p:nvPr userDrawn="1"/>
        </p:nvSpPr>
        <p:spPr>
          <a:xfrm>
            <a:off x="-595" y="5587163"/>
            <a:ext cx="417100" cy="1277264"/>
          </a:xfrm>
          <a:prstGeom prst="rect">
            <a:avLst/>
          </a:prstGeom>
          <a:solidFill>
            <a:srgbClr val="63D6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8443884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dt="0"/>
  <p:txStyles>
    <p:titleStyle>
      <a:lvl1pPr algn="l" defTabSz="685800" rtl="0" eaLnBrk="1" latinLnBrk="0" hangingPunct="1">
        <a:lnSpc>
          <a:spcPct val="90000"/>
        </a:lnSpc>
        <a:spcBef>
          <a:spcPct val="0"/>
        </a:spcBef>
        <a:buNone/>
        <a:defRPr sz="2700" b="1" kern="1200">
          <a:solidFill>
            <a:schemeClr val="accent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76">
          <p15:clr>
            <a:srgbClr val="F26B43"/>
          </p15:clr>
        </p15:guide>
        <p15:guide id="2" pos="528">
          <p15:clr>
            <a:srgbClr val="F26B43"/>
          </p15:clr>
        </p15:guide>
        <p15:guide id="3" orient="horz" pos="144">
          <p15:clr>
            <a:srgbClr val="F26B43"/>
          </p15:clr>
        </p15:guide>
        <p15:guide id="4" pos="7152">
          <p15:clr>
            <a:srgbClr val="F26B43"/>
          </p15:clr>
        </p15:guide>
        <p15:guide id="5" orient="horz" pos="379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0290" name="Rectangle 2"/>
          <p:cNvSpPr>
            <a:spLocks noChangeArrowheads="1"/>
          </p:cNvSpPr>
          <p:nvPr/>
        </p:nvSpPr>
        <p:spPr bwMode="ltGray">
          <a:xfrm>
            <a:off x="556684" y="1098551"/>
            <a:ext cx="584200" cy="474663"/>
          </a:xfrm>
          <a:prstGeom prst="rect">
            <a:avLst/>
          </a:prstGeom>
          <a:solidFill>
            <a:schemeClr val="accent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kumimoji="1" lang="en-US" sz="1800"/>
          </a:p>
        </p:txBody>
      </p:sp>
      <p:sp>
        <p:nvSpPr>
          <p:cNvPr id="140291" name="Rectangle 3"/>
          <p:cNvSpPr>
            <a:spLocks noChangeArrowheads="1"/>
          </p:cNvSpPr>
          <p:nvPr/>
        </p:nvSpPr>
        <p:spPr bwMode="ltGray">
          <a:xfrm>
            <a:off x="1066801" y="1098551"/>
            <a:ext cx="438151"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kumimoji="1" lang="en-US" sz="1800"/>
          </a:p>
        </p:txBody>
      </p:sp>
      <p:sp>
        <p:nvSpPr>
          <p:cNvPr id="140292" name="Rectangle 4"/>
          <p:cNvSpPr>
            <a:spLocks noChangeArrowheads="1"/>
          </p:cNvSpPr>
          <p:nvPr/>
        </p:nvSpPr>
        <p:spPr bwMode="ltGray">
          <a:xfrm>
            <a:off x="721785" y="1520826"/>
            <a:ext cx="563033" cy="474663"/>
          </a:xfrm>
          <a:prstGeom prst="rect">
            <a:avLst/>
          </a:prstGeom>
          <a:solidFill>
            <a:schemeClr val="folHlink"/>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kumimoji="1" lang="en-US" sz="1800"/>
          </a:p>
        </p:txBody>
      </p:sp>
      <p:sp>
        <p:nvSpPr>
          <p:cNvPr id="140293" name="Rectangle 5"/>
          <p:cNvSpPr>
            <a:spLocks noChangeArrowheads="1"/>
          </p:cNvSpPr>
          <p:nvPr/>
        </p:nvSpPr>
        <p:spPr bwMode="ltGray">
          <a:xfrm>
            <a:off x="1214967" y="1520826"/>
            <a:ext cx="491067"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kumimoji="1" lang="en-US" sz="1800"/>
          </a:p>
        </p:txBody>
      </p:sp>
      <p:sp>
        <p:nvSpPr>
          <p:cNvPr id="140294" name="Rectangle 6"/>
          <p:cNvSpPr>
            <a:spLocks noChangeArrowheads="1"/>
          </p:cNvSpPr>
          <p:nvPr/>
        </p:nvSpPr>
        <p:spPr bwMode="ltGray">
          <a:xfrm>
            <a:off x="169333" y="1447801"/>
            <a:ext cx="747184"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kumimoji="1" lang="en-US" sz="1800"/>
          </a:p>
        </p:txBody>
      </p:sp>
      <p:sp>
        <p:nvSpPr>
          <p:cNvPr id="140295" name="Rectangle 7"/>
          <p:cNvSpPr>
            <a:spLocks noChangeArrowheads="1"/>
          </p:cNvSpPr>
          <p:nvPr/>
        </p:nvSpPr>
        <p:spPr bwMode="gray">
          <a:xfrm>
            <a:off x="1016000" y="990601"/>
            <a:ext cx="42333" cy="1052513"/>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kumimoji="1" lang="en-US" sz="1800"/>
          </a:p>
        </p:txBody>
      </p:sp>
      <p:sp>
        <p:nvSpPr>
          <p:cNvPr id="140296" name="Rectangle 8"/>
          <p:cNvSpPr>
            <a:spLocks noChangeArrowheads="1"/>
          </p:cNvSpPr>
          <p:nvPr/>
        </p:nvSpPr>
        <p:spPr bwMode="gray">
          <a:xfrm>
            <a:off x="590551" y="1781175"/>
            <a:ext cx="10968567" cy="31750"/>
          </a:xfrm>
          <a:prstGeom prst="rect">
            <a:avLst/>
          </a:prstGeom>
          <a:gradFill rotWithShape="0">
            <a:gsLst>
              <a:gs pos="0">
                <a:schemeClr val="bg2"/>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kumimoji="1" lang="en-US" sz="1800"/>
          </a:p>
        </p:txBody>
      </p:sp>
      <p:sp>
        <p:nvSpPr>
          <p:cNvPr id="140297" name="Rectangle 9"/>
          <p:cNvSpPr>
            <a:spLocks noGrp="1" noChangeArrowheads="1"/>
          </p:cNvSpPr>
          <p:nvPr>
            <p:ph type="title"/>
          </p:nvPr>
        </p:nvSpPr>
        <p:spPr bwMode="auto">
          <a:xfrm>
            <a:off x="1534585" y="617538"/>
            <a:ext cx="10390716"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40298" name="Rectangle 10"/>
          <p:cNvSpPr>
            <a:spLocks noGrp="1" noChangeArrowheads="1"/>
          </p:cNvSpPr>
          <p:nvPr>
            <p:ph type="body" idx="1"/>
          </p:nvPr>
        </p:nvSpPr>
        <p:spPr bwMode="auto">
          <a:xfrm>
            <a:off x="1576917" y="2017713"/>
            <a:ext cx="103632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0299" name="Rectangle 11"/>
          <p:cNvSpPr>
            <a:spLocks noGrp="1" noChangeArrowheads="1"/>
          </p:cNvSpPr>
          <p:nvPr>
            <p:ph type="dt" sz="half" idx="2"/>
          </p:nvPr>
        </p:nvSpPr>
        <p:spPr bwMode="auto">
          <a:xfrm>
            <a:off x="1219200" y="6324600"/>
            <a:ext cx="2540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400"/>
            </a:lvl1pPr>
          </a:lstStyle>
          <a:p>
            <a:fld id="{1A49BA86-120E-4236-BE95-07984E838A74}" type="datetimeFigureOut">
              <a:rPr lang="en-US" smtClean="0">
                <a:solidFill>
                  <a:prstClr val="black">
                    <a:tint val="75000"/>
                  </a:prstClr>
                </a:solidFill>
                <a:latin typeface="Calibri"/>
              </a:rPr>
              <a:pPr/>
              <a:t>6/13/2023</a:t>
            </a:fld>
            <a:endParaRPr lang="en-US">
              <a:solidFill>
                <a:prstClr val="black">
                  <a:tint val="75000"/>
                </a:prstClr>
              </a:solidFill>
              <a:latin typeface="Calibri"/>
            </a:endParaRPr>
          </a:p>
        </p:txBody>
      </p:sp>
      <p:sp>
        <p:nvSpPr>
          <p:cNvPr id="140300" name="Rectangle 12"/>
          <p:cNvSpPr>
            <a:spLocks noGrp="1" noChangeArrowheads="1"/>
          </p:cNvSpPr>
          <p:nvPr>
            <p:ph type="ftr" sz="quarter" idx="3"/>
          </p:nvPr>
        </p:nvSpPr>
        <p:spPr bwMode="auto">
          <a:xfrm>
            <a:off x="4470400" y="6324600"/>
            <a:ext cx="3860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ctr">
              <a:defRPr sz="1400"/>
            </a:lvl1pPr>
          </a:lstStyle>
          <a:p>
            <a:endParaRPr lang="en-US">
              <a:solidFill>
                <a:prstClr val="black">
                  <a:tint val="75000"/>
                </a:prstClr>
              </a:solidFill>
              <a:latin typeface="Calibri"/>
            </a:endParaRPr>
          </a:p>
        </p:txBody>
      </p:sp>
      <p:sp>
        <p:nvSpPr>
          <p:cNvPr id="140301" name="Rectangle 13"/>
          <p:cNvSpPr>
            <a:spLocks noGrp="1" noChangeArrowheads="1"/>
          </p:cNvSpPr>
          <p:nvPr>
            <p:ph type="sldNum" sz="quarter" idx="4"/>
          </p:nvPr>
        </p:nvSpPr>
        <p:spPr bwMode="auto">
          <a:xfrm>
            <a:off x="9042400" y="6324600"/>
            <a:ext cx="2540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400"/>
            </a:lvl1pPr>
          </a:lstStyle>
          <a:p>
            <a:fld id="{6C89E93F-9FDD-4AE3-80E8-7C3C94E211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33169343"/>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Lst>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charset="0"/>
          <a:ea typeface="ＭＳ Ｐゴシック" charset="0"/>
        </a:defRPr>
      </a:lvl2pPr>
      <a:lvl3pPr algn="l" rtl="0" eaLnBrk="1" fontAlgn="base" hangingPunct="1">
        <a:spcBef>
          <a:spcPct val="0"/>
        </a:spcBef>
        <a:spcAft>
          <a:spcPct val="0"/>
        </a:spcAft>
        <a:defRPr sz="4400">
          <a:solidFill>
            <a:schemeClr val="tx2"/>
          </a:solidFill>
          <a:latin typeface="Tahoma" charset="0"/>
          <a:ea typeface="ＭＳ Ｐゴシック" charset="0"/>
        </a:defRPr>
      </a:lvl3pPr>
      <a:lvl4pPr algn="l" rtl="0" eaLnBrk="1" fontAlgn="base" hangingPunct="1">
        <a:spcBef>
          <a:spcPct val="0"/>
        </a:spcBef>
        <a:spcAft>
          <a:spcPct val="0"/>
        </a:spcAft>
        <a:defRPr sz="4400">
          <a:solidFill>
            <a:schemeClr val="tx2"/>
          </a:solidFill>
          <a:latin typeface="Tahoma" charset="0"/>
          <a:ea typeface="ＭＳ Ｐゴシック" charset="0"/>
        </a:defRPr>
      </a:lvl4pPr>
      <a:lvl5pPr algn="l" rtl="0" eaLnBrk="1" fontAlgn="base" hangingPunct="1">
        <a:spcBef>
          <a:spcPct val="0"/>
        </a:spcBef>
        <a:spcAft>
          <a:spcPct val="0"/>
        </a:spcAft>
        <a:defRPr sz="4400">
          <a:solidFill>
            <a:schemeClr val="tx2"/>
          </a:solidFill>
          <a:latin typeface="Tahoma" charset="0"/>
          <a:ea typeface="ＭＳ Ｐゴシック" charset="0"/>
        </a:defRPr>
      </a:lvl5pPr>
      <a:lvl6pPr marL="457200" algn="l" rtl="0" eaLnBrk="1" fontAlgn="base" hangingPunct="1">
        <a:spcBef>
          <a:spcPct val="0"/>
        </a:spcBef>
        <a:spcAft>
          <a:spcPct val="0"/>
        </a:spcAft>
        <a:defRPr sz="4400">
          <a:solidFill>
            <a:schemeClr val="tx2"/>
          </a:solidFill>
          <a:latin typeface="Tahoma" charset="0"/>
          <a:ea typeface="ＭＳ Ｐゴシック" charset="0"/>
        </a:defRPr>
      </a:lvl6pPr>
      <a:lvl7pPr marL="914400" algn="l" rtl="0" eaLnBrk="1" fontAlgn="base" hangingPunct="1">
        <a:spcBef>
          <a:spcPct val="0"/>
        </a:spcBef>
        <a:spcAft>
          <a:spcPct val="0"/>
        </a:spcAft>
        <a:defRPr sz="4400">
          <a:solidFill>
            <a:schemeClr val="tx2"/>
          </a:solidFill>
          <a:latin typeface="Tahoma" charset="0"/>
          <a:ea typeface="ＭＳ Ｐゴシック" charset="0"/>
        </a:defRPr>
      </a:lvl7pPr>
      <a:lvl8pPr marL="1371600" algn="l" rtl="0" eaLnBrk="1" fontAlgn="base" hangingPunct="1">
        <a:spcBef>
          <a:spcPct val="0"/>
        </a:spcBef>
        <a:spcAft>
          <a:spcPct val="0"/>
        </a:spcAft>
        <a:defRPr sz="4400">
          <a:solidFill>
            <a:schemeClr val="tx2"/>
          </a:solidFill>
          <a:latin typeface="Tahoma" charset="0"/>
          <a:ea typeface="ＭＳ Ｐゴシック" charset="0"/>
        </a:defRPr>
      </a:lvl8pPr>
      <a:lvl9pPr marL="1828800" algn="l" rtl="0" eaLnBrk="1" fontAlgn="base" hangingPunct="1">
        <a:spcBef>
          <a:spcPct val="0"/>
        </a:spcBef>
        <a:spcAft>
          <a:spcPct val="0"/>
        </a:spcAft>
        <a:defRPr sz="4400">
          <a:solidFill>
            <a:schemeClr val="tx2"/>
          </a:solidFill>
          <a:latin typeface="Tahoma" charset="0"/>
          <a:ea typeface="ＭＳ Ｐゴシック" charset="0"/>
        </a:defRPr>
      </a:lvl9pPr>
    </p:titleStyle>
    <p:bodyStyle>
      <a:lvl1pPr marL="342900" indent="-342900" algn="l" rtl="0" eaLnBrk="1" fontAlgn="base" hangingPunct="1">
        <a:spcBef>
          <a:spcPct val="20000"/>
        </a:spcBef>
        <a:spcAft>
          <a:spcPct val="0"/>
        </a:spcAft>
        <a:buClr>
          <a:schemeClr val="folHlink"/>
        </a:buClr>
        <a:buSzPct val="60000"/>
        <a:buFont typeface="Wingdings" charset="0"/>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SzPct val="55000"/>
        <a:buFont typeface="Wingdings" charset="0"/>
        <a:buChar char="n"/>
        <a:defRPr sz="2800">
          <a:solidFill>
            <a:schemeClr val="tx1"/>
          </a:solidFill>
          <a:latin typeface="+mn-lt"/>
          <a:ea typeface="+mn-ea"/>
        </a:defRPr>
      </a:lvl2pPr>
      <a:lvl3pPr marL="1143000" indent="-228600" algn="l" rtl="0" eaLnBrk="1" fontAlgn="base" hangingPunct="1">
        <a:spcBef>
          <a:spcPct val="20000"/>
        </a:spcBef>
        <a:spcAft>
          <a:spcPct val="0"/>
        </a:spcAft>
        <a:buClr>
          <a:schemeClr val="folHlink"/>
        </a:buClr>
        <a:buSzPct val="50000"/>
        <a:buFont typeface="Wingdings" charset="0"/>
        <a:buChar char="n"/>
        <a:defRPr sz="2400">
          <a:solidFill>
            <a:schemeClr val="tx1"/>
          </a:solidFill>
          <a:latin typeface="+mn-lt"/>
          <a:ea typeface="+mn-ea"/>
        </a:defRPr>
      </a:lvl3pPr>
      <a:lvl4pPr marL="1600200" indent="-228600" algn="l" rtl="0" eaLnBrk="1" fontAlgn="base" hangingPunct="1">
        <a:spcBef>
          <a:spcPct val="20000"/>
        </a:spcBef>
        <a:spcAft>
          <a:spcPct val="0"/>
        </a:spcAft>
        <a:buClr>
          <a:schemeClr val="accent2"/>
        </a:buClr>
        <a:buSzPct val="55000"/>
        <a:buFont typeface="Wingdings" charset="0"/>
        <a:buChar char="n"/>
        <a:defRPr sz="2000">
          <a:solidFill>
            <a:schemeClr val="tx1"/>
          </a:solidFill>
          <a:latin typeface="+mn-lt"/>
          <a:ea typeface="+mn-ea"/>
        </a:defRPr>
      </a:lvl4pPr>
      <a:lvl5pPr marL="2057400" indent="-228600" algn="l" rtl="0" eaLnBrk="1" fontAlgn="base" hangingPunct="1">
        <a:spcBef>
          <a:spcPct val="20000"/>
        </a:spcBef>
        <a:spcAft>
          <a:spcPct val="0"/>
        </a:spcAft>
        <a:buClr>
          <a:schemeClr val="accent1"/>
        </a:buClr>
        <a:buSzPct val="50000"/>
        <a:buFont typeface="Wingdings" charset="0"/>
        <a:buChar char="n"/>
        <a:defRPr sz="2000">
          <a:solidFill>
            <a:schemeClr val="tx1"/>
          </a:solidFill>
          <a:latin typeface="+mn-lt"/>
          <a:ea typeface="+mn-ea"/>
        </a:defRPr>
      </a:lvl5pPr>
      <a:lvl6pPr marL="2514600" indent="-228600" algn="l" rtl="0" eaLnBrk="1" fontAlgn="base" hangingPunct="1">
        <a:spcBef>
          <a:spcPct val="20000"/>
        </a:spcBef>
        <a:spcAft>
          <a:spcPct val="0"/>
        </a:spcAft>
        <a:buClr>
          <a:schemeClr val="accent1"/>
        </a:buClr>
        <a:buSzPct val="50000"/>
        <a:buFont typeface="Wingdings" charset="0"/>
        <a:buChar char="n"/>
        <a:defRPr sz="2000">
          <a:solidFill>
            <a:schemeClr val="tx1"/>
          </a:solidFill>
          <a:latin typeface="+mn-lt"/>
          <a:ea typeface="+mn-ea"/>
        </a:defRPr>
      </a:lvl6pPr>
      <a:lvl7pPr marL="2971800" indent="-228600" algn="l" rtl="0" eaLnBrk="1" fontAlgn="base" hangingPunct="1">
        <a:spcBef>
          <a:spcPct val="20000"/>
        </a:spcBef>
        <a:spcAft>
          <a:spcPct val="0"/>
        </a:spcAft>
        <a:buClr>
          <a:schemeClr val="accent1"/>
        </a:buClr>
        <a:buSzPct val="50000"/>
        <a:buFont typeface="Wingdings" charset="0"/>
        <a:buChar char="n"/>
        <a:defRPr sz="2000">
          <a:solidFill>
            <a:schemeClr val="tx1"/>
          </a:solidFill>
          <a:latin typeface="+mn-lt"/>
          <a:ea typeface="+mn-ea"/>
        </a:defRPr>
      </a:lvl7pPr>
      <a:lvl8pPr marL="3429000" indent="-228600" algn="l" rtl="0" eaLnBrk="1" fontAlgn="base" hangingPunct="1">
        <a:spcBef>
          <a:spcPct val="20000"/>
        </a:spcBef>
        <a:spcAft>
          <a:spcPct val="0"/>
        </a:spcAft>
        <a:buClr>
          <a:schemeClr val="accent1"/>
        </a:buClr>
        <a:buSzPct val="50000"/>
        <a:buFont typeface="Wingdings" charset="0"/>
        <a:buChar char="n"/>
        <a:defRPr sz="2000">
          <a:solidFill>
            <a:schemeClr val="tx1"/>
          </a:solidFill>
          <a:latin typeface="+mn-lt"/>
          <a:ea typeface="+mn-ea"/>
        </a:defRPr>
      </a:lvl8pPr>
      <a:lvl9pPr marL="3886200" indent="-228600" algn="l" rtl="0" eaLnBrk="1" fontAlgn="base" hangingPunct="1">
        <a:spcBef>
          <a:spcPct val="20000"/>
        </a:spcBef>
        <a:spcAft>
          <a:spcPct val="0"/>
        </a:spcAft>
        <a:buClr>
          <a:schemeClr val="accent1"/>
        </a:buClr>
        <a:buSzPct val="50000"/>
        <a:buFont typeface="Wingdings" charset="0"/>
        <a:buChar char="n"/>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hyperlink" Target="http://www.patientsafety.va.gov/" TargetMode="Externa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hyperlink" Target="https://qi.ipro.org/2023/04/19/fall-and-injury-prevention-a-6-part-webinar-seri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hyperlink" Target="mailto:crkistner@ipro.org" TargetMode="External"/><Relationship Id="rId2" Type="http://schemas.openxmlformats.org/officeDocument/2006/relationships/hyperlink" Target="mailto:rvanvorst@ipro.org" TargetMode="External"/><Relationship Id="rId1" Type="http://schemas.openxmlformats.org/officeDocument/2006/relationships/slideLayout" Target="../slideLayouts/slideLayout2.xml"/><Relationship Id="rId5" Type="http://schemas.openxmlformats.org/officeDocument/2006/relationships/hyperlink" Target="mailto:astackman@ipro.org" TargetMode="External"/><Relationship Id="rId4" Type="http://schemas.openxmlformats.org/officeDocument/2006/relationships/hyperlink" Target="mailto:mronda@ipro.or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C183D7F6-B498-43B3-948B-1728B52AA6E4}">
                <adec:decorative xmlns:adec="http://schemas.microsoft.com/office/drawing/2017/decorative" val="1"/>
              </a:ext>
            </a:extLst>
          </p:cNvPr>
          <p:cNvSpPr>
            <a:spLocks noGrp="1"/>
          </p:cNvSpPr>
          <p:nvPr>
            <p:ph type="ctrTitle"/>
          </p:nvPr>
        </p:nvSpPr>
        <p:spPr/>
        <p:txBody>
          <a:bodyPr/>
          <a:lstStyle/>
          <a:p>
            <a:r>
              <a:rPr lang="en-US" dirty="0"/>
              <a:t>Falls: The Series</a:t>
            </a:r>
          </a:p>
        </p:txBody>
      </p:sp>
      <p:sp>
        <p:nvSpPr>
          <p:cNvPr id="5" name="Subtitle 4">
            <a:extLst>
              <a:ext uri="{C183D7F6-B498-43B3-948B-1728B52AA6E4}">
                <adec:decorative xmlns:adec="http://schemas.microsoft.com/office/drawing/2017/decorative" val="1"/>
              </a:ext>
            </a:extLst>
          </p:cNvPr>
          <p:cNvSpPr>
            <a:spLocks noGrp="1"/>
          </p:cNvSpPr>
          <p:nvPr>
            <p:ph type="subTitle" idx="1"/>
          </p:nvPr>
        </p:nvSpPr>
        <p:spPr/>
        <p:txBody>
          <a:bodyPr/>
          <a:lstStyle/>
          <a:p>
            <a:r>
              <a:rPr lang="en-US" sz="2100" b="1" dirty="0"/>
              <a:t>May-October 2023</a:t>
            </a:r>
          </a:p>
          <a:p>
            <a:r>
              <a:rPr lang="en-US" sz="2400" b="1" dirty="0"/>
              <a:t>Redesigning Post Fall Management</a:t>
            </a:r>
          </a:p>
          <a:p>
            <a:r>
              <a:rPr lang="en-US" sz="2100" b="1"/>
              <a:t>Coaching </a:t>
            </a:r>
            <a:r>
              <a:rPr lang="en-US" sz="2100" b="1" dirty="0"/>
              <a:t>Session 2 – </a:t>
            </a:r>
            <a:r>
              <a:rPr lang="en-US" sz="2100" b="1"/>
              <a:t>June 21, </a:t>
            </a:r>
            <a:r>
              <a:rPr lang="en-US" sz="2100" b="1" dirty="0"/>
              <a:t>2023</a:t>
            </a:r>
          </a:p>
        </p:txBody>
      </p:sp>
      <p:sp>
        <p:nvSpPr>
          <p:cNvPr id="2" name="Slide Number Placeholder 1">
            <a:extLs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953D466F-0B71-3646-A63E-72276CFD0D9A}" type="slidenum">
              <a:rPr kumimoji="0" lang="en-US" sz="900" b="0" i="0" u="none" strike="noStrike" kern="1200" cap="none" spc="0" normalizeH="0" baseline="0" noProof="0">
                <a:ln>
                  <a:noFill/>
                </a:ln>
                <a:solidFill>
                  <a:srgbClr val="000000">
                    <a:tint val="75000"/>
                  </a:srgbClr>
                </a:solidFill>
                <a:effectLst/>
                <a:uLnTx/>
                <a:uFillTx/>
                <a:latin typeface="Calibri" panose="020F0502020204030204"/>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1</a:t>
            </a:fld>
            <a:endParaRPr kumimoji="0" lang="en-US" sz="9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39834BF4-C877-5C49-9696-EA6FE6223EBD}"/>
              </a:ext>
              <a:ext uri="{C183D7F6-B498-43B3-948B-1728B52AA6E4}">
                <adec:decorative xmlns:adec="http://schemas.microsoft.com/office/drawing/2017/decorative" val="1"/>
              </a:ext>
            </a:extLst>
          </p:cNvPr>
          <p:cNvSpPr txBox="1"/>
          <p:nvPr/>
        </p:nvSpPr>
        <p:spPr>
          <a:xfrm>
            <a:off x="2152650" y="6172200"/>
            <a:ext cx="4891088" cy="390876"/>
          </a:xfrm>
          <a:prstGeom prst="rect">
            <a:avLst/>
          </a:prstGeom>
          <a:noFill/>
        </p:spPr>
        <p:txBody>
          <a:bodyPr wrap="square" lIns="0" tIns="0" rIns="0" bIns="0" rtlCol="0" anchor="b">
            <a:spAutoFit/>
          </a:bodyPr>
          <a:lstStyle/>
          <a:p>
            <a:pPr marL="0" marR="0" lvl="0" indent="0" algn="l" defTabSz="342900" rtl="0" eaLnBrk="1" fontAlgn="auto" latinLnBrk="0" hangingPunct="1">
              <a:lnSpc>
                <a:spcPct val="107000"/>
              </a:lnSpc>
              <a:spcBef>
                <a:spcPts val="0"/>
              </a:spcBef>
              <a:spcAft>
                <a:spcPts val="0"/>
              </a:spcAft>
              <a:buClrTx/>
              <a:buSzTx/>
              <a:buFontTx/>
              <a:buNone/>
              <a:tabLst/>
              <a:defRPr/>
            </a:pPr>
            <a:r>
              <a:rPr kumimoji="0" lang="en-US" sz="600" b="0" i="1" u="none" strike="noStrike" kern="1200" cap="none" spc="0" normalizeH="0" baseline="0" noProof="0" dirty="0">
                <a:ln>
                  <a:noFill/>
                </a:ln>
                <a:solidFill>
                  <a:srgbClr val="44546A"/>
                </a:solidFill>
                <a:effectLst/>
                <a:uLnTx/>
                <a:uFillTx/>
                <a:latin typeface="Calibri" panose="020F0502020204030204" pitchFamily="34" charset="0"/>
                <a:ea typeface="Times New Roman" panose="02020603050405020304" pitchFamily="18" charset="0"/>
                <a:cs typeface="Calibri" panose="020F0502020204030204" pitchFamily="34" charset="0"/>
              </a:rPr>
              <a:t>This material was prepared by the IPRO NQIIC, a Network of Quality Improvement and Innovation Contractor, under contract with the Centers for Medicare &amp; Medicaid Services (CMS), an agency of the U.S. Department of Health and Human Services (HHS). Views expressed in this material do not necessarily reflect the official views or policy of CMS or HHS, and any reference to a specific product or entity herein does not constitute endorsement of that product or entity by CMS or HHS. Publication # IPRO-HQIC-Tsk56-23-317</a:t>
            </a:r>
            <a:endParaRPr kumimoji="0" lang="en-US" sz="900" b="0" i="1" u="none" strike="noStrike" kern="1200" cap="none" spc="0" normalizeH="0" baseline="0" noProof="0" dirty="0">
              <a:ln>
                <a:noFill/>
              </a:ln>
              <a:solidFill>
                <a:srgbClr val="D7D9DA">
                  <a:lumMod val="50000"/>
                </a:srgbClr>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69115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5CC42C-DA0F-D046-8DCB-5FBA9E871E7D}"/>
              </a:ext>
            </a:extLst>
          </p:cNvPr>
          <p:cNvSpPr>
            <a:spLocks noGrp="1"/>
          </p:cNvSpPr>
          <p:nvPr>
            <p:ph type="ctrTitle"/>
          </p:nvPr>
        </p:nvSpPr>
        <p:spPr/>
        <p:txBody>
          <a:bodyPr/>
          <a:lstStyle/>
          <a:p>
            <a:r>
              <a:rPr lang="en-US" sz="3600" dirty="0"/>
              <a:t>A Refresher: </a:t>
            </a:r>
            <a:br>
              <a:rPr lang="en-US" sz="3600" dirty="0"/>
            </a:br>
            <a:r>
              <a:rPr lang="en-US" sz="3600" dirty="0"/>
              <a:t>Post Fall Management</a:t>
            </a:r>
          </a:p>
        </p:txBody>
      </p:sp>
      <p:sp>
        <p:nvSpPr>
          <p:cNvPr id="5" name="Subtitle 4">
            <a:extLst>
              <a:ext uri="{FF2B5EF4-FFF2-40B4-BE49-F238E27FC236}">
                <a16:creationId xmlns:a16="http://schemas.microsoft.com/office/drawing/2014/main" id="{B8DEF502-6D30-B141-BAC1-A1476888C267}"/>
              </a:ext>
            </a:extLst>
          </p:cNvPr>
          <p:cNvSpPr>
            <a:spLocks noGrp="1"/>
          </p:cNvSpPr>
          <p:nvPr>
            <p:ph type="subTitle" idx="1"/>
          </p:nvPr>
        </p:nvSpPr>
        <p:spPr>
          <a:xfrm>
            <a:off x="1905000" y="3886200"/>
            <a:ext cx="8001000" cy="1752600"/>
          </a:xfrm>
        </p:spPr>
        <p:txBody>
          <a:bodyPr/>
          <a:lstStyle/>
          <a:p>
            <a:r>
              <a:rPr lang="en-US" sz="2800" dirty="0"/>
              <a:t>Patricia A. Quigley, PhD, MPH, APRN, CRRN, </a:t>
            </a:r>
          </a:p>
          <a:p>
            <a:r>
              <a:rPr lang="en-US" sz="2800" dirty="0"/>
              <a:t>FAAN, FAANP, FARN, Nurse Consultant </a:t>
            </a:r>
          </a:p>
          <a:p>
            <a:r>
              <a:rPr lang="en-US" sz="2800" dirty="0"/>
              <a:t>June 21, 2022</a:t>
            </a:r>
          </a:p>
          <a:p>
            <a:r>
              <a:rPr lang="en-US" sz="2800" dirty="0"/>
              <a:t>e-mail: pquigley1@tampabay.rr.com</a:t>
            </a:r>
          </a:p>
          <a:p>
            <a:endParaRPr lang="en-US" dirty="0"/>
          </a:p>
        </p:txBody>
      </p:sp>
    </p:spTree>
    <p:extLst>
      <p:ext uri="{BB962C8B-B14F-4D97-AF65-F5344CB8AC3E}">
        <p14:creationId xmlns:p14="http://schemas.microsoft.com/office/powerpoint/2010/main" val="2932046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normAutofit/>
          </a:bodyPr>
          <a:lstStyle/>
          <a:p>
            <a:r>
              <a:rPr lang="en-US" sz="3600" dirty="0"/>
              <a:t>Examine post fall practices as key intervention to reduce repeat falls</a:t>
            </a:r>
          </a:p>
          <a:p>
            <a:r>
              <a:rPr lang="en-US" sz="3600" dirty="0"/>
              <a:t>Differentiate:</a:t>
            </a:r>
          </a:p>
          <a:p>
            <a:pPr lvl="1"/>
            <a:r>
              <a:rPr lang="en-US" dirty="0"/>
              <a:t>Post Fall Huddles</a:t>
            </a:r>
          </a:p>
          <a:p>
            <a:pPr lvl="1"/>
            <a:r>
              <a:rPr lang="en-US" dirty="0"/>
              <a:t>Post Fall Management</a:t>
            </a:r>
          </a:p>
          <a:p>
            <a:pPr lvl="1"/>
            <a:r>
              <a:rPr lang="en-US" dirty="0"/>
              <a:t>Post Fall Documentation</a:t>
            </a:r>
          </a:p>
          <a:p>
            <a:pPr lvl="1"/>
            <a:r>
              <a:rPr lang="en-US" dirty="0"/>
              <a:t>Incident Report</a:t>
            </a:r>
          </a:p>
        </p:txBody>
      </p:sp>
    </p:spTree>
    <p:extLst>
      <p:ext uri="{BB962C8B-B14F-4D97-AF65-F5344CB8AC3E}">
        <p14:creationId xmlns:p14="http://schemas.microsoft.com/office/powerpoint/2010/main" val="1356256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F5DAF-5718-4DF7-A8D6-8E4207E0C8FA}"/>
              </a:ext>
            </a:extLst>
          </p:cNvPr>
          <p:cNvSpPr>
            <a:spLocks noGrp="1"/>
          </p:cNvSpPr>
          <p:nvPr>
            <p:ph type="title"/>
          </p:nvPr>
        </p:nvSpPr>
        <p:spPr/>
        <p:txBody>
          <a:bodyPr/>
          <a:lstStyle/>
          <a:p>
            <a:r>
              <a:rPr lang="en-US" dirty="0"/>
              <a:t>Burden	</a:t>
            </a:r>
          </a:p>
        </p:txBody>
      </p:sp>
      <p:sp>
        <p:nvSpPr>
          <p:cNvPr id="3" name="Content Placeholder 2">
            <a:extLst>
              <a:ext uri="{FF2B5EF4-FFF2-40B4-BE49-F238E27FC236}">
                <a16:creationId xmlns:a16="http://schemas.microsoft.com/office/drawing/2014/main" id="{3364929E-9456-42BF-8595-DA0C015EBDB0}"/>
              </a:ext>
            </a:extLst>
          </p:cNvPr>
          <p:cNvSpPr>
            <a:spLocks noGrp="1"/>
          </p:cNvSpPr>
          <p:nvPr>
            <p:ph idx="1"/>
          </p:nvPr>
        </p:nvSpPr>
        <p:spPr>
          <a:xfrm>
            <a:off x="1863438" y="2125267"/>
            <a:ext cx="8271163" cy="3942614"/>
          </a:xfrm>
        </p:spPr>
        <p:txBody>
          <a:bodyPr>
            <a:noAutofit/>
          </a:bodyPr>
          <a:lstStyle/>
          <a:p>
            <a:r>
              <a:rPr lang="en-US" sz="2400" dirty="0"/>
              <a:t>Falls affect between 700,000 - 1,000,000 patients each year (AHRQ, Patient Safety Network [</a:t>
            </a:r>
            <a:r>
              <a:rPr lang="en-US" sz="2400" dirty="0" err="1"/>
              <a:t>PSNet</a:t>
            </a:r>
            <a:r>
              <a:rPr lang="en-US" sz="2400" dirty="0"/>
              <a:t>], Patient Safety Primer: Falls. Updated Sept. 2019)</a:t>
            </a:r>
          </a:p>
          <a:p>
            <a:r>
              <a:rPr lang="en-US" sz="2400" dirty="0"/>
              <a:t>Fall Rates: 3-5/1000 patient days (AHRQ, </a:t>
            </a:r>
            <a:r>
              <a:rPr lang="en-US" sz="2400" dirty="0" err="1"/>
              <a:t>PSNet</a:t>
            </a:r>
            <a:r>
              <a:rPr lang="en-US" sz="2400" dirty="0"/>
              <a:t>, Sept 2019)</a:t>
            </a:r>
          </a:p>
          <a:p>
            <a:r>
              <a:rPr lang="en-US" sz="2400" dirty="0"/>
              <a:t>More than 1/3 of in-hospital falls result in injury (AHRQ, </a:t>
            </a:r>
            <a:r>
              <a:rPr lang="en-US" sz="2400" dirty="0" err="1"/>
              <a:t>PSNet</a:t>
            </a:r>
            <a:r>
              <a:rPr lang="en-US" sz="2400" dirty="0"/>
              <a:t>, 2019)</a:t>
            </a:r>
          </a:p>
          <a:p>
            <a:r>
              <a:rPr lang="en-US" sz="2400" dirty="0"/>
              <a:t>Ranked among the most reported incidents in hospitals and other facilities (AHRQ, </a:t>
            </a:r>
            <a:r>
              <a:rPr lang="en-US" sz="2400" dirty="0" err="1"/>
              <a:t>PSNet</a:t>
            </a:r>
            <a:r>
              <a:rPr lang="en-US" sz="2400" dirty="0"/>
              <a:t>, Sept 2019)</a:t>
            </a:r>
          </a:p>
          <a:p>
            <a:r>
              <a:rPr lang="en-US" sz="2400" dirty="0"/>
              <a:t>Falls can lead to severe injuries, hip fractures, and head trauma</a:t>
            </a:r>
          </a:p>
        </p:txBody>
      </p:sp>
      <p:cxnSp>
        <p:nvCxnSpPr>
          <p:cNvPr id="9" name="Straight Connector 8">
            <a:extLst>
              <a:ext uri="{C183D7F6-B498-43B3-948B-1728B52AA6E4}">
                <adec:decorative xmlns:adec="http://schemas.microsoft.com/office/drawing/2017/decorative" val="1"/>
              </a:ext>
            </a:extLst>
          </p:cNvPr>
          <p:cNvCxnSpPr/>
          <p:nvPr/>
        </p:nvCxnSpPr>
        <p:spPr>
          <a:xfrm>
            <a:off x="2262656" y="1953942"/>
            <a:ext cx="3563180" cy="4745"/>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907224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 Fall Practices</a:t>
            </a:r>
          </a:p>
        </p:txBody>
      </p:sp>
      <p:sp>
        <p:nvSpPr>
          <p:cNvPr id="3" name="Content Placeholder 2"/>
          <p:cNvSpPr>
            <a:spLocks noGrp="1"/>
          </p:cNvSpPr>
          <p:nvPr>
            <p:ph idx="1"/>
          </p:nvPr>
        </p:nvSpPr>
        <p:spPr/>
        <p:txBody>
          <a:bodyPr>
            <a:normAutofit/>
          </a:bodyPr>
          <a:lstStyle/>
          <a:p>
            <a:r>
              <a:rPr lang="en-US" sz="4800" dirty="0"/>
              <a:t>Post Fall Huddle</a:t>
            </a:r>
          </a:p>
          <a:p>
            <a:r>
              <a:rPr lang="en-US" sz="4800" dirty="0"/>
              <a:t>Post Fall Assessment</a:t>
            </a:r>
          </a:p>
          <a:p>
            <a:r>
              <a:rPr lang="en-US" sz="4800" dirty="0"/>
              <a:t>Patient/Resident/Family Education</a:t>
            </a:r>
          </a:p>
          <a:p>
            <a:r>
              <a:rPr lang="en-US" sz="4800" dirty="0"/>
              <a:t>Staff Education</a:t>
            </a:r>
          </a:p>
        </p:txBody>
      </p:sp>
    </p:spTree>
    <p:extLst>
      <p:ext uri="{BB962C8B-B14F-4D97-AF65-F5344CB8AC3E}">
        <p14:creationId xmlns:p14="http://schemas.microsoft.com/office/powerpoint/2010/main" val="1664175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dirty="0"/>
              <a:t>Safety Huddles</a:t>
            </a:r>
          </a:p>
        </p:txBody>
      </p:sp>
      <p:sp>
        <p:nvSpPr>
          <p:cNvPr id="23555" name="Rectangle 3"/>
          <p:cNvSpPr>
            <a:spLocks noGrp="1" noChangeArrowheads="1"/>
          </p:cNvSpPr>
          <p:nvPr>
            <p:ph idx="1"/>
          </p:nvPr>
        </p:nvSpPr>
        <p:spPr/>
        <p:txBody>
          <a:bodyPr>
            <a:normAutofit fontScale="85000" lnSpcReduction="20000"/>
          </a:bodyPr>
          <a:lstStyle/>
          <a:p>
            <a:pPr eaLnBrk="1" hangingPunct="1"/>
            <a:r>
              <a:rPr lang="en-US" b="1" dirty="0"/>
              <a:t>Pre-Shift Huddles </a:t>
            </a:r>
          </a:p>
          <a:p>
            <a:pPr eaLnBrk="1" hangingPunct="1"/>
            <a:r>
              <a:rPr lang="en-US" b="1" dirty="0"/>
              <a:t>Post-Fall Huddles </a:t>
            </a:r>
          </a:p>
          <a:p>
            <a:pPr eaLnBrk="1" hangingPunct="1"/>
            <a:r>
              <a:rPr lang="en-US" dirty="0"/>
              <a:t>Conducted with the patient/resident where the fall occurred within 15 minutes of the fall</a:t>
            </a:r>
          </a:p>
          <a:p>
            <a:pPr eaLnBrk="1" hangingPunct="1"/>
            <a:r>
              <a:rPr lang="en-US" dirty="0"/>
              <a:t>Post Fall Analysis</a:t>
            </a:r>
          </a:p>
          <a:p>
            <a:pPr lvl="1" eaLnBrk="1" hangingPunct="1"/>
            <a:r>
              <a:rPr lang="en-US" dirty="0"/>
              <a:t>What was different this time?</a:t>
            </a:r>
          </a:p>
          <a:p>
            <a:pPr lvl="1" eaLnBrk="1" hangingPunct="1"/>
            <a:r>
              <a:rPr lang="en-US" dirty="0"/>
              <a:t>When?</a:t>
            </a:r>
          </a:p>
          <a:p>
            <a:pPr lvl="1" eaLnBrk="1" hangingPunct="1"/>
            <a:r>
              <a:rPr lang="en-US" dirty="0"/>
              <a:t>How?</a:t>
            </a:r>
          </a:p>
          <a:p>
            <a:pPr lvl="1" eaLnBrk="1" hangingPunct="1"/>
            <a:r>
              <a:rPr lang="en-US" dirty="0"/>
              <a:t>Why?</a:t>
            </a:r>
          </a:p>
          <a:p>
            <a:pPr lvl="1" eaLnBrk="1" hangingPunct="1"/>
            <a:r>
              <a:rPr lang="en-US" dirty="0"/>
              <a:t>Prevention: Protective Action Steps to Redesign the Plan of Care</a:t>
            </a:r>
          </a:p>
        </p:txBody>
      </p:sp>
    </p:spTree>
    <p:extLst>
      <p:ext uri="{BB962C8B-B14F-4D97-AF65-F5344CB8AC3E}">
        <p14:creationId xmlns:p14="http://schemas.microsoft.com/office/powerpoint/2010/main" val="2299478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Post Fall Huddle (PFH): Essential Components</a:t>
            </a:r>
          </a:p>
        </p:txBody>
      </p:sp>
      <p:sp>
        <p:nvSpPr>
          <p:cNvPr id="3" name="Content Placeholder 2"/>
          <p:cNvSpPr>
            <a:spLocks noGrp="1"/>
          </p:cNvSpPr>
          <p:nvPr>
            <p:ph idx="1"/>
          </p:nvPr>
        </p:nvSpPr>
        <p:spPr/>
        <p:txBody>
          <a:bodyPr>
            <a:normAutofit fontScale="70000" lnSpcReduction="20000"/>
          </a:bodyPr>
          <a:lstStyle/>
          <a:p>
            <a:r>
              <a:rPr lang="en-US" dirty="0"/>
              <a:t>A brief staff gathering, interdisciplinary when possible, that immediately follows a fall event</a:t>
            </a:r>
          </a:p>
          <a:p>
            <a:r>
              <a:rPr lang="en-US" dirty="0"/>
              <a:t>Convenes within 15 minutes of the fall event</a:t>
            </a:r>
          </a:p>
          <a:p>
            <a:pPr lvl="0"/>
            <a:r>
              <a:rPr lang="en-US" dirty="0"/>
              <a:t>Clinician(s) responsible for patient/resident during fall event leads the PFH</a:t>
            </a:r>
          </a:p>
          <a:p>
            <a:pPr lvl="0"/>
            <a:r>
              <a:rPr lang="en-US" dirty="0"/>
              <a:t>Involves the patient/resident whenever possible in the environment where the patient/resident fell</a:t>
            </a:r>
          </a:p>
          <a:p>
            <a:pPr lvl="0"/>
            <a:r>
              <a:rPr lang="en-US" dirty="0"/>
              <a:t>Requires Group Think to discovery what happened</a:t>
            </a:r>
          </a:p>
          <a:p>
            <a:pPr lvl="0"/>
            <a:r>
              <a:rPr lang="en-US" dirty="0"/>
              <a:t>Utilizes discovery to determine the root cause/immediate cause of the fall:  why the patient/resident fell</a:t>
            </a:r>
          </a:p>
          <a:p>
            <a:pPr lvl="0"/>
            <a:r>
              <a:rPr lang="en-US" dirty="0"/>
              <a:t>Guiding question to ask: </a:t>
            </a:r>
            <a:r>
              <a:rPr lang="en-US" b="1" dirty="0">
                <a:solidFill>
                  <a:srgbClr val="0000FF"/>
                </a:solidFill>
              </a:rPr>
              <a:t>What was different this time you were doing this activity, compared to all the other times you performed the same activity (and did not fall)?</a:t>
            </a:r>
          </a:p>
        </p:txBody>
      </p:sp>
    </p:spTree>
    <p:extLst>
      <p:ext uri="{BB962C8B-B14F-4D97-AF65-F5344CB8AC3E}">
        <p14:creationId xmlns:p14="http://schemas.microsoft.com/office/powerpoint/2010/main" val="1476746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to the Post Fall Huddle </a:t>
            </a:r>
          </a:p>
        </p:txBody>
      </p:sp>
      <p:sp>
        <p:nvSpPr>
          <p:cNvPr id="4" name="Content Placeholder 3"/>
          <p:cNvSpPr>
            <a:spLocks noGrp="1"/>
          </p:cNvSpPr>
          <p:nvPr>
            <p:ph sz="half" idx="1"/>
          </p:nvPr>
        </p:nvSpPr>
        <p:spPr>
          <a:xfrm>
            <a:off x="2286000" y="1905000"/>
            <a:ext cx="3962400" cy="4221480"/>
          </a:xfrm>
        </p:spPr>
        <p:txBody>
          <a:bodyPr>
            <a:normAutofit fontScale="70000" lnSpcReduction="20000"/>
          </a:bodyPr>
          <a:lstStyle/>
          <a:p>
            <a:pPr marL="114300" indent="0">
              <a:buNone/>
            </a:pPr>
            <a:r>
              <a:rPr lang="en-US" dirty="0"/>
              <a:t>1. TL makes</a:t>
            </a:r>
          </a:p>
          <a:p>
            <a:pPr marL="114300" indent="0">
              <a:buNone/>
            </a:pPr>
            <a:r>
              <a:rPr lang="en-US" dirty="0"/>
              <a:t>announcement</a:t>
            </a:r>
          </a:p>
          <a:p>
            <a:pPr marL="114300" indent="0">
              <a:buNone/>
            </a:pPr>
            <a:r>
              <a:rPr lang="en-US" dirty="0"/>
              <a:t>2. Convene within 15 </a:t>
            </a:r>
          </a:p>
          <a:p>
            <a:pPr marL="114300" indent="0">
              <a:buNone/>
            </a:pPr>
            <a:r>
              <a:rPr lang="en-US" dirty="0"/>
              <a:t>minutes with the patient/resident in the environment where the patient/resident fell</a:t>
            </a:r>
          </a:p>
          <a:p>
            <a:pPr marL="114300" indent="0">
              <a:buNone/>
            </a:pPr>
            <a:r>
              <a:rPr lang="en-US" dirty="0"/>
              <a:t>3. Conduct Analysis: </a:t>
            </a:r>
            <a:r>
              <a:rPr lang="en-US" dirty="0">
                <a:solidFill>
                  <a:srgbClr val="FF0000"/>
                </a:solidFill>
              </a:rPr>
              <a:t>determine root cause of fall, injury and Type of Fall </a:t>
            </a:r>
          </a:p>
          <a:p>
            <a:pPr marL="114300" indent="0">
              <a:buNone/>
            </a:pPr>
            <a:r>
              <a:rPr lang="en-US" dirty="0"/>
              <a:t>4. TL summarizes information gleaned from PFH and intervention(s) for prevention of repeat falls are decided by the huddle team</a:t>
            </a:r>
          </a:p>
        </p:txBody>
      </p:sp>
      <p:sp>
        <p:nvSpPr>
          <p:cNvPr id="5" name="Content Placeholder 4"/>
          <p:cNvSpPr>
            <a:spLocks noGrp="1"/>
          </p:cNvSpPr>
          <p:nvPr>
            <p:ph sz="half" idx="2"/>
          </p:nvPr>
        </p:nvSpPr>
        <p:spPr/>
        <p:txBody>
          <a:bodyPr>
            <a:normAutofit fontScale="70000" lnSpcReduction="20000"/>
          </a:bodyPr>
          <a:lstStyle/>
          <a:p>
            <a:pPr marL="114300" indent="0">
              <a:buNone/>
            </a:pPr>
            <a:r>
              <a:rPr lang="en-US" dirty="0"/>
              <a:t>5. TL completes of the Post-Fall Huddle Form and processes the form according to medical center policy and procedure  </a:t>
            </a:r>
          </a:p>
          <a:p>
            <a:pPr marL="114300" indent="0">
              <a:buNone/>
            </a:pPr>
            <a:r>
              <a:rPr lang="en-US" dirty="0"/>
              <a:t>6. Modifies the fall prevention plan of care to include interventions to prevent repeat fall</a:t>
            </a:r>
          </a:p>
          <a:p>
            <a:pPr marL="114300" indent="0">
              <a:buNone/>
            </a:pPr>
            <a:r>
              <a:rPr lang="en-US" dirty="0"/>
              <a:t>7. Communicate updated plan of care in patient/resident hand-off reports</a:t>
            </a:r>
          </a:p>
          <a:p>
            <a:pPr marL="114300" indent="0">
              <a:buNone/>
            </a:pPr>
            <a:r>
              <a:rPr lang="en-US" dirty="0"/>
              <a:t>8. Complete EMR Post-Fall Note</a:t>
            </a:r>
          </a:p>
          <a:p>
            <a:pPr marL="114300" indent="0">
              <a:buNone/>
            </a:pPr>
            <a:endParaRPr lang="en-US" dirty="0"/>
          </a:p>
        </p:txBody>
      </p:sp>
    </p:spTree>
    <p:extLst>
      <p:ext uri="{BB962C8B-B14F-4D97-AF65-F5344CB8AC3E}">
        <p14:creationId xmlns:p14="http://schemas.microsoft.com/office/powerpoint/2010/main" val="4019336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B7DD2-295D-579D-E50D-9000FAA0A702}"/>
              </a:ext>
            </a:extLst>
          </p:cNvPr>
          <p:cNvSpPr>
            <a:spLocks noGrp="1"/>
          </p:cNvSpPr>
          <p:nvPr>
            <p:ph type="title" idx="4294967295"/>
          </p:nvPr>
        </p:nvSpPr>
        <p:spPr>
          <a:xfrm>
            <a:off x="1534585" y="-1143000"/>
            <a:ext cx="10390716" cy="1143000"/>
          </a:xfrm>
        </p:spPr>
        <p:txBody>
          <a:bodyPr vert="horz" wrap="square" lIns="91440" tIns="45720" rIns="91440" bIns="45720" numCol="1" anchor="b" anchorCtr="0" compatLnSpc="1">
            <a:prstTxWarp prst="textNoShape">
              <a:avLst/>
            </a:prstTxWarp>
          </a:bodyPr>
          <a:lstStyle/>
          <a:p>
            <a:r>
              <a:rPr lang="en-US" dirty="0"/>
              <a:t>Decision Tree for Types of Falls</a:t>
            </a:r>
          </a:p>
        </p:txBody>
      </p:sp>
      <p:pic>
        <p:nvPicPr>
          <p:cNvPr id="1026" name="Picture 2" descr="Decision Tree for Types of Falls "/>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1524000" y="609600"/>
            <a:ext cx="6705600" cy="5791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52055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Determine Preventability </a:t>
            </a:r>
          </a:p>
        </p:txBody>
      </p:sp>
      <p:sp>
        <p:nvSpPr>
          <p:cNvPr id="3" name="Content Placeholder 2"/>
          <p:cNvSpPr>
            <a:spLocks noGrp="1"/>
          </p:cNvSpPr>
          <p:nvPr>
            <p:ph idx="1"/>
          </p:nvPr>
        </p:nvSpPr>
        <p:spPr/>
        <p:txBody>
          <a:bodyPr>
            <a:normAutofit fontScale="62500" lnSpcReduction="20000"/>
          </a:bodyPr>
          <a:lstStyle/>
          <a:p>
            <a:pPr marL="114300" indent="0">
              <a:buNone/>
            </a:pPr>
            <a:r>
              <a:rPr lang="en-US" b="1" i="1" dirty="0"/>
              <a:t>Step 1: Conduct the Post Fall Huddle</a:t>
            </a:r>
            <a:r>
              <a:rPr lang="en-US" dirty="0"/>
              <a:t>. </a:t>
            </a:r>
          </a:p>
          <a:p>
            <a:pPr marL="114300" indent="0">
              <a:buNone/>
            </a:pPr>
            <a:r>
              <a:rPr lang="en-US" b="1" i="1" dirty="0"/>
              <a:t>Step 2: Determine the Immediate Cause of the Fall</a:t>
            </a:r>
            <a:r>
              <a:rPr lang="en-US" dirty="0"/>
              <a:t>. </a:t>
            </a:r>
          </a:p>
          <a:p>
            <a:pPr marL="114300" indent="0">
              <a:buNone/>
            </a:pPr>
            <a:r>
              <a:rPr lang="en-US" b="1" i="1" dirty="0"/>
              <a:t>Step 3: Determine the Type of Fall</a:t>
            </a:r>
            <a:r>
              <a:rPr lang="en-US" dirty="0"/>
              <a:t>. </a:t>
            </a:r>
          </a:p>
          <a:p>
            <a:pPr marL="114300" indent="0">
              <a:buNone/>
            </a:pPr>
            <a:r>
              <a:rPr lang="en-US" b="1" i="1" dirty="0"/>
              <a:t>Step 4: If Accidental and Anticipated Physiological Falls, determine Preventability: </a:t>
            </a:r>
          </a:p>
          <a:p>
            <a:pPr marL="114300" indent="0">
              <a:buNone/>
            </a:pPr>
            <a:r>
              <a:rPr lang="en-US" i="1" dirty="0">
                <a:solidFill>
                  <a:srgbClr val="0000FF"/>
                </a:solidFill>
              </a:rPr>
              <a:t>Could the care provider (direct care provider) have anticipated this event with the information available at the time?  </a:t>
            </a:r>
            <a:endParaRPr lang="en-US" dirty="0">
              <a:solidFill>
                <a:srgbClr val="0000FF"/>
              </a:solidFill>
            </a:endParaRPr>
          </a:p>
          <a:p>
            <a:r>
              <a:rPr lang="en-US" i="1" dirty="0"/>
              <a:t> If the Answer is </a:t>
            </a:r>
            <a:r>
              <a:rPr lang="en-US" b="1" i="1" dirty="0"/>
              <a:t>NO, </a:t>
            </a:r>
            <a:r>
              <a:rPr lang="en-US" i="1" dirty="0"/>
              <a:t>the fall is not preventable. </a:t>
            </a:r>
            <a:endParaRPr lang="en-US" dirty="0"/>
          </a:p>
          <a:p>
            <a:r>
              <a:rPr lang="en-US" i="1" dirty="0">
                <a:solidFill>
                  <a:srgbClr val="0000FF"/>
                </a:solidFill>
              </a:rPr>
              <a:t> If the answer is </a:t>
            </a:r>
            <a:r>
              <a:rPr lang="en-US" b="1" i="1" dirty="0">
                <a:solidFill>
                  <a:srgbClr val="0000FF"/>
                </a:solidFill>
              </a:rPr>
              <a:t>YES</a:t>
            </a:r>
            <a:r>
              <a:rPr lang="en-US" i="1" dirty="0">
                <a:solidFill>
                  <a:srgbClr val="0000FF"/>
                </a:solidFill>
              </a:rPr>
              <a:t>, </a:t>
            </a:r>
            <a:r>
              <a:rPr lang="en-US" i="1" dirty="0"/>
              <a:t>the provider must ask another question: Were appropriate precautions taken to prevent this event?   </a:t>
            </a:r>
            <a:endParaRPr lang="en-US" dirty="0"/>
          </a:p>
          <a:p>
            <a:r>
              <a:rPr lang="en-US" i="1" dirty="0"/>
              <a:t>Answer: </a:t>
            </a:r>
            <a:endParaRPr lang="en-US" dirty="0"/>
          </a:p>
          <a:p>
            <a:pPr lvl="1"/>
            <a:r>
              <a:rPr lang="en-US" i="1" dirty="0"/>
              <a:t>No, Clearly or likely Preventable;  </a:t>
            </a:r>
            <a:endParaRPr lang="en-US" dirty="0"/>
          </a:p>
          <a:p>
            <a:pPr lvl="1"/>
            <a:r>
              <a:rPr lang="en-US" i="1" dirty="0"/>
              <a:t>Yes, Clearly or likely Unpreventable</a:t>
            </a:r>
            <a:endParaRPr lang="en-US" dirty="0"/>
          </a:p>
          <a:p>
            <a:pPr marL="114300" indent="0">
              <a:buNone/>
            </a:pPr>
            <a:r>
              <a:rPr lang="en-US" sz="1700" dirty="0"/>
              <a:t>Levinson, D. R., (2010, Nov).  Adverse events in hospitals:  National incidence among Medicare beneficiaries.   DHHS.  OEI-06-09-00090</a:t>
            </a:r>
          </a:p>
          <a:p>
            <a:pPr marL="114300" indent="0">
              <a:buNone/>
            </a:pPr>
            <a:endParaRPr lang="en-US" dirty="0"/>
          </a:p>
        </p:txBody>
      </p:sp>
    </p:spTree>
    <p:extLst>
      <p:ext uri="{BB962C8B-B14F-4D97-AF65-F5344CB8AC3E}">
        <p14:creationId xmlns:p14="http://schemas.microsoft.com/office/powerpoint/2010/main" val="2895242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 Fall Huddle Form</a:t>
            </a:r>
          </a:p>
        </p:txBody>
      </p:sp>
      <p:sp>
        <p:nvSpPr>
          <p:cNvPr id="3" name="Content Placeholder 2"/>
          <p:cNvSpPr>
            <a:spLocks noGrp="1"/>
          </p:cNvSpPr>
          <p:nvPr>
            <p:ph sz="half" idx="1"/>
          </p:nvPr>
        </p:nvSpPr>
        <p:spPr>
          <a:xfrm>
            <a:off x="2706688" y="2017713"/>
            <a:ext cx="2932112" cy="4114800"/>
          </a:xfrm>
        </p:spPr>
        <p:txBody>
          <a:bodyPr>
            <a:normAutofit/>
          </a:bodyPr>
          <a:lstStyle/>
          <a:p>
            <a:r>
              <a:rPr lang="en-US" sz="4000" dirty="0"/>
              <a:t>Don’t Morph This Form to Be Something Else</a:t>
            </a:r>
          </a:p>
        </p:txBody>
      </p:sp>
      <p:pic>
        <p:nvPicPr>
          <p:cNvPr id="6" name="Content Placeholder 5" descr="Post Fall Huddle Form Example">
            <a:extLst>
              <a:ext uri="{FF2B5EF4-FFF2-40B4-BE49-F238E27FC236}">
                <a16:creationId xmlns:a16="http://schemas.microsoft.com/office/drawing/2014/main" id="{2D20C9DE-1552-DFE6-5FF7-2749C504BA3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943600" y="1659744"/>
            <a:ext cx="3541712" cy="4772804"/>
          </a:xfrm>
        </p:spPr>
      </p:pic>
    </p:spTree>
    <p:extLst>
      <p:ext uri="{BB962C8B-B14F-4D97-AF65-F5344CB8AC3E}">
        <p14:creationId xmlns:p14="http://schemas.microsoft.com/office/powerpoint/2010/main" val="709040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2152650" y="1036498"/>
            <a:ext cx="7886700" cy="994172"/>
          </a:xfrm>
          <a:prstGeom prst="rect">
            <a:avLst/>
          </a:prstGeom>
          <a:noFill/>
          <a:ln>
            <a:noFill/>
          </a:ln>
        </p:spPr>
        <p:txBody>
          <a:bodyPr spcFirstLastPara="1" vert="horz" wrap="square" lIns="68569" tIns="34275" rIns="68569" bIns="34275" rtlCol="0" anchor="ctr" anchorCtr="0">
            <a:noAutofit/>
          </a:bodyPr>
          <a:lstStyle/>
          <a:p>
            <a:pPr>
              <a:spcBef>
                <a:spcPts val="0"/>
              </a:spcBef>
              <a:buClr>
                <a:srgbClr val="00539B"/>
              </a:buClr>
              <a:buSzPts val="3600"/>
            </a:pPr>
            <a:r>
              <a:rPr lang="en-US"/>
              <a:t>The IPRO QIN-QIO</a:t>
            </a:r>
            <a:endParaRPr/>
          </a:p>
        </p:txBody>
      </p:sp>
      <p:sp>
        <p:nvSpPr>
          <p:cNvPr id="98" name="Google Shape;98;p2"/>
          <p:cNvSpPr txBox="1"/>
          <p:nvPr/>
        </p:nvSpPr>
        <p:spPr>
          <a:xfrm>
            <a:off x="2152651" y="1925167"/>
            <a:ext cx="3943351" cy="3137467"/>
          </a:xfrm>
          <a:prstGeom prst="rect">
            <a:avLst/>
          </a:prstGeom>
          <a:noFill/>
          <a:ln>
            <a:noFill/>
          </a:ln>
        </p:spPr>
        <p:txBody>
          <a:bodyPr spcFirstLastPara="1" wrap="square" lIns="68569" tIns="34275" rIns="68569" bIns="34275" anchor="t" anchorCtr="0">
            <a:noAutofit/>
          </a:bodyPr>
          <a:lstStyle/>
          <a:p>
            <a:pPr marL="0" marR="0" lvl="0" indent="0" algn="l" defTabSz="342900" rtl="0" eaLnBrk="1" fontAlgn="auto" latinLnBrk="0" hangingPunct="1">
              <a:lnSpc>
                <a:spcPct val="100000"/>
              </a:lnSpc>
              <a:spcBef>
                <a:spcPts val="0"/>
              </a:spcBef>
              <a:spcAft>
                <a:spcPts val="0"/>
              </a:spcAft>
              <a:buClr>
                <a:srgbClr val="000000"/>
              </a:buClr>
              <a:buSzPts val="2000"/>
              <a:buFontTx/>
              <a:buNone/>
              <a:tabLst/>
              <a:defRPr/>
            </a:pPr>
            <a:r>
              <a:rPr kumimoji="0" lang="en-US" sz="1500" b="1" i="0" u="none" strike="noStrike" kern="1200" cap="none" spc="0" normalizeH="0" baseline="0" noProof="0">
                <a:ln>
                  <a:noFill/>
                </a:ln>
                <a:solidFill>
                  <a:srgbClr val="000000"/>
                </a:solidFill>
                <a:effectLst/>
                <a:uLnTx/>
                <a:uFillTx/>
                <a:latin typeface="Calibri"/>
                <a:ea typeface="Calibri"/>
                <a:cs typeface="Calibri"/>
                <a:sym typeface="Calibri"/>
              </a:rPr>
              <a:t>The IPRO QIN-QIO </a:t>
            </a:r>
            <a:endParaRPr kumimoji="0" sz="1050" b="0" i="0" u="none" strike="noStrike" kern="1200" cap="none" spc="0" normalizeH="0" baseline="0" noProof="0">
              <a:ln>
                <a:noFill/>
              </a:ln>
              <a:solidFill>
                <a:srgbClr val="000000"/>
              </a:solidFill>
              <a:effectLst/>
              <a:uLnTx/>
              <a:uFillTx/>
              <a:latin typeface="Arial"/>
              <a:ea typeface="Arial"/>
              <a:cs typeface="Arial"/>
              <a:sym typeface="Arial"/>
            </a:endParaRPr>
          </a:p>
          <a:p>
            <a:pPr marL="171450" marR="0" lvl="0" indent="-171450" algn="l" defTabSz="342900" rtl="0" eaLnBrk="1" fontAlgn="auto" latinLnBrk="0" hangingPunct="1">
              <a:lnSpc>
                <a:spcPct val="100000"/>
              </a:lnSpc>
              <a:spcBef>
                <a:spcPts val="450"/>
              </a:spcBef>
              <a:spcAft>
                <a:spcPts val="0"/>
              </a:spcAft>
              <a:buClr>
                <a:srgbClr val="000000"/>
              </a:buClr>
              <a:buSzPts val="1800"/>
              <a:buFont typeface="Arial"/>
              <a:buChar char="•"/>
              <a:tabLst/>
              <a:defRPr/>
            </a:pPr>
            <a:r>
              <a:rPr kumimoji="0" lang="en-US" sz="1350" b="0" i="0" u="none" strike="noStrike" kern="1200" cap="none" spc="0" normalizeH="0" baseline="0" noProof="0">
                <a:ln>
                  <a:noFill/>
                </a:ln>
                <a:solidFill>
                  <a:srgbClr val="000000"/>
                </a:solidFill>
                <a:effectLst/>
                <a:uLnTx/>
                <a:uFillTx/>
                <a:latin typeface="Calibri"/>
                <a:ea typeface="Calibri"/>
                <a:cs typeface="Calibri"/>
                <a:sym typeface="Calibri"/>
              </a:rPr>
              <a:t>A federally-funded Medicare Quality Innovation Network – Quality Improvement Organization </a:t>
            </a:r>
            <a:br>
              <a:rPr kumimoji="0" lang="en-US" sz="1350" b="0" i="0" u="none" strike="noStrike" kern="1200" cap="none" spc="0" normalizeH="0" baseline="0" noProof="0">
                <a:ln>
                  <a:noFill/>
                </a:ln>
                <a:solidFill>
                  <a:srgbClr val="000000"/>
                </a:solidFill>
                <a:effectLst/>
                <a:uLnTx/>
                <a:uFillTx/>
                <a:latin typeface="Calibri"/>
                <a:ea typeface="Calibri"/>
                <a:cs typeface="Calibri"/>
                <a:sym typeface="Calibri"/>
              </a:rPr>
            </a:br>
            <a:r>
              <a:rPr kumimoji="0" lang="en-US" sz="1350" b="0" i="0" u="none" strike="noStrike" kern="1200" cap="none" spc="0" normalizeH="0" baseline="0" noProof="0">
                <a:ln>
                  <a:noFill/>
                </a:ln>
                <a:solidFill>
                  <a:srgbClr val="000000"/>
                </a:solidFill>
                <a:effectLst/>
                <a:uLnTx/>
                <a:uFillTx/>
                <a:latin typeface="Calibri"/>
                <a:ea typeface="Calibri"/>
                <a:cs typeface="Calibri"/>
                <a:sym typeface="Calibri"/>
              </a:rPr>
              <a:t>(QIN-QIO) </a:t>
            </a:r>
            <a:endParaRPr kumimoji="0" sz="1050" b="0" i="0" u="none" strike="noStrike" kern="1200" cap="none" spc="0" normalizeH="0" baseline="0" noProof="0">
              <a:ln>
                <a:noFill/>
              </a:ln>
              <a:solidFill>
                <a:srgbClr val="000000"/>
              </a:solidFill>
              <a:effectLst/>
              <a:uLnTx/>
              <a:uFillTx/>
              <a:latin typeface="Arial"/>
              <a:ea typeface="Arial"/>
              <a:cs typeface="Arial"/>
              <a:sym typeface="Arial"/>
            </a:endParaRPr>
          </a:p>
          <a:p>
            <a:pPr marL="171450" marR="0" lvl="0" indent="-171450" algn="l" defTabSz="342900" rtl="0" eaLnBrk="1" fontAlgn="auto" latinLnBrk="0" hangingPunct="1">
              <a:lnSpc>
                <a:spcPct val="100000"/>
              </a:lnSpc>
              <a:spcBef>
                <a:spcPts val="450"/>
              </a:spcBef>
              <a:spcAft>
                <a:spcPts val="0"/>
              </a:spcAft>
              <a:buClr>
                <a:srgbClr val="000000"/>
              </a:buClr>
              <a:buSzPts val="1800"/>
              <a:buFont typeface="Arial"/>
              <a:buChar char="•"/>
              <a:tabLst/>
              <a:defRPr/>
            </a:pPr>
            <a:r>
              <a:rPr kumimoji="0" lang="en-US" sz="1350" b="0" i="0" u="none" strike="noStrike" kern="1200" cap="none" spc="0" normalizeH="0" baseline="0" noProof="0">
                <a:ln>
                  <a:noFill/>
                </a:ln>
                <a:solidFill>
                  <a:srgbClr val="000000"/>
                </a:solidFill>
                <a:effectLst/>
                <a:uLnTx/>
                <a:uFillTx/>
                <a:latin typeface="Calibri"/>
                <a:ea typeface="Calibri"/>
                <a:cs typeface="Calibri"/>
                <a:sym typeface="Calibri"/>
              </a:rPr>
              <a:t>12 regional CMS QIN-QIOs nationally</a:t>
            </a:r>
            <a:endParaRPr kumimoji="0" sz="1050" b="0" i="0" u="none" strike="noStrike" kern="1200" cap="none" spc="0" normalizeH="0" baseline="0" noProof="0">
              <a:ln>
                <a:noFill/>
              </a:ln>
              <a:solidFill>
                <a:srgbClr val="000000"/>
              </a:solidFill>
              <a:effectLst/>
              <a:uLnTx/>
              <a:uFillTx/>
              <a:latin typeface="Arial"/>
              <a:ea typeface="Arial"/>
              <a:cs typeface="Arial"/>
              <a:sym typeface="Arial"/>
            </a:endParaRPr>
          </a:p>
          <a:p>
            <a:pPr marL="0" marR="0" lvl="0" indent="0" algn="l" defTabSz="342900" rtl="0" eaLnBrk="1" fontAlgn="auto" latinLnBrk="0" hangingPunct="1">
              <a:lnSpc>
                <a:spcPct val="100000"/>
              </a:lnSpc>
              <a:spcBef>
                <a:spcPts val="450"/>
              </a:spcBef>
              <a:spcAft>
                <a:spcPts val="0"/>
              </a:spcAft>
              <a:buClr>
                <a:srgbClr val="000000"/>
              </a:buClr>
              <a:buSzPts val="2000"/>
              <a:buFontTx/>
              <a:buNone/>
              <a:tabLst/>
              <a:defRPr/>
            </a:pPr>
            <a:endParaRPr kumimoji="0" sz="1500" b="0" i="0" u="none" strike="noStrike" kern="1200" cap="none" spc="0" normalizeH="0" baseline="0" noProof="0">
              <a:ln>
                <a:noFill/>
              </a:ln>
              <a:solidFill>
                <a:srgbClr val="000000"/>
              </a:solidFill>
              <a:effectLst/>
              <a:uLnTx/>
              <a:uFillTx/>
              <a:latin typeface="Calibri"/>
              <a:ea typeface="Calibri"/>
              <a:cs typeface="Calibri"/>
              <a:sym typeface="Calibri"/>
            </a:endParaRPr>
          </a:p>
          <a:p>
            <a:pPr marL="0" marR="0" lvl="0" indent="0" algn="l" defTabSz="342900" rtl="0" eaLnBrk="1" fontAlgn="auto" latinLnBrk="0" hangingPunct="1">
              <a:lnSpc>
                <a:spcPct val="90000"/>
              </a:lnSpc>
              <a:spcBef>
                <a:spcPts val="0"/>
              </a:spcBef>
              <a:spcAft>
                <a:spcPts val="0"/>
              </a:spcAft>
              <a:buClr>
                <a:srgbClr val="000000"/>
              </a:buClr>
              <a:buSzPts val="2000"/>
              <a:buFontTx/>
              <a:buNone/>
              <a:tabLst/>
              <a:defRPr/>
            </a:pPr>
            <a:r>
              <a:rPr kumimoji="0" lang="en-US" sz="1500" b="1" i="0" u="none" strike="noStrike" kern="1200" cap="none" spc="0" normalizeH="0" baseline="0" noProof="0">
                <a:ln>
                  <a:noFill/>
                </a:ln>
                <a:solidFill>
                  <a:srgbClr val="000000"/>
                </a:solidFill>
                <a:effectLst/>
                <a:uLnTx/>
                <a:uFillTx/>
                <a:latin typeface="Calibri"/>
                <a:ea typeface="Calibri"/>
                <a:cs typeface="Calibri"/>
                <a:sym typeface="Calibri"/>
              </a:rPr>
              <a:t>IPRO:</a:t>
            </a:r>
            <a:br>
              <a:rPr kumimoji="0" lang="en-US" sz="1500" b="1" i="0" u="none" strike="noStrike" kern="1200" cap="none" spc="0" normalizeH="0" baseline="0" noProof="0">
                <a:ln>
                  <a:noFill/>
                </a:ln>
                <a:solidFill>
                  <a:srgbClr val="000000"/>
                </a:solidFill>
                <a:effectLst/>
                <a:uLnTx/>
                <a:uFillTx/>
                <a:latin typeface="Calibri"/>
                <a:ea typeface="Calibri"/>
                <a:cs typeface="Calibri"/>
                <a:sym typeface="Calibri"/>
              </a:rPr>
            </a:br>
            <a:r>
              <a:rPr kumimoji="0" lang="en-US" sz="1350" b="0" i="0" u="none" strike="noStrike" kern="1200" cap="none" spc="0" normalizeH="0" baseline="0" noProof="0">
                <a:ln>
                  <a:noFill/>
                </a:ln>
                <a:solidFill>
                  <a:srgbClr val="000000"/>
                </a:solidFill>
                <a:effectLst/>
                <a:uLnTx/>
                <a:uFillTx/>
                <a:latin typeface="Calibri"/>
                <a:ea typeface="Calibri"/>
                <a:cs typeface="Calibri"/>
                <a:sym typeface="Calibri"/>
              </a:rPr>
              <a:t>New York, New Jersey, and Ohio</a:t>
            </a:r>
            <a:endParaRPr kumimoji="0" sz="1350" b="0" i="0" u="none" strike="noStrike" kern="1200" cap="none" spc="0" normalizeH="0" baseline="0" noProof="0">
              <a:ln>
                <a:noFill/>
              </a:ln>
              <a:solidFill>
                <a:srgbClr val="000000"/>
              </a:solidFill>
              <a:effectLst/>
              <a:uLnTx/>
              <a:uFillTx/>
              <a:latin typeface="Calibri"/>
              <a:ea typeface="Calibri"/>
              <a:cs typeface="Calibri"/>
              <a:sym typeface="Calibri"/>
            </a:endParaRPr>
          </a:p>
          <a:p>
            <a:pPr marL="0" marR="0" lvl="0" indent="0" algn="l" defTabSz="342900" rtl="0" eaLnBrk="1" fontAlgn="auto" latinLnBrk="0" hangingPunct="1">
              <a:lnSpc>
                <a:spcPct val="90000"/>
              </a:lnSpc>
              <a:spcBef>
                <a:spcPts val="0"/>
              </a:spcBef>
              <a:spcAft>
                <a:spcPts val="0"/>
              </a:spcAft>
              <a:buClr>
                <a:srgbClr val="000000"/>
              </a:buClr>
              <a:buSzPts val="1000"/>
              <a:buFontTx/>
              <a:buNone/>
              <a:tabLst/>
              <a:defRPr/>
            </a:pPr>
            <a:endParaRPr kumimoji="0" sz="1500" b="1" i="0" u="none" strike="noStrike" kern="1200" cap="none" spc="0" normalizeH="0" baseline="0" noProof="0">
              <a:ln>
                <a:noFill/>
              </a:ln>
              <a:solidFill>
                <a:srgbClr val="000000"/>
              </a:solidFill>
              <a:effectLst/>
              <a:uLnTx/>
              <a:uFillTx/>
              <a:latin typeface="Calibri"/>
              <a:ea typeface="Calibri"/>
              <a:cs typeface="Calibri"/>
              <a:sym typeface="Calibri"/>
            </a:endParaRPr>
          </a:p>
          <a:p>
            <a:pPr marL="0" marR="0" lvl="0" indent="0" algn="l" defTabSz="342900" rtl="0" eaLnBrk="1" fontAlgn="auto" latinLnBrk="0" hangingPunct="1">
              <a:lnSpc>
                <a:spcPct val="90000"/>
              </a:lnSpc>
              <a:spcBef>
                <a:spcPts val="0"/>
              </a:spcBef>
              <a:spcAft>
                <a:spcPts val="0"/>
              </a:spcAft>
              <a:buClr>
                <a:srgbClr val="000000"/>
              </a:buClr>
              <a:buSzPts val="2000"/>
              <a:buFontTx/>
              <a:buNone/>
              <a:tabLst/>
              <a:defRPr/>
            </a:pPr>
            <a:r>
              <a:rPr kumimoji="0" lang="en-US" sz="1500" b="1" i="0" u="none" strike="noStrike" kern="1200" cap="none" spc="0" normalizeH="0" baseline="0" noProof="0">
                <a:ln>
                  <a:noFill/>
                </a:ln>
                <a:solidFill>
                  <a:srgbClr val="000000"/>
                </a:solidFill>
                <a:effectLst/>
                <a:uLnTx/>
                <a:uFillTx/>
                <a:latin typeface="Calibri"/>
                <a:ea typeface="Calibri"/>
                <a:cs typeface="Calibri"/>
                <a:sym typeface="Calibri"/>
              </a:rPr>
              <a:t>Healthcentric Advisors:</a:t>
            </a:r>
            <a:br>
              <a:rPr kumimoji="0" lang="en-US" sz="1500" b="1" i="0" u="none" strike="noStrike" kern="1200" cap="none" spc="0" normalizeH="0" baseline="0" noProof="0">
                <a:ln>
                  <a:noFill/>
                </a:ln>
                <a:solidFill>
                  <a:srgbClr val="000000"/>
                </a:solidFill>
                <a:effectLst/>
                <a:uLnTx/>
                <a:uFillTx/>
                <a:latin typeface="Calibri"/>
                <a:ea typeface="Calibri"/>
                <a:cs typeface="Calibri"/>
                <a:sym typeface="Calibri"/>
              </a:rPr>
            </a:br>
            <a:r>
              <a:rPr kumimoji="0" lang="en-US" sz="1350" b="0" i="0" u="none" strike="noStrike" kern="1200" cap="none" spc="0" normalizeH="0" baseline="0" noProof="0">
                <a:ln>
                  <a:noFill/>
                </a:ln>
                <a:solidFill>
                  <a:srgbClr val="000000"/>
                </a:solidFill>
                <a:effectLst/>
                <a:uLnTx/>
                <a:uFillTx/>
                <a:latin typeface="Calibri"/>
                <a:ea typeface="Calibri"/>
                <a:cs typeface="Calibri"/>
                <a:sym typeface="Calibri"/>
              </a:rPr>
              <a:t>Connecticut, Maine, Massachusetts, New Hampshire, Rhode Island, and Vermont  </a:t>
            </a:r>
            <a:br>
              <a:rPr kumimoji="0" lang="en-US" sz="1500" b="0" i="0" u="none" strike="noStrike" kern="1200" cap="none" spc="0" normalizeH="0" baseline="0" noProof="0">
                <a:ln>
                  <a:noFill/>
                </a:ln>
                <a:solidFill>
                  <a:srgbClr val="000000"/>
                </a:solidFill>
                <a:effectLst/>
                <a:uLnTx/>
                <a:uFillTx/>
                <a:latin typeface="Calibri"/>
                <a:ea typeface="Calibri"/>
                <a:cs typeface="Calibri"/>
                <a:sym typeface="Calibri"/>
              </a:rPr>
            </a:br>
            <a:endParaRPr kumimoji="0" sz="1500" b="1" i="0" u="none" strike="noStrike" kern="1200" cap="none" spc="0" normalizeH="0" baseline="0" noProof="0">
              <a:ln>
                <a:noFill/>
              </a:ln>
              <a:solidFill>
                <a:srgbClr val="000000"/>
              </a:solidFill>
              <a:effectLst/>
              <a:uLnTx/>
              <a:uFillTx/>
              <a:latin typeface="Calibri"/>
              <a:ea typeface="Calibri"/>
              <a:cs typeface="Calibri"/>
              <a:sym typeface="Calibri"/>
            </a:endParaRPr>
          </a:p>
          <a:p>
            <a:pPr marL="0" marR="0" lvl="0" indent="0" algn="l" defTabSz="342900" rtl="0" eaLnBrk="1" fontAlgn="auto" latinLnBrk="0" hangingPunct="1">
              <a:lnSpc>
                <a:spcPct val="90000"/>
              </a:lnSpc>
              <a:spcBef>
                <a:spcPts val="0"/>
              </a:spcBef>
              <a:spcAft>
                <a:spcPts val="0"/>
              </a:spcAft>
              <a:buClr>
                <a:srgbClr val="000000"/>
              </a:buClr>
              <a:buSzPts val="2000"/>
              <a:buFontTx/>
              <a:buNone/>
              <a:tabLst/>
              <a:defRPr/>
            </a:pPr>
            <a:r>
              <a:rPr kumimoji="0" lang="en-US" sz="1500" b="1" i="0" u="none" strike="noStrike" kern="1200" cap="none" spc="0" normalizeH="0" baseline="0" noProof="0">
                <a:ln>
                  <a:noFill/>
                </a:ln>
                <a:solidFill>
                  <a:srgbClr val="000000"/>
                </a:solidFill>
                <a:effectLst/>
                <a:uLnTx/>
                <a:uFillTx/>
                <a:latin typeface="Calibri"/>
                <a:ea typeface="Calibri"/>
                <a:cs typeface="Calibri"/>
                <a:sym typeface="Calibri"/>
              </a:rPr>
              <a:t>Qlarant:</a:t>
            </a:r>
            <a:br>
              <a:rPr kumimoji="0" lang="en-US" sz="1500" b="1" i="0" u="none" strike="noStrike" kern="1200" cap="none" spc="0" normalizeH="0" baseline="0" noProof="0">
                <a:ln>
                  <a:noFill/>
                </a:ln>
                <a:solidFill>
                  <a:srgbClr val="000000"/>
                </a:solidFill>
                <a:effectLst/>
                <a:uLnTx/>
                <a:uFillTx/>
                <a:latin typeface="Calibri"/>
                <a:ea typeface="Calibri"/>
                <a:cs typeface="Calibri"/>
                <a:sym typeface="Calibri"/>
              </a:rPr>
            </a:br>
            <a:r>
              <a:rPr kumimoji="0" lang="en-US" sz="1350" b="0" i="0" u="none" strike="noStrike" kern="1200" cap="none" spc="0" normalizeH="0" baseline="0" noProof="0">
                <a:ln>
                  <a:noFill/>
                </a:ln>
                <a:solidFill>
                  <a:srgbClr val="000000"/>
                </a:solidFill>
                <a:effectLst/>
                <a:uLnTx/>
                <a:uFillTx/>
                <a:latin typeface="Calibri"/>
                <a:ea typeface="Calibri"/>
                <a:cs typeface="Calibri"/>
                <a:sym typeface="Calibri"/>
              </a:rPr>
              <a:t>Maryland, Delaware, and the District of Columbia</a:t>
            </a:r>
            <a:endParaRPr kumimoji="0" sz="1050" b="0" i="0" u="none" strike="noStrike" kern="1200" cap="none" spc="0" normalizeH="0" baseline="0" noProof="0">
              <a:ln>
                <a:noFill/>
              </a:ln>
              <a:solidFill>
                <a:srgbClr val="000000"/>
              </a:solidFill>
              <a:effectLst/>
              <a:uLnTx/>
              <a:uFillTx/>
              <a:latin typeface="Arial"/>
              <a:ea typeface="Arial"/>
              <a:cs typeface="Arial"/>
              <a:sym typeface="Arial"/>
            </a:endParaRPr>
          </a:p>
          <a:p>
            <a:pPr marL="171450" marR="0" lvl="0" indent="-38100" algn="l" defTabSz="342900" rtl="0" eaLnBrk="1" fontAlgn="auto" latinLnBrk="0" hangingPunct="1">
              <a:lnSpc>
                <a:spcPct val="90000"/>
              </a:lnSpc>
              <a:spcBef>
                <a:spcPts val="750"/>
              </a:spcBef>
              <a:spcAft>
                <a:spcPts val="0"/>
              </a:spcAft>
              <a:buClr>
                <a:srgbClr val="000000"/>
              </a:buClr>
              <a:buSzPts val="2800"/>
              <a:buFontTx/>
              <a:buNone/>
              <a:tabLst/>
              <a:defRPr/>
            </a:pPr>
            <a:endParaRPr kumimoji="0" sz="21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99" name="Google Shape;99;p2"/>
          <p:cNvSpPr txBox="1"/>
          <p:nvPr/>
        </p:nvSpPr>
        <p:spPr>
          <a:xfrm>
            <a:off x="2228395" y="5372101"/>
            <a:ext cx="3754565" cy="421246"/>
          </a:xfrm>
          <a:prstGeom prst="rect">
            <a:avLst/>
          </a:prstGeom>
          <a:gradFill>
            <a:gsLst>
              <a:gs pos="0">
                <a:srgbClr val="FFE99A"/>
              </a:gs>
              <a:gs pos="50000">
                <a:srgbClr val="FEE38D"/>
              </a:gs>
              <a:gs pos="100000">
                <a:srgbClr val="FFE378"/>
              </a:gs>
            </a:gsLst>
            <a:lin ang="5400000" scaled="0"/>
          </a:gradFill>
          <a:ln w="9525" cap="flat" cmpd="sng">
            <a:solidFill>
              <a:schemeClr val="accent2"/>
            </a:solidFill>
            <a:prstDash val="solid"/>
            <a:miter lim="800000"/>
            <a:headEnd type="none" w="sm" len="sm"/>
            <a:tailEnd type="none" w="sm" len="sm"/>
          </a:ln>
        </p:spPr>
        <p:txBody>
          <a:bodyPr spcFirstLastPara="1" wrap="square" lIns="51413" tIns="25706" rIns="51413" bIns="25706" anchor="t" anchorCtr="0">
            <a:spAutoFit/>
          </a:bodyPr>
          <a:lstStyle/>
          <a:p>
            <a:pPr marL="0" marR="0" lvl="0" indent="0" algn="ctr" defTabSz="342900" rtl="0" eaLnBrk="1" fontAlgn="auto" latinLnBrk="0" hangingPunct="1">
              <a:lnSpc>
                <a:spcPct val="100000"/>
              </a:lnSpc>
              <a:spcBef>
                <a:spcPts val="0"/>
              </a:spcBef>
              <a:spcAft>
                <a:spcPts val="0"/>
              </a:spcAft>
              <a:buClr>
                <a:srgbClr val="000000"/>
              </a:buClr>
              <a:buSzPts val="1600"/>
              <a:buFontTx/>
              <a:buNone/>
              <a:tabLst/>
              <a:defRPr/>
            </a:pPr>
            <a:r>
              <a:rPr kumimoji="0" lang="en-US" sz="1200" b="0" i="0" u="none" strike="noStrike" kern="1200" cap="none" spc="0" normalizeH="0" baseline="0" noProof="0">
                <a:ln>
                  <a:noFill/>
                </a:ln>
                <a:solidFill>
                  <a:srgbClr val="00539B"/>
                </a:solidFill>
                <a:effectLst/>
                <a:uLnTx/>
                <a:uFillTx/>
                <a:latin typeface="Calibri"/>
                <a:ea typeface="Calibri"/>
                <a:cs typeface="Calibri"/>
                <a:sym typeface="Calibri"/>
              </a:rPr>
              <a:t>Working to ensure high-quality, safe healthcare for </a:t>
            </a:r>
            <a:br>
              <a:rPr kumimoji="0" lang="en-US" sz="1200" b="0" i="0" u="none" strike="noStrike" kern="1200" cap="none" spc="0" normalizeH="0" baseline="0" noProof="0">
                <a:ln>
                  <a:noFill/>
                </a:ln>
                <a:solidFill>
                  <a:srgbClr val="00539B"/>
                </a:solidFill>
                <a:effectLst/>
                <a:uLnTx/>
                <a:uFillTx/>
                <a:latin typeface="Calibri"/>
                <a:ea typeface="Calibri"/>
                <a:cs typeface="Calibri"/>
                <a:sym typeface="Calibri"/>
              </a:rPr>
            </a:br>
            <a:r>
              <a:rPr kumimoji="0" lang="en-US" sz="1200" b="1" i="0" u="none" strike="noStrike" kern="1200" cap="none" spc="0" normalizeH="0" baseline="0" noProof="0">
                <a:ln>
                  <a:noFill/>
                </a:ln>
                <a:solidFill>
                  <a:srgbClr val="00539B"/>
                </a:solidFill>
                <a:effectLst/>
                <a:uLnTx/>
                <a:uFillTx/>
                <a:latin typeface="Calibri"/>
                <a:ea typeface="Calibri"/>
                <a:cs typeface="Calibri"/>
                <a:sym typeface="Calibri"/>
              </a:rPr>
              <a:t>20% of the nation’s Medicare FFS beneficiaries</a:t>
            </a:r>
            <a:endParaRPr kumimoji="0" sz="1200" b="0" i="0" u="none" strike="noStrike" kern="1200" cap="none" spc="0" normalizeH="0" baseline="0" noProof="0">
              <a:ln>
                <a:noFill/>
              </a:ln>
              <a:solidFill>
                <a:srgbClr val="000000"/>
              </a:solidFill>
              <a:effectLst/>
              <a:uLnTx/>
              <a:uFillTx/>
              <a:latin typeface="Calibri"/>
              <a:ea typeface="Calibri"/>
              <a:cs typeface="Calibri"/>
              <a:sym typeface="Calibri"/>
            </a:endParaRPr>
          </a:p>
        </p:txBody>
      </p:sp>
      <p:pic>
        <p:nvPicPr>
          <p:cNvPr id="100" name="Google Shape;100;p2">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519084" y="0"/>
            <a:ext cx="9144000" cy="67818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FA2B8-A6A2-B44A-BE29-8A78942C1B4E}"/>
              </a:ext>
            </a:extLst>
          </p:cNvPr>
          <p:cNvSpPr>
            <a:spLocks noGrp="1"/>
          </p:cNvSpPr>
          <p:nvPr>
            <p:ph type="title"/>
          </p:nvPr>
        </p:nvSpPr>
        <p:spPr/>
        <p:txBody>
          <a:bodyPr/>
          <a:lstStyle/>
          <a:p>
            <a:r>
              <a:rPr lang="en-US" dirty="0"/>
              <a:t>Let’s Take a Look </a:t>
            </a:r>
          </a:p>
        </p:txBody>
      </p:sp>
      <p:sp>
        <p:nvSpPr>
          <p:cNvPr id="3" name="Content Placeholder 2">
            <a:extLst>
              <a:ext uri="{FF2B5EF4-FFF2-40B4-BE49-F238E27FC236}">
                <a16:creationId xmlns:a16="http://schemas.microsoft.com/office/drawing/2014/main" id="{9A2830A9-37E7-C54B-B907-FD1E165F4454}"/>
              </a:ext>
            </a:extLst>
          </p:cNvPr>
          <p:cNvSpPr>
            <a:spLocks noGrp="1"/>
          </p:cNvSpPr>
          <p:nvPr>
            <p:ph idx="1"/>
          </p:nvPr>
        </p:nvSpPr>
        <p:spPr>
          <a:xfrm>
            <a:off x="2669683" y="1760538"/>
            <a:ext cx="7772400" cy="4114800"/>
          </a:xfrm>
        </p:spPr>
        <p:txBody>
          <a:bodyPr/>
          <a:lstStyle/>
          <a:p>
            <a:r>
              <a:rPr lang="en-US" dirty="0"/>
              <a:t>My Audit Tool</a:t>
            </a:r>
          </a:p>
        </p:txBody>
      </p:sp>
      <p:pic>
        <p:nvPicPr>
          <p:cNvPr id="5" name="Picture 4" descr="Post Fall Audit Tool - For the Reliability of the Protocol">
            <a:extLst>
              <a:ext uri="{FF2B5EF4-FFF2-40B4-BE49-F238E27FC236}">
                <a16:creationId xmlns:a16="http://schemas.microsoft.com/office/drawing/2014/main" id="{72289CE2-2B0B-AD84-802C-9D396A737A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8722" y="2438400"/>
            <a:ext cx="6654556" cy="4114800"/>
          </a:xfrm>
          <a:prstGeom prst="rect">
            <a:avLst/>
          </a:prstGeom>
        </p:spPr>
      </p:pic>
    </p:spTree>
    <p:extLst>
      <p:ext uri="{BB962C8B-B14F-4D97-AF65-F5344CB8AC3E}">
        <p14:creationId xmlns:p14="http://schemas.microsoft.com/office/powerpoint/2010/main" val="34045860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Outcomes of Post Fall Huddles</a:t>
            </a:r>
          </a:p>
        </p:txBody>
      </p:sp>
      <p:sp>
        <p:nvSpPr>
          <p:cNvPr id="3" name="Content Placeholder 2"/>
          <p:cNvSpPr>
            <a:spLocks noGrp="1"/>
          </p:cNvSpPr>
          <p:nvPr>
            <p:ph idx="1"/>
          </p:nvPr>
        </p:nvSpPr>
        <p:spPr>
          <a:xfrm>
            <a:off x="2362200" y="2209800"/>
            <a:ext cx="7848600" cy="3200400"/>
          </a:xfrm>
        </p:spPr>
        <p:txBody>
          <a:bodyPr>
            <a:normAutofit fontScale="92500" lnSpcReduction="20000"/>
          </a:bodyPr>
          <a:lstStyle/>
          <a:p>
            <a:r>
              <a:rPr lang="en-US" sz="2800" dirty="0"/>
              <a:t>Specify Root Cause (proximal cause)</a:t>
            </a:r>
          </a:p>
          <a:p>
            <a:r>
              <a:rPr lang="en-US" sz="2800" dirty="0"/>
              <a:t>Specify Type of Fall</a:t>
            </a:r>
          </a:p>
          <a:p>
            <a:r>
              <a:rPr lang="en-US" sz="2800" dirty="0"/>
              <a:t>Identify actions to prevent reoccurrence</a:t>
            </a:r>
          </a:p>
          <a:p>
            <a:r>
              <a:rPr lang="en-US" sz="2800" dirty="0"/>
              <a:t>Changed Planned of Care</a:t>
            </a:r>
          </a:p>
          <a:p>
            <a:r>
              <a:rPr lang="en-US" sz="2800" dirty="0"/>
              <a:t>Patient/Resident (family) involved in learning about the fall occurrence </a:t>
            </a:r>
          </a:p>
          <a:p>
            <a:r>
              <a:rPr lang="en-US" sz="2800" dirty="0"/>
              <a:t>Prevent Repeat Fall </a:t>
            </a:r>
          </a:p>
          <a:p>
            <a:r>
              <a:rPr lang="en-US" sz="2800" dirty="0"/>
              <a:t>Reduce Repeat Fall Rate</a:t>
            </a:r>
          </a:p>
          <a:p>
            <a:pPr>
              <a:buNone/>
            </a:pPr>
            <a:endParaRPr lang="en-US" sz="2800" dirty="0"/>
          </a:p>
          <a:p>
            <a:endParaRPr lang="en-US" dirty="0"/>
          </a:p>
        </p:txBody>
      </p:sp>
    </p:spTree>
    <p:extLst>
      <p:ext uri="{BB962C8B-B14F-4D97-AF65-F5344CB8AC3E}">
        <p14:creationId xmlns:p14="http://schemas.microsoft.com/office/powerpoint/2010/main" val="241625249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09800" y="762001"/>
            <a:ext cx="7543800" cy="1524000"/>
          </a:xfrm>
        </p:spPr>
        <p:txBody>
          <a:bodyPr/>
          <a:lstStyle/>
          <a:p>
            <a:r>
              <a:rPr lang="en-US" dirty="0"/>
              <a:t>Post Fall Huddle Resources</a:t>
            </a:r>
          </a:p>
        </p:txBody>
      </p:sp>
      <p:sp>
        <p:nvSpPr>
          <p:cNvPr id="5" name="Subtitle 4"/>
          <p:cNvSpPr>
            <a:spLocks noGrp="1"/>
          </p:cNvSpPr>
          <p:nvPr>
            <p:ph type="subTitle" idx="1"/>
          </p:nvPr>
        </p:nvSpPr>
        <p:spPr>
          <a:xfrm>
            <a:off x="2209800" y="2590800"/>
            <a:ext cx="6461760" cy="3048000"/>
          </a:xfrm>
        </p:spPr>
        <p:txBody>
          <a:bodyPr>
            <a:normAutofit/>
          </a:bodyPr>
          <a:lstStyle/>
          <a:p>
            <a:r>
              <a:rPr lang="en-US" sz="3600" dirty="0">
                <a:solidFill>
                  <a:srgbClr val="0000FF"/>
                </a:solidFill>
              </a:rPr>
              <a:t>VA: Falls Toolkit </a:t>
            </a:r>
          </a:p>
          <a:p>
            <a:r>
              <a:rPr lang="en-US" sz="3600" dirty="0"/>
              <a:t>Post Fall Huddles</a:t>
            </a:r>
          </a:p>
          <a:p>
            <a:r>
              <a:rPr lang="en-US" sz="3600" dirty="0">
                <a:hlinkClick r:id="rId2"/>
              </a:rPr>
              <a:t>www.patientsafety.va.gov</a:t>
            </a:r>
            <a:endParaRPr lang="en-US" sz="3600" dirty="0"/>
          </a:p>
          <a:p>
            <a:r>
              <a:rPr lang="en-US" sz="3600" dirty="0">
                <a:solidFill>
                  <a:srgbClr val="0000FF"/>
                </a:solidFill>
              </a:rPr>
              <a:t>AHRQ Falls Toolkit 2013</a:t>
            </a:r>
          </a:p>
        </p:txBody>
      </p:sp>
    </p:spTree>
    <p:extLst>
      <p:ext uri="{BB962C8B-B14F-4D97-AF65-F5344CB8AC3E}">
        <p14:creationId xmlns:p14="http://schemas.microsoft.com/office/powerpoint/2010/main" val="13868317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Outcomes of Post Fall Huddles </a:t>
            </a:r>
          </a:p>
        </p:txBody>
      </p:sp>
      <p:sp>
        <p:nvSpPr>
          <p:cNvPr id="3" name="Content Placeholder 2"/>
          <p:cNvSpPr>
            <a:spLocks noGrp="1"/>
          </p:cNvSpPr>
          <p:nvPr>
            <p:ph idx="1"/>
          </p:nvPr>
        </p:nvSpPr>
        <p:spPr>
          <a:xfrm>
            <a:off x="1981200" y="2209800"/>
            <a:ext cx="8229600" cy="3200400"/>
          </a:xfrm>
        </p:spPr>
        <p:txBody>
          <a:bodyPr>
            <a:normAutofit fontScale="77500" lnSpcReduction="20000"/>
          </a:bodyPr>
          <a:lstStyle/>
          <a:p>
            <a:r>
              <a:rPr lang="en-US" dirty="0"/>
              <a:t>Specify Root Cause (proximal  cause)</a:t>
            </a:r>
          </a:p>
          <a:p>
            <a:r>
              <a:rPr lang="en-US" dirty="0">
                <a:solidFill>
                  <a:srgbClr val="FF0000"/>
                </a:solidFill>
              </a:rPr>
              <a:t>Specify Root Cause of Injury </a:t>
            </a:r>
          </a:p>
          <a:p>
            <a:r>
              <a:rPr lang="en-US" dirty="0">
                <a:solidFill>
                  <a:srgbClr val="0000FF"/>
                </a:solidFill>
              </a:rPr>
              <a:t>Specify Type of Fall</a:t>
            </a:r>
          </a:p>
          <a:p>
            <a:r>
              <a:rPr lang="en-US" dirty="0"/>
              <a:t>Identify actions to prevent reoccurrence</a:t>
            </a:r>
          </a:p>
          <a:p>
            <a:r>
              <a:rPr lang="en-US" dirty="0"/>
              <a:t>Changed Planned of Care</a:t>
            </a:r>
          </a:p>
          <a:p>
            <a:r>
              <a:rPr lang="en-US" dirty="0"/>
              <a:t>Patient/Resident (family) involved in learning about the fall occurrence </a:t>
            </a:r>
          </a:p>
          <a:p>
            <a:r>
              <a:rPr lang="en-US" dirty="0"/>
              <a:t>Prevent Repeat Fall</a:t>
            </a:r>
          </a:p>
          <a:p>
            <a:pPr>
              <a:buNone/>
            </a:pPr>
            <a:endParaRPr lang="en-US" dirty="0"/>
          </a:p>
          <a:p>
            <a:endParaRPr lang="en-US" dirty="0"/>
          </a:p>
        </p:txBody>
      </p:sp>
    </p:spTree>
    <p:extLst>
      <p:ext uri="{BB962C8B-B14F-4D97-AF65-F5344CB8AC3E}">
        <p14:creationId xmlns:p14="http://schemas.microsoft.com/office/powerpoint/2010/main" val="70698272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Formative Measures</a:t>
            </a:r>
          </a:p>
        </p:txBody>
      </p:sp>
      <p:sp>
        <p:nvSpPr>
          <p:cNvPr id="3" name="Content Placeholder 2"/>
          <p:cNvSpPr>
            <a:spLocks noGrp="1"/>
          </p:cNvSpPr>
          <p:nvPr>
            <p:ph idx="1"/>
          </p:nvPr>
        </p:nvSpPr>
        <p:spPr/>
        <p:txBody>
          <a:bodyPr>
            <a:normAutofit/>
          </a:bodyPr>
          <a:lstStyle/>
          <a:p>
            <a:r>
              <a:rPr lang="en-US" dirty="0"/>
              <a:t>Structures:</a:t>
            </a:r>
          </a:p>
          <a:p>
            <a:pPr lvl="1"/>
            <a:r>
              <a:rPr lang="en-US" sz="2400" dirty="0"/>
              <a:t>Who attends: Nursing and others – Count them</a:t>
            </a:r>
          </a:p>
          <a:p>
            <a:pPr lvl="1"/>
            <a:r>
              <a:rPr lang="en-US" sz="2400" dirty="0"/>
              <a:t>Changed Plan of Care: Add actions to your run-chart: Annotated run chart; Capture interventions</a:t>
            </a:r>
          </a:p>
          <a:p>
            <a:pPr marL="342900" lvl="1" indent="-342900">
              <a:buFontTx/>
              <a:buChar char="•"/>
            </a:pPr>
            <a:r>
              <a:rPr lang="en-US" sz="3200" dirty="0"/>
              <a:t>Processes:</a:t>
            </a:r>
          </a:p>
          <a:p>
            <a:pPr marL="742950" lvl="2" indent="-342900"/>
            <a:r>
              <a:rPr lang="en-US" dirty="0"/>
              <a:t>Timeliness of Post Fall Huddle (number of minutes)</a:t>
            </a:r>
          </a:p>
          <a:p>
            <a:pPr marL="742950" lvl="2" indent="-342900"/>
            <a:r>
              <a:rPr lang="en-US" dirty="0"/>
              <a:t>Timeliness of changing plan of care</a:t>
            </a:r>
          </a:p>
          <a:p>
            <a:pPr marL="742950" lvl="2" indent="-342900"/>
            <a:r>
              <a:rPr lang="en-US" dirty="0"/>
              <a:t>Time to implemented changed plan of care</a:t>
            </a:r>
          </a:p>
        </p:txBody>
      </p:sp>
    </p:spTree>
    <p:extLst>
      <p:ext uri="{BB962C8B-B14F-4D97-AF65-F5344CB8AC3E}">
        <p14:creationId xmlns:p14="http://schemas.microsoft.com/office/powerpoint/2010/main" val="25071123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Summative Outcome</a:t>
            </a:r>
          </a:p>
        </p:txBody>
      </p:sp>
      <p:sp>
        <p:nvSpPr>
          <p:cNvPr id="3" name="Content Placeholder 2"/>
          <p:cNvSpPr>
            <a:spLocks noGrp="1"/>
          </p:cNvSpPr>
          <p:nvPr>
            <p:ph idx="1"/>
          </p:nvPr>
        </p:nvSpPr>
        <p:spPr/>
        <p:txBody>
          <a:bodyPr/>
          <a:lstStyle/>
          <a:p>
            <a:r>
              <a:rPr lang="en-US" dirty="0"/>
              <a:t>Prevent Repeat Fall: Same Root Cause and Same Type of Fall</a:t>
            </a:r>
          </a:p>
          <a:p>
            <a:r>
              <a:rPr lang="en-US" dirty="0"/>
              <a:t>Reduce costs associated with falls and fall related injuries</a:t>
            </a:r>
          </a:p>
          <a:p>
            <a:endParaRPr lang="en-US" dirty="0"/>
          </a:p>
        </p:txBody>
      </p:sp>
    </p:spTree>
    <p:extLst>
      <p:ext uri="{BB962C8B-B14F-4D97-AF65-F5344CB8AC3E}">
        <p14:creationId xmlns:p14="http://schemas.microsoft.com/office/powerpoint/2010/main" val="10418019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Post Fall Assessment</a:t>
            </a:r>
          </a:p>
        </p:txBody>
      </p:sp>
      <p:sp>
        <p:nvSpPr>
          <p:cNvPr id="7" name="Subtitle 6"/>
          <p:cNvSpPr>
            <a:spLocks noGrp="1"/>
          </p:cNvSpPr>
          <p:nvPr>
            <p:ph type="subTitle" idx="1"/>
          </p:nvPr>
        </p:nvSpPr>
        <p:spPr/>
        <p:txBody>
          <a:bodyPr/>
          <a:lstStyle/>
          <a:p>
            <a:r>
              <a:rPr lang="en-US" dirty="0"/>
              <a:t>Different than a Huddle! </a:t>
            </a:r>
          </a:p>
        </p:txBody>
      </p:sp>
    </p:spTree>
    <p:extLst>
      <p:ext uri="{BB962C8B-B14F-4D97-AF65-F5344CB8AC3E}">
        <p14:creationId xmlns:p14="http://schemas.microsoft.com/office/powerpoint/2010/main" val="8740644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 Fall Assessment </a:t>
            </a:r>
          </a:p>
        </p:txBody>
      </p:sp>
      <p:sp>
        <p:nvSpPr>
          <p:cNvPr id="3" name="Content Placeholder 2"/>
          <p:cNvSpPr>
            <a:spLocks noGrp="1"/>
          </p:cNvSpPr>
          <p:nvPr>
            <p:ph idx="1"/>
          </p:nvPr>
        </p:nvSpPr>
        <p:spPr/>
        <p:txBody>
          <a:bodyPr/>
          <a:lstStyle/>
          <a:p>
            <a:r>
              <a:rPr lang="en-US" dirty="0"/>
              <a:t>In-depth Data Gathering</a:t>
            </a:r>
          </a:p>
          <a:p>
            <a:r>
              <a:rPr lang="en-US" dirty="0"/>
              <a:t>Circumstances of the Fall</a:t>
            </a:r>
          </a:p>
          <a:p>
            <a:r>
              <a:rPr lang="en-US" dirty="0"/>
              <a:t>Patient/Resident Presentation</a:t>
            </a:r>
          </a:p>
          <a:p>
            <a:r>
              <a:rPr lang="en-US" dirty="0"/>
              <a:t>Assessment of Patient/Resident Condition</a:t>
            </a:r>
          </a:p>
        </p:txBody>
      </p:sp>
    </p:spTree>
    <p:extLst>
      <p:ext uri="{BB962C8B-B14F-4D97-AF65-F5344CB8AC3E}">
        <p14:creationId xmlns:p14="http://schemas.microsoft.com/office/powerpoint/2010/main" val="15502345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Comprehensive Post-Fall Assessment</a:t>
            </a:r>
          </a:p>
        </p:txBody>
      </p:sp>
      <p:sp>
        <p:nvSpPr>
          <p:cNvPr id="3" name="Content Placeholder 2"/>
          <p:cNvSpPr>
            <a:spLocks noGrp="1"/>
          </p:cNvSpPr>
          <p:nvPr>
            <p:ph idx="1"/>
          </p:nvPr>
        </p:nvSpPr>
        <p:spPr/>
        <p:txBody>
          <a:bodyPr>
            <a:normAutofit fontScale="92500" lnSpcReduction="20000"/>
          </a:bodyPr>
          <a:lstStyle/>
          <a:p>
            <a:pPr>
              <a:buNone/>
            </a:pPr>
            <a:r>
              <a:rPr lang="en-US" dirty="0"/>
              <a:t>Includes:</a:t>
            </a:r>
          </a:p>
          <a:p>
            <a:pPr marL="514350" indent="-514350"/>
            <a:r>
              <a:rPr lang="en-US" dirty="0"/>
              <a:t>General information about the fall</a:t>
            </a:r>
          </a:p>
          <a:p>
            <a:pPr marL="514350" indent="-514350"/>
            <a:r>
              <a:rPr lang="en-US" dirty="0"/>
              <a:t>Subjective &amp; objective falls documentation</a:t>
            </a:r>
          </a:p>
          <a:p>
            <a:pPr marL="514350" indent="-514350"/>
            <a:r>
              <a:rPr lang="en-US" dirty="0"/>
              <a:t>Patient/Resident Assessment – vital signs; visible signs of injury (type &amp; pain scores); glucometer (if diabetic or facility policy); Glasgow Scale (if suspected brain injury) and Morse Falls scale</a:t>
            </a:r>
          </a:p>
          <a:p>
            <a:pPr marL="514350" indent="-514350"/>
            <a:r>
              <a:rPr lang="en-US" dirty="0"/>
              <a:t>Interventions based on Fall Risk Scale/Morse falls scale</a:t>
            </a:r>
          </a:p>
          <a:p>
            <a:pPr marL="514350" indent="-514350"/>
            <a:r>
              <a:rPr lang="en-US" dirty="0"/>
              <a:t>Facility personnel and family notification </a:t>
            </a:r>
          </a:p>
        </p:txBody>
      </p:sp>
    </p:spTree>
    <p:extLst>
      <p:ext uri="{BB962C8B-B14F-4D97-AF65-F5344CB8AC3E}">
        <p14:creationId xmlns:p14="http://schemas.microsoft.com/office/powerpoint/2010/main" val="8839639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Teaching: After a Fall</a:t>
            </a:r>
          </a:p>
        </p:txBody>
      </p:sp>
      <p:sp>
        <p:nvSpPr>
          <p:cNvPr id="5" name="Content Placeholder 4"/>
          <p:cNvSpPr>
            <a:spLocks noGrp="1"/>
          </p:cNvSpPr>
          <p:nvPr>
            <p:ph idx="1"/>
          </p:nvPr>
        </p:nvSpPr>
        <p:spPr/>
        <p:txBody>
          <a:bodyPr/>
          <a:lstStyle/>
          <a:p>
            <a:r>
              <a:rPr lang="en-US" dirty="0"/>
              <a:t>Reframe patient/resident education curricula to include "what happens after a fall".</a:t>
            </a:r>
          </a:p>
          <a:p>
            <a:r>
              <a:rPr lang="en-US" dirty="0"/>
              <a:t>What can we learn from this event?</a:t>
            </a:r>
          </a:p>
          <a:p>
            <a:r>
              <a:rPr lang="en-US" dirty="0"/>
              <a:t>How can we work together to prevent this again?</a:t>
            </a:r>
          </a:p>
          <a:p>
            <a:endParaRPr lang="en-US" dirty="0"/>
          </a:p>
        </p:txBody>
      </p:sp>
    </p:spTree>
    <p:extLst>
      <p:ext uri="{BB962C8B-B14F-4D97-AF65-F5344CB8AC3E}">
        <p14:creationId xmlns:p14="http://schemas.microsoft.com/office/powerpoint/2010/main" val="346376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33F4D-3AF2-A724-4957-03824DA14C15}"/>
              </a:ext>
              <a:ext uri="{C183D7F6-B498-43B3-948B-1728B52AA6E4}">
                <adec:decorative xmlns:adec="http://schemas.microsoft.com/office/drawing/2017/decorative" val="1"/>
              </a:ext>
            </a:extLst>
          </p:cNvPr>
          <p:cNvSpPr>
            <a:spLocks noGrp="1"/>
          </p:cNvSpPr>
          <p:nvPr>
            <p:ph type="title"/>
          </p:nvPr>
        </p:nvSpPr>
        <p:spPr>
          <a:xfrm>
            <a:off x="2144629" y="685801"/>
            <a:ext cx="7886700" cy="779473"/>
          </a:xfrm>
        </p:spPr>
        <p:txBody>
          <a:bodyPr/>
          <a:lstStyle/>
          <a:p>
            <a:r>
              <a:rPr lang="en-US" dirty="0">
                <a:cs typeface="Calibri Light"/>
              </a:rPr>
              <a:t>Series Schedule: 2-3p.m. EST</a:t>
            </a:r>
            <a:endParaRPr lang="en-US" dirty="0"/>
          </a:p>
        </p:txBody>
      </p:sp>
      <p:graphicFrame>
        <p:nvGraphicFramePr>
          <p:cNvPr id="7" name="Table 7">
            <a:extLst>
              <a:ext uri="{FF2B5EF4-FFF2-40B4-BE49-F238E27FC236}">
                <a16:creationId xmlns:a16="http://schemas.microsoft.com/office/drawing/2014/main" id="{3DBA6119-8F37-C510-940C-71026D7CA7D0}"/>
              </a:ext>
              <a:ext uri="{C183D7F6-B498-43B3-948B-1728B52AA6E4}">
                <adec:decorative xmlns:adec="http://schemas.microsoft.com/office/drawing/2017/decorative" val="1"/>
              </a:ext>
            </a:extLst>
          </p:cNvPr>
          <p:cNvGraphicFramePr>
            <a:graphicFrameLocks noGrp="1"/>
          </p:cNvGraphicFramePr>
          <p:nvPr>
            <p:ph idx="1"/>
          </p:nvPr>
        </p:nvGraphicFramePr>
        <p:xfrm>
          <a:off x="2152650" y="1676401"/>
          <a:ext cx="7886700" cy="4038599"/>
        </p:xfrm>
        <a:graphic>
          <a:graphicData uri="http://schemas.openxmlformats.org/drawingml/2006/table">
            <a:tbl>
              <a:tblPr firstRow="1" bandRow="1">
                <a:tableStyleId>{C083E6E3-FA7D-4D7B-A595-EF9225AFEA82}</a:tableStyleId>
              </a:tblPr>
              <a:tblGrid>
                <a:gridCol w="3095180">
                  <a:extLst>
                    <a:ext uri="{9D8B030D-6E8A-4147-A177-3AD203B41FA5}">
                      <a16:colId xmlns:a16="http://schemas.microsoft.com/office/drawing/2014/main" val="2000925486"/>
                    </a:ext>
                  </a:extLst>
                </a:gridCol>
                <a:gridCol w="4791520">
                  <a:extLst>
                    <a:ext uri="{9D8B030D-6E8A-4147-A177-3AD203B41FA5}">
                      <a16:colId xmlns:a16="http://schemas.microsoft.com/office/drawing/2014/main" val="2663405353"/>
                    </a:ext>
                  </a:extLst>
                </a:gridCol>
              </a:tblGrid>
              <a:tr h="505691">
                <a:tc>
                  <a:txBody>
                    <a:bodyPr/>
                    <a:lstStyle/>
                    <a:p>
                      <a:r>
                        <a:rPr lang="en-US" sz="1000" dirty="0"/>
                        <a:t>Date</a:t>
                      </a:r>
                    </a:p>
                  </a:txBody>
                  <a:tcPr marL="68580" marR="68580" marT="34290" marB="34290">
                    <a:lnR w="12700" cap="flat" cmpd="sng" algn="ctr">
                      <a:solidFill>
                        <a:schemeClr val="accent5">
                          <a:lumMod val="20000"/>
                          <a:lumOff val="80000"/>
                        </a:schemeClr>
                      </a:solidFill>
                      <a:prstDash val="solid"/>
                      <a:round/>
                      <a:headEnd type="none" w="med" len="med"/>
                      <a:tailEnd type="none" w="med" len="med"/>
                    </a:lnR>
                  </a:tcPr>
                </a:tc>
                <a:tc>
                  <a:txBody>
                    <a:bodyPr/>
                    <a:lstStyle/>
                    <a:p>
                      <a:r>
                        <a:rPr lang="en-US" sz="1000" dirty="0"/>
                        <a:t>Session #/Topic</a:t>
                      </a:r>
                    </a:p>
                  </a:txBody>
                  <a:tcPr marL="68580" marR="68580" marT="34290" marB="34290">
                    <a:lnL w="12700" cap="flat" cmpd="sng" algn="ctr">
                      <a:solidFill>
                        <a:schemeClr val="accent5">
                          <a:lumMod val="20000"/>
                          <a:lumOff val="80000"/>
                        </a:schemeClr>
                      </a:solidFill>
                      <a:prstDash val="solid"/>
                      <a:round/>
                      <a:headEnd type="none" w="med" len="med"/>
                      <a:tailEnd type="none" w="med" len="med"/>
                    </a:lnL>
                  </a:tcPr>
                </a:tc>
                <a:extLst>
                  <a:ext uri="{0D108BD9-81ED-4DB2-BD59-A6C34878D82A}">
                    <a16:rowId xmlns:a16="http://schemas.microsoft.com/office/drawing/2014/main" val="1025948809"/>
                  </a:ext>
                </a:extLst>
              </a:tr>
              <a:tr h="685800">
                <a:tc>
                  <a:txBody>
                    <a:bodyPr/>
                    <a:lstStyle/>
                    <a:p>
                      <a:r>
                        <a:rPr lang="en-US" sz="1500" dirty="0"/>
                        <a:t>Wednesday, May 3</a:t>
                      </a:r>
                    </a:p>
                  </a:txBody>
                  <a:tcPr marL="68580" marR="68580" marT="34290" marB="34290">
                    <a:lnR w="12700" cap="flat" cmpd="sng" algn="ctr">
                      <a:solidFill>
                        <a:schemeClr val="accent5">
                          <a:lumMod val="20000"/>
                          <a:lumOff val="80000"/>
                        </a:schemeClr>
                      </a:solidFill>
                      <a:prstDash val="solid"/>
                      <a:round/>
                      <a:headEnd type="none" w="med" len="med"/>
                      <a:tailEnd type="none" w="med" len="med"/>
                    </a:lnR>
                  </a:tcPr>
                </a:tc>
                <a:tc>
                  <a:txBody>
                    <a:bodyPr/>
                    <a:lstStyle/>
                    <a:p>
                      <a:r>
                        <a:rPr lang="en-US" sz="1000" dirty="0"/>
                        <a:t>1. Enhancing Capacity – Reengineering Fall and Fall Injury Programs: Infrastructure, Capacity and Sustainability</a:t>
                      </a:r>
                    </a:p>
                  </a:txBody>
                  <a:tcPr marL="68580" marR="68580" marT="34290" marB="34290">
                    <a:lnL w="12700" cap="flat" cmpd="sng" algn="ctr">
                      <a:solidFill>
                        <a:schemeClr val="accent5">
                          <a:lumMod val="20000"/>
                          <a:lumOff val="80000"/>
                        </a:schemeClr>
                      </a:solidFill>
                      <a:prstDash val="solid"/>
                      <a:round/>
                      <a:headEnd type="none" w="med" len="med"/>
                      <a:tailEnd type="none" w="med" len="med"/>
                    </a:lnL>
                  </a:tcPr>
                </a:tc>
                <a:extLst>
                  <a:ext uri="{0D108BD9-81ED-4DB2-BD59-A6C34878D82A}">
                    <a16:rowId xmlns:a16="http://schemas.microsoft.com/office/drawing/2014/main" val="3181143513"/>
                  </a:ext>
                </a:extLst>
              </a:tr>
              <a:tr h="540327">
                <a:tc>
                  <a:txBody>
                    <a:bodyPr/>
                    <a:lstStyle/>
                    <a:p>
                      <a:r>
                        <a:rPr lang="en-US" sz="1500" dirty="0"/>
                        <a:t>Wednesday, June 7</a:t>
                      </a:r>
                    </a:p>
                  </a:txBody>
                  <a:tcPr marL="68580" marR="68580" marT="34290" marB="34290">
                    <a:lnR w="12700" cap="flat" cmpd="sng" algn="ctr">
                      <a:solidFill>
                        <a:schemeClr val="accent5">
                          <a:lumMod val="20000"/>
                          <a:lumOff val="80000"/>
                        </a:schemeClr>
                      </a:solidFill>
                      <a:prstDash val="solid"/>
                      <a:round/>
                      <a:headEnd type="none" w="med" len="med"/>
                      <a:tailEnd type="none" w="med" len="med"/>
                    </a:lnR>
                  </a:tcPr>
                </a:tc>
                <a:tc>
                  <a:txBody>
                    <a:bodyPr/>
                    <a:lstStyle/>
                    <a:p>
                      <a:r>
                        <a:rPr lang="en-US" sz="1000" dirty="0"/>
                        <a:t>2. Redesigning Post-Fall Management: Prevent Repeat Falls</a:t>
                      </a:r>
                    </a:p>
                  </a:txBody>
                  <a:tcPr marL="68580" marR="68580" marT="34290" marB="34290">
                    <a:lnL w="12700" cap="flat" cmpd="sng" algn="ctr">
                      <a:solidFill>
                        <a:schemeClr val="accent5">
                          <a:lumMod val="20000"/>
                          <a:lumOff val="80000"/>
                        </a:schemeClr>
                      </a:solidFill>
                      <a:prstDash val="solid"/>
                      <a:round/>
                      <a:headEnd type="none" w="med" len="med"/>
                      <a:tailEnd type="none" w="med" len="med"/>
                    </a:lnL>
                  </a:tcPr>
                </a:tc>
                <a:extLst>
                  <a:ext uri="{0D108BD9-81ED-4DB2-BD59-A6C34878D82A}">
                    <a16:rowId xmlns:a16="http://schemas.microsoft.com/office/drawing/2014/main" val="3819214257"/>
                  </a:ext>
                </a:extLst>
              </a:tr>
              <a:tr h="540327">
                <a:tc>
                  <a:txBody>
                    <a:bodyPr/>
                    <a:lstStyle/>
                    <a:p>
                      <a:r>
                        <a:rPr lang="en-US" sz="1500" dirty="0"/>
                        <a:t>Wednesday, July 5</a:t>
                      </a:r>
                    </a:p>
                  </a:txBody>
                  <a:tcPr marL="68580" marR="68580" marT="34290" marB="34290">
                    <a:lnR w="12700" cap="flat" cmpd="sng" algn="ctr">
                      <a:solidFill>
                        <a:schemeClr val="accent5">
                          <a:lumMod val="20000"/>
                          <a:lumOff val="80000"/>
                        </a:schemeClr>
                      </a:solidFill>
                      <a:prstDash val="solid"/>
                      <a:round/>
                      <a:headEnd type="none" w="med" len="med"/>
                      <a:tailEnd type="none" w="med" len="med"/>
                    </a:lnR>
                  </a:tcPr>
                </a:tc>
                <a:tc>
                  <a:txBody>
                    <a:bodyPr/>
                    <a:lstStyle/>
                    <a:p>
                      <a:r>
                        <a:rPr lang="en-US" sz="1000" dirty="0"/>
                        <a:t>3. Best Practices to Reduce Falls Associated with Toileting</a:t>
                      </a:r>
                    </a:p>
                  </a:txBody>
                  <a:tcPr marL="68580" marR="68580" marT="34290" marB="34290">
                    <a:lnL w="12700" cap="flat" cmpd="sng" algn="ctr">
                      <a:solidFill>
                        <a:schemeClr val="accent5">
                          <a:lumMod val="20000"/>
                          <a:lumOff val="80000"/>
                        </a:schemeClr>
                      </a:solidFill>
                      <a:prstDash val="solid"/>
                      <a:round/>
                      <a:headEnd type="none" w="med" len="med"/>
                      <a:tailEnd type="none" w="med" len="med"/>
                    </a:lnL>
                  </a:tcPr>
                </a:tc>
                <a:extLst>
                  <a:ext uri="{0D108BD9-81ED-4DB2-BD59-A6C34878D82A}">
                    <a16:rowId xmlns:a16="http://schemas.microsoft.com/office/drawing/2014/main" val="2620061628"/>
                  </a:ext>
                </a:extLst>
              </a:tr>
              <a:tr h="540327">
                <a:tc>
                  <a:txBody>
                    <a:bodyPr/>
                    <a:lstStyle/>
                    <a:p>
                      <a:r>
                        <a:rPr lang="en-US" sz="1500" dirty="0"/>
                        <a:t>Wednesday, August 2</a:t>
                      </a:r>
                    </a:p>
                  </a:txBody>
                  <a:tcPr marL="68580" marR="68580" marT="34290" marB="34290">
                    <a:lnR w="12700" cap="flat" cmpd="sng" algn="ctr">
                      <a:solidFill>
                        <a:schemeClr val="accent5">
                          <a:lumMod val="20000"/>
                          <a:lumOff val="80000"/>
                        </a:schemeClr>
                      </a:solidFill>
                      <a:prstDash val="solid"/>
                      <a:round/>
                      <a:headEnd type="none" w="med" len="med"/>
                      <a:tailEnd type="none" w="med" len="med"/>
                    </a:lnR>
                  </a:tcPr>
                </a:tc>
                <a:tc>
                  <a:txBody>
                    <a:bodyPr/>
                    <a:lstStyle/>
                    <a:p>
                      <a:r>
                        <a:rPr lang="en-US" sz="1000" dirty="0"/>
                        <a:t>4. Safe Mobility is Fall Prevention</a:t>
                      </a:r>
                    </a:p>
                  </a:txBody>
                  <a:tcPr marL="68580" marR="68580" marT="34290" marB="34290">
                    <a:lnL w="12700" cap="flat" cmpd="sng" algn="ctr">
                      <a:solidFill>
                        <a:schemeClr val="accent5">
                          <a:lumMod val="20000"/>
                          <a:lumOff val="80000"/>
                        </a:schemeClr>
                      </a:solidFill>
                      <a:prstDash val="solid"/>
                      <a:round/>
                      <a:headEnd type="none" w="med" len="med"/>
                      <a:tailEnd type="none" w="med" len="med"/>
                    </a:lnL>
                  </a:tcPr>
                </a:tc>
                <a:extLst>
                  <a:ext uri="{0D108BD9-81ED-4DB2-BD59-A6C34878D82A}">
                    <a16:rowId xmlns:a16="http://schemas.microsoft.com/office/drawing/2014/main" val="935519607"/>
                  </a:ext>
                </a:extLst>
              </a:tr>
              <a:tr h="540327">
                <a:tc>
                  <a:txBody>
                    <a:bodyPr/>
                    <a:lstStyle/>
                    <a:p>
                      <a:r>
                        <a:rPr lang="en-US" sz="1500" dirty="0"/>
                        <a:t>Wednesday, September 6</a:t>
                      </a:r>
                    </a:p>
                  </a:txBody>
                  <a:tcPr marL="68580" marR="68580" marT="34290" marB="34290">
                    <a:lnR w="12700" cap="flat" cmpd="sng" algn="ctr">
                      <a:solidFill>
                        <a:schemeClr val="accent5">
                          <a:lumMod val="20000"/>
                          <a:lumOff val="80000"/>
                        </a:schemeClr>
                      </a:solidFill>
                      <a:prstDash val="solid"/>
                      <a:round/>
                      <a:headEnd type="none" w="med" len="med"/>
                      <a:tailEnd type="none" w="med" len="med"/>
                    </a:lnR>
                  </a:tcPr>
                </a:tc>
                <a:tc>
                  <a:txBody>
                    <a:bodyPr/>
                    <a:lstStyle/>
                    <a:p>
                      <a:r>
                        <a:rPr lang="en-US" sz="1000" dirty="0"/>
                        <a:t>5. Population-Specific Fall and Injury Prevention</a:t>
                      </a:r>
                    </a:p>
                  </a:txBody>
                  <a:tcPr marL="68580" marR="68580" marT="34290" marB="34290">
                    <a:lnL w="12700" cap="flat" cmpd="sng" algn="ctr">
                      <a:solidFill>
                        <a:schemeClr val="accent5">
                          <a:lumMod val="20000"/>
                          <a:lumOff val="80000"/>
                        </a:schemeClr>
                      </a:solidFill>
                      <a:prstDash val="solid"/>
                      <a:round/>
                      <a:headEnd type="none" w="med" len="med"/>
                      <a:tailEnd type="none" w="med" len="med"/>
                    </a:lnL>
                  </a:tcPr>
                </a:tc>
                <a:extLst>
                  <a:ext uri="{0D108BD9-81ED-4DB2-BD59-A6C34878D82A}">
                    <a16:rowId xmlns:a16="http://schemas.microsoft.com/office/drawing/2014/main" val="2586790479"/>
                  </a:ext>
                </a:extLst>
              </a:tr>
              <a:tr h="685800">
                <a:tc>
                  <a:txBody>
                    <a:bodyPr/>
                    <a:lstStyle/>
                    <a:p>
                      <a:r>
                        <a:rPr lang="en-US" sz="1500" dirty="0"/>
                        <a:t>Wednesday, October 4</a:t>
                      </a:r>
                    </a:p>
                  </a:txBody>
                  <a:tcPr marL="68580" marR="68580" marT="34290" marB="34290">
                    <a:lnR w="12700" cap="flat" cmpd="sng" algn="ctr">
                      <a:solidFill>
                        <a:schemeClr val="accent5">
                          <a:lumMod val="20000"/>
                          <a:lumOff val="80000"/>
                        </a:schemeClr>
                      </a:solidFill>
                      <a:prstDash val="solid"/>
                      <a:round/>
                      <a:headEnd type="none" w="med" len="med"/>
                      <a:tailEnd type="none" w="med" len="med"/>
                    </a:lnR>
                  </a:tcPr>
                </a:tc>
                <a:tc>
                  <a:txBody>
                    <a:bodyPr/>
                    <a:lstStyle/>
                    <a:p>
                      <a:r>
                        <a:rPr lang="en-US" sz="1000" dirty="0"/>
                        <a:t>6. Reducing Fall-Related Injuries: Protective Interventions’ Evidence, Application and Success</a:t>
                      </a:r>
                    </a:p>
                  </a:txBody>
                  <a:tcPr marL="68580" marR="68580" marT="34290" marB="34290">
                    <a:lnL w="12700" cap="flat" cmpd="sng" algn="ctr">
                      <a:solidFill>
                        <a:schemeClr val="accent5">
                          <a:lumMod val="20000"/>
                          <a:lumOff val="80000"/>
                        </a:schemeClr>
                      </a:solidFill>
                      <a:prstDash val="solid"/>
                      <a:round/>
                      <a:headEnd type="none" w="med" len="med"/>
                      <a:tailEnd type="none" w="med" len="med"/>
                    </a:lnL>
                  </a:tcPr>
                </a:tc>
                <a:extLst>
                  <a:ext uri="{0D108BD9-81ED-4DB2-BD59-A6C34878D82A}">
                    <a16:rowId xmlns:a16="http://schemas.microsoft.com/office/drawing/2014/main" val="1084012905"/>
                  </a:ext>
                </a:extLst>
              </a:tr>
            </a:tbl>
          </a:graphicData>
        </a:graphic>
      </p:graphicFrame>
      <p:sp>
        <p:nvSpPr>
          <p:cNvPr id="4" name="Slide Number Placeholder 3">
            <a:extLst>
              <a:ext uri="{FF2B5EF4-FFF2-40B4-BE49-F238E27FC236}">
                <a16:creationId xmlns:a16="http://schemas.microsoft.com/office/drawing/2014/main" id="{2CD097D9-8DB5-AD64-273A-91E5F3E404F3}"/>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fld id="{953D466F-0B71-3646-A63E-72276CFD0D9A}" type="slidenum">
              <a:rPr kumimoji="0" lang="en-US" sz="900" b="0" i="0" u="none" strike="noStrike" kern="1200" cap="none" spc="0" normalizeH="0" baseline="0" noProof="0">
                <a:ln>
                  <a:noFill/>
                </a:ln>
                <a:solidFill>
                  <a:srgbClr val="000000">
                    <a:tint val="75000"/>
                  </a:srgbClr>
                </a:solidFill>
                <a:effectLst/>
                <a:uLnTx/>
                <a:uFillTx/>
                <a:latin typeface="Calibri" panose="020F0502020204030204"/>
                <a:ea typeface="+mn-ea"/>
                <a:cs typeface="+mn-cs"/>
              </a:rPr>
              <a:pPr marL="0" marR="0" lvl="0" indent="0" algn="l" defTabSz="3429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48448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Staff Education</a:t>
            </a:r>
          </a:p>
        </p:txBody>
      </p:sp>
      <p:sp>
        <p:nvSpPr>
          <p:cNvPr id="3" name="Content Placeholder 2"/>
          <p:cNvSpPr>
            <a:spLocks noGrp="1"/>
          </p:cNvSpPr>
          <p:nvPr>
            <p:ph idx="1"/>
          </p:nvPr>
        </p:nvSpPr>
        <p:spPr/>
        <p:txBody>
          <a:bodyPr/>
          <a:lstStyle/>
          <a:p>
            <a:r>
              <a:rPr lang="en-US" dirty="0"/>
              <a:t>Universal Fall Prevention</a:t>
            </a:r>
          </a:p>
          <a:p>
            <a:r>
              <a:rPr lang="en-US" dirty="0"/>
              <a:t>Individualized Fall Prevention</a:t>
            </a:r>
          </a:p>
          <a:p>
            <a:r>
              <a:rPr lang="en-US" dirty="0"/>
              <a:t>Injury Reduction Strategies</a:t>
            </a:r>
          </a:p>
          <a:p>
            <a:r>
              <a:rPr lang="en-US" dirty="0"/>
              <a:t>Root Cause Trends of Falls</a:t>
            </a:r>
          </a:p>
          <a:p>
            <a:r>
              <a:rPr lang="en-US" dirty="0"/>
              <a:t>Interventions for Improvement</a:t>
            </a:r>
          </a:p>
          <a:p>
            <a:r>
              <a:rPr lang="en-US" dirty="0"/>
              <a:t>Impact of Changes in Practices </a:t>
            </a:r>
          </a:p>
        </p:txBody>
      </p:sp>
    </p:spTree>
    <p:extLst>
      <p:ext uri="{BB962C8B-B14F-4D97-AF65-F5344CB8AC3E}">
        <p14:creationId xmlns:p14="http://schemas.microsoft.com/office/powerpoint/2010/main" val="5222183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FA351-9042-3044-B31E-91F30C6EA149}"/>
              </a:ext>
            </a:extLst>
          </p:cNvPr>
          <p:cNvSpPr>
            <a:spLocks noGrp="1"/>
          </p:cNvSpPr>
          <p:nvPr>
            <p:ph type="title"/>
          </p:nvPr>
        </p:nvSpPr>
        <p:spPr>
          <a:xfrm>
            <a:off x="1770326" y="219444"/>
            <a:ext cx="8746047" cy="792496"/>
          </a:xfrm>
        </p:spPr>
        <p:txBody>
          <a:bodyPr/>
          <a:lstStyle/>
          <a:p>
            <a:r>
              <a:rPr lang="en-US" dirty="0"/>
              <a:t>My Unit Story Board </a:t>
            </a:r>
          </a:p>
        </p:txBody>
      </p:sp>
      <p:pic>
        <p:nvPicPr>
          <p:cNvPr id="4" name="Content Placeholder 4" descr="Annotated Story Board Fallers 5So Med Surg">
            <a:extLst>
              <a:ext uri="{FF2B5EF4-FFF2-40B4-BE49-F238E27FC236}">
                <a16:creationId xmlns:a16="http://schemas.microsoft.com/office/drawing/2014/main" id="{33144D4E-1AD2-A74B-88C0-D2818E250B9F}"/>
              </a:ext>
            </a:extLst>
          </p:cNvPr>
          <p:cNvPicPr>
            <a:picLocks/>
          </p:cNvPicPr>
          <p:nvPr/>
        </p:nvPicPr>
        <p:blipFill>
          <a:blip r:embed="rId2"/>
          <a:stretch>
            <a:fillRect/>
          </a:stretch>
        </p:blipFill>
        <p:spPr bwMode="auto">
          <a:xfrm>
            <a:off x="2262657" y="1221490"/>
            <a:ext cx="7316370" cy="44116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pic>
      <p:sp>
        <p:nvSpPr>
          <p:cNvPr id="3" name="TextBox 2">
            <a:extLst>
              <a:ext uri="{FF2B5EF4-FFF2-40B4-BE49-F238E27FC236}">
                <a16:creationId xmlns:a16="http://schemas.microsoft.com/office/drawing/2014/main" id="{AEDC2C59-7C91-F94B-82CC-7ADC5F7E1BF8}"/>
              </a:ext>
            </a:extLst>
          </p:cNvPr>
          <p:cNvSpPr txBox="1"/>
          <p:nvPr/>
        </p:nvSpPr>
        <p:spPr>
          <a:xfrm>
            <a:off x="3102984" y="2898409"/>
            <a:ext cx="522514" cy="307777"/>
          </a:xfrm>
          <a:prstGeom prst="rect">
            <a:avLst/>
          </a:prstGeom>
          <a:solidFill>
            <a:srgbClr val="7A81FF"/>
          </a:solidFill>
          <a:effectLst>
            <a:outerShdw blurRad="40000" dist="23000" dir="4260000" sx="85000" sy="85000" rotWithShape="0">
              <a:schemeClr val="tx2">
                <a:lumMod val="20000"/>
                <a:lumOff val="80000"/>
                <a:alpha val="1000"/>
              </a:schemeClr>
            </a:outerShdw>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fontAlgn="base">
              <a:spcBef>
                <a:spcPct val="50000"/>
              </a:spcBef>
              <a:spcAft>
                <a:spcPct val="0"/>
              </a:spcAft>
            </a:pPr>
            <a:r>
              <a:rPr lang="en-US" sz="1400" dirty="0">
                <a:solidFill>
                  <a:schemeClr val="tx1"/>
                </a:solidFill>
                <a:latin typeface="Tahoma"/>
                <a:ea typeface="ＭＳ Ｐゴシック"/>
              </a:rPr>
              <a:t>RC</a:t>
            </a:r>
          </a:p>
        </p:txBody>
      </p:sp>
    </p:spTree>
    <p:extLst>
      <p:ext uri="{BB962C8B-B14F-4D97-AF65-F5344CB8AC3E}">
        <p14:creationId xmlns:p14="http://schemas.microsoft.com/office/powerpoint/2010/main" val="31512799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6887C-7D7A-BD47-8F09-275BC5468602}"/>
              </a:ext>
            </a:extLst>
          </p:cNvPr>
          <p:cNvSpPr>
            <a:spLocks noGrp="1"/>
          </p:cNvSpPr>
          <p:nvPr>
            <p:ph type="title"/>
          </p:nvPr>
        </p:nvSpPr>
        <p:spPr/>
        <p:txBody>
          <a:bodyPr>
            <a:normAutofit fontScale="90000"/>
          </a:bodyPr>
          <a:lstStyle/>
          <a:p>
            <a:r>
              <a:rPr lang="en-US" dirty="0"/>
              <a:t>Learn from Falls: Change Your Conversation</a:t>
            </a:r>
          </a:p>
        </p:txBody>
      </p:sp>
      <p:sp>
        <p:nvSpPr>
          <p:cNvPr id="3" name="Content Placeholder 2">
            <a:extLst>
              <a:ext uri="{FF2B5EF4-FFF2-40B4-BE49-F238E27FC236}">
                <a16:creationId xmlns:a16="http://schemas.microsoft.com/office/drawing/2014/main" id="{BB9029AD-333B-184A-982D-1B5A79D62D03}"/>
              </a:ext>
            </a:extLst>
          </p:cNvPr>
          <p:cNvSpPr>
            <a:spLocks noGrp="1"/>
          </p:cNvSpPr>
          <p:nvPr>
            <p:ph idx="1"/>
          </p:nvPr>
        </p:nvSpPr>
        <p:spPr>
          <a:xfrm>
            <a:off x="1762027" y="2438400"/>
            <a:ext cx="8648343" cy="3009900"/>
          </a:xfrm>
        </p:spPr>
        <p:txBody>
          <a:bodyPr>
            <a:normAutofit fontScale="85000" lnSpcReduction="20000"/>
          </a:bodyPr>
          <a:lstStyle/>
          <a:p>
            <a:pPr marL="457200" indent="-457200">
              <a:buFont typeface="Arial" panose="020B0604020202020204" pitchFamily="34" charset="0"/>
              <a:buChar char="•"/>
            </a:pPr>
            <a:r>
              <a:rPr lang="en-US" sz="2800" dirty="0"/>
              <a:t>Talk About and Trend Root Causes</a:t>
            </a:r>
          </a:p>
          <a:p>
            <a:pPr marL="457200" indent="-457200">
              <a:buFont typeface="Arial" panose="020B0604020202020204" pitchFamily="34" charset="0"/>
              <a:buChar char="•"/>
            </a:pPr>
            <a:r>
              <a:rPr lang="en-US" sz="2800" dirty="0"/>
              <a:t>Monitor Interventions for Mitigation/Elimination of Root Causes</a:t>
            </a:r>
          </a:p>
          <a:p>
            <a:pPr marL="457200" indent="-457200">
              <a:buFont typeface="Arial" panose="020B0604020202020204" pitchFamily="34" charset="0"/>
              <a:buChar char="•"/>
            </a:pPr>
            <a:r>
              <a:rPr lang="en-US" sz="2800" dirty="0"/>
              <a:t>Align Interventions to Type of Falls</a:t>
            </a:r>
          </a:p>
          <a:p>
            <a:r>
              <a:rPr lang="en-US" sz="2800" dirty="0"/>
              <a:t>Precision In Program Evaluation: Reduction </a:t>
            </a:r>
          </a:p>
          <a:p>
            <a:pPr marL="457200" lvl="1" indent="-457200">
              <a:buFont typeface="Arial" panose="020B0604020202020204" pitchFamily="34" charset="0"/>
              <a:buChar char="•"/>
            </a:pPr>
            <a:r>
              <a:rPr lang="en-US" dirty="0"/>
              <a:t>Accidental Falls</a:t>
            </a:r>
          </a:p>
          <a:p>
            <a:pPr marL="457200" lvl="1" indent="-457200">
              <a:buFont typeface="Arial" panose="020B0604020202020204" pitchFamily="34" charset="0"/>
              <a:buChar char="•"/>
            </a:pPr>
            <a:r>
              <a:rPr lang="en-US" dirty="0"/>
              <a:t>Anticipated Physiological Falls</a:t>
            </a:r>
          </a:p>
          <a:p>
            <a:pPr marL="457200" lvl="1" indent="-457200">
              <a:buFont typeface="Arial" panose="020B0604020202020204" pitchFamily="34" charset="0"/>
              <a:buChar char="•"/>
            </a:pPr>
            <a:r>
              <a:rPr lang="en-US" dirty="0"/>
              <a:t>Unanticipated Physiological Falls </a:t>
            </a:r>
          </a:p>
          <a:p>
            <a:pPr lvl="1"/>
            <a:endParaRPr lang="en-US" dirty="0"/>
          </a:p>
        </p:txBody>
      </p:sp>
    </p:spTree>
    <p:extLst>
      <p:ext uri="{BB962C8B-B14F-4D97-AF65-F5344CB8AC3E}">
        <p14:creationId xmlns:p14="http://schemas.microsoft.com/office/powerpoint/2010/main" val="13079184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F222AD4-F3BA-A34D-BAED-E13C877240E9}"/>
              </a:ext>
            </a:extLst>
          </p:cNvPr>
          <p:cNvSpPr>
            <a:spLocks noGrp="1"/>
          </p:cNvSpPr>
          <p:nvPr>
            <p:ph type="title"/>
          </p:nvPr>
        </p:nvSpPr>
        <p:spPr/>
        <p:txBody>
          <a:bodyPr/>
          <a:lstStyle/>
          <a:p>
            <a:r>
              <a:rPr lang="en-US" dirty="0"/>
              <a:t>What Did You Learn?</a:t>
            </a:r>
          </a:p>
        </p:txBody>
      </p:sp>
      <p:sp>
        <p:nvSpPr>
          <p:cNvPr id="3" name="Content Placeholder 2">
            <a:extLst>
              <a:ext uri="{FF2B5EF4-FFF2-40B4-BE49-F238E27FC236}">
                <a16:creationId xmlns:a16="http://schemas.microsoft.com/office/drawing/2014/main" id="{36055F1C-815B-1A4B-AB73-2763FEA97868}"/>
              </a:ext>
            </a:extLst>
          </p:cNvPr>
          <p:cNvSpPr>
            <a:spLocks noGrp="1"/>
          </p:cNvSpPr>
          <p:nvPr>
            <p:ph idx="1"/>
          </p:nvPr>
        </p:nvSpPr>
        <p:spPr>
          <a:xfrm>
            <a:off x="2762251" y="2362200"/>
            <a:ext cx="7648119" cy="2379560"/>
          </a:xfrm>
        </p:spPr>
        <p:txBody>
          <a:bodyPr>
            <a:normAutofit fontScale="92500" lnSpcReduction="10000"/>
          </a:bodyPr>
          <a:lstStyle/>
          <a:p>
            <a:r>
              <a:rPr lang="en-US" dirty="0"/>
              <a:t>Compare your PFH Process with what was presented. </a:t>
            </a:r>
          </a:p>
          <a:p>
            <a:r>
              <a:rPr lang="en-US" dirty="0"/>
              <a:t>Compare your Post Fall Management Process with what was presented. </a:t>
            </a:r>
          </a:p>
          <a:p>
            <a:r>
              <a:rPr lang="en-US" dirty="0"/>
              <a:t>Review the PFH Audit Tool for your use.  </a:t>
            </a:r>
          </a:p>
          <a:p>
            <a:endParaRPr lang="en-US" dirty="0"/>
          </a:p>
        </p:txBody>
      </p:sp>
    </p:spTree>
    <p:extLst>
      <p:ext uri="{BB962C8B-B14F-4D97-AF65-F5344CB8AC3E}">
        <p14:creationId xmlns:p14="http://schemas.microsoft.com/office/powerpoint/2010/main" val="19765744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8F6AB-3CE9-894F-BA5E-97BA5340675D}"/>
              </a:ext>
            </a:extLst>
          </p:cNvPr>
          <p:cNvSpPr>
            <a:spLocks noGrp="1"/>
          </p:cNvSpPr>
          <p:nvPr>
            <p:ph type="title"/>
          </p:nvPr>
        </p:nvSpPr>
        <p:spPr/>
        <p:txBody>
          <a:bodyPr/>
          <a:lstStyle/>
          <a:p>
            <a:r>
              <a:rPr lang="en-US" dirty="0"/>
              <a:t>Your Turn to Share</a:t>
            </a:r>
          </a:p>
        </p:txBody>
      </p:sp>
      <p:sp>
        <p:nvSpPr>
          <p:cNvPr id="3" name="Content Placeholder 2">
            <a:extLst>
              <a:ext uri="{FF2B5EF4-FFF2-40B4-BE49-F238E27FC236}">
                <a16:creationId xmlns:a16="http://schemas.microsoft.com/office/drawing/2014/main" id="{36055F1C-815B-1A4B-AB73-2763FEA97868}"/>
              </a:ext>
            </a:extLst>
          </p:cNvPr>
          <p:cNvSpPr>
            <a:spLocks noGrp="1"/>
          </p:cNvSpPr>
          <p:nvPr>
            <p:ph idx="1"/>
          </p:nvPr>
        </p:nvSpPr>
        <p:spPr/>
        <p:txBody>
          <a:bodyPr/>
          <a:lstStyle/>
          <a:p>
            <a:r>
              <a:rPr lang="en-US" dirty="0"/>
              <a:t>What Steps Have You Taken Since Our Webinar?</a:t>
            </a:r>
          </a:p>
        </p:txBody>
      </p:sp>
    </p:spTree>
    <p:extLst>
      <p:ext uri="{BB962C8B-B14F-4D97-AF65-F5344CB8AC3E}">
        <p14:creationId xmlns:p14="http://schemas.microsoft.com/office/powerpoint/2010/main" val="172022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8F6AB-3CE9-894F-BA5E-97BA5340675D}"/>
              </a:ext>
            </a:extLst>
          </p:cNvPr>
          <p:cNvSpPr>
            <a:spLocks noGrp="1"/>
          </p:cNvSpPr>
          <p:nvPr>
            <p:ph type="title"/>
          </p:nvPr>
        </p:nvSpPr>
        <p:spPr/>
        <p:txBody>
          <a:bodyPr/>
          <a:lstStyle/>
          <a:p>
            <a:r>
              <a:rPr lang="en-US" dirty="0"/>
              <a:t>Please Share</a:t>
            </a:r>
          </a:p>
        </p:txBody>
      </p:sp>
      <p:sp>
        <p:nvSpPr>
          <p:cNvPr id="3" name="Content Placeholder 2">
            <a:extLst>
              <a:ext uri="{FF2B5EF4-FFF2-40B4-BE49-F238E27FC236}">
                <a16:creationId xmlns:a16="http://schemas.microsoft.com/office/drawing/2014/main" id="{36055F1C-815B-1A4B-AB73-2763FEA97868}"/>
              </a:ext>
            </a:extLst>
          </p:cNvPr>
          <p:cNvSpPr>
            <a:spLocks noGrp="1"/>
          </p:cNvSpPr>
          <p:nvPr>
            <p:ph idx="1"/>
          </p:nvPr>
        </p:nvSpPr>
        <p:spPr/>
        <p:txBody>
          <a:bodyPr/>
          <a:lstStyle/>
          <a:p>
            <a:r>
              <a:rPr lang="en-US" dirty="0"/>
              <a:t>What Questions Do You Have? </a:t>
            </a:r>
          </a:p>
        </p:txBody>
      </p:sp>
    </p:spTree>
    <p:extLst>
      <p:ext uri="{BB962C8B-B14F-4D97-AF65-F5344CB8AC3E}">
        <p14:creationId xmlns:p14="http://schemas.microsoft.com/office/powerpoint/2010/main" val="20039159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8F6AB-3CE9-894F-BA5E-97BA5340675D}"/>
              </a:ext>
            </a:extLst>
          </p:cNvPr>
          <p:cNvSpPr>
            <a:spLocks noGrp="1"/>
          </p:cNvSpPr>
          <p:nvPr>
            <p:ph type="title"/>
          </p:nvPr>
        </p:nvSpPr>
        <p:spPr/>
        <p:txBody>
          <a:bodyPr/>
          <a:lstStyle/>
          <a:p>
            <a:r>
              <a:rPr lang="en-US" dirty="0"/>
              <a:t>Open Forum</a:t>
            </a:r>
          </a:p>
        </p:txBody>
      </p:sp>
      <p:sp>
        <p:nvSpPr>
          <p:cNvPr id="3" name="Content Placeholder 2">
            <a:extLst>
              <a:ext uri="{FF2B5EF4-FFF2-40B4-BE49-F238E27FC236}">
                <a16:creationId xmlns:a16="http://schemas.microsoft.com/office/drawing/2014/main" id="{36055F1C-815B-1A4B-AB73-2763FEA97868}"/>
              </a:ext>
            </a:extLst>
          </p:cNvPr>
          <p:cNvSpPr>
            <a:spLocks noGrp="1"/>
          </p:cNvSpPr>
          <p:nvPr>
            <p:ph idx="1"/>
          </p:nvPr>
        </p:nvSpPr>
        <p:spPr/>
        <p:txBody>
          <a:bodyPr/>
          <a:lstStyle/>
          <a:p>
            <a:r>
              <a:rPr lang="en-US" dirty="0"/>
              <a:t>How Else Can I Help You? </a:t>
            </a:r>
          </a:p>
        </p:txBody>
      </p:sp>
    </p:spTree>
    <p:extLst>
      <p:ext uri="{BB962C8B-B14F-4D97-AF65-F5344CB8AC3E}">
        <p14:creationId xmlns:p14="http://schemas.microsoft.com/office/powerpoint/2010/main" val="13415670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72F67-CE1A-7C40-A404-D7CF808CCEA1}"/>
              </a:ext>
            </a:extLst>
          </p:cNvPr>
          <p:cNvSpPr>
            <a:spLocks noGrp="1"/>
          </p:cNvSpPr>
          <p:nvPr>
            <p:ph type="title"/>
          </p:nvPr>
        </p:nvSpPr>
        <p:spPr/>
        <p:txBody>
          <a:bodyPr/>
          <a:lstStyle/>
          <a:p>
            <a:r>
              <a:rPr lang="en-US" dirty="0"/>
              <a:t>Our Upcoming Webinar Schedule</a:t>
            </a:r>
          </a:p>
        </p:txBody>
      </p:sp>
      <p:sp>
        <p:nvSpPr>
          <p:cNvPr id="3" name="Content Placeholder 2">
            <a:extLst>
              <a:ext uri="{FF2B5EF4-FFF2-40B4-BE49-F238E27FC236}">
                <a16:creationId xmlns:a16="http://schemas.microsoft.com/office/drawing/2014/main" id="{00651814-6424-2540-8B48-F6AC738122DB}"/>
              </a:ext>
            </a:extLst>
          </p:cNvPr>
          <p:cNvSpPr>
            <a:spLocks noGrp="1"/>
          </p:cNvSpPr>
          <p:nvPr>
            <p:ph idx="1"/>
          </p:nvPr>
        </p:nvSpPr>
        <p:spPr>
          <a:xfrm>
            <a:off x="1978108" y="2209800"/>
            <a:ext cx="8497888" cy="3665538"/>
          </a:xfrm>
        </p:spPr>
        <p:txBody>
          <a:bodyPr/>
          <a:lstStyle/>
          <a:p>
            <a:pPr marL="0" indent="0">
              <a:buNone/>
            </a:pPr>
            <a:endParaRPr lang="en-US" sz="2400" dirty="0"/>
          </a:p>
          <a:p>
            <a:r>
              <a:rPr lang="en-US" sz="2400" dirty="0"/>
              <a:t>Webinar 3: July 5. Best Practices to reduce Falls Associated with Toileting</a:t>
            </a:r>
          </a:p>
          <a:p>
            <a:pPr lvl="1"/>
            <a:r>
              <a:rPr lang="en-US" sz="2400" dirty="0"/>
              <a:t>Coaching Session: July 19, Open Forum, Discussion</a:t>
            </a:r>
          </a:p>
          <a:p>
            <a:endParaRPr lang="en-US" dirty="0"/>
          </a:p>
        </p:txBody>
      </p:sp>
    </p:spTree>
    <p:extLst>
      <p:ext uri="{BB962C8B-B14F-4D97-AF65-F5344CB8AC3E}">
        <p14:creationId xmlns:p14="http://schemas.microsoft.com/office/powerpoint/2010/main" val="12192055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Thank </a:t>
            </a:r>
            <a:r>
              <a:rPr lang="en-US"/>
              <a:t>you! </a:t>
            </a:r>
            <a:br>
              <a:rPr lang="en-US"/>
            </a:br>
            <a:r>
              <a:rPr lang="en-US"/>
              <a:t>You </a:t>
            </a:r>
            <a:r>
              <a:rPr lang="en-US" dirty="0"/>
              <a:t>Can Always Reach Me!</a:t>
            </a:r>
          </a:p>
        </p:txBody>
      </p:sp>
      <p:sp>
        <p:nvSpPr>
          <p:cNvPr id="5" name="Content Placeholder 4"/>
          <p:cNvSpPr>
            <a:spLocks noGrp="1"/>
          </p:cNvSpPr>
          <p:nvPr>
            <p:ph idx="1"/>
          </p:nvPr>
        </p:nvSpPr>
        <p:spPr/>
        <p:txBody>
          <a:bodyPr/>
          <a:lstStyle/>
          <a:p>
            <a:r>
              <a:rPr lang="en-US" dirty="0"/>
              <a:t>Patricia Quigley, PhD, MPH, ARNP, CRRN, FAAN, FAANP, Nurse Consultant</a:t>
            </a:r>
          </a:p>
          <a:p>
            <a:r>
              <a:rPr lang="en-US" dirty="0"/>
              <a:t>pquigley1@tampabay.rr.com</a:t>
            </a:r>
            <a:br>
              <a:rPr lang="en-US" dirty="0"/>
            </a:br>
            <a:endParaRPr lang="en-US" dirty="0"/>
          </a:p>
        </p:txBody>
      </p:sp>
    </p:spTree>
    <p:extLst>
      <p:ext uri="{BB962C8B-B14F-4D97-AF65-F5344CB8AC3E}">
        <p14:creationId xmlns:p14="http://schemas.microsoft.com/office/powerpoint/2010/main" val="37487265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48FA94-DE45-09B8-097B-938BF9F5EE14}"/>
              </a:ext>
              <a:ext uri="{C183D7F6-B498-43B3-948B-1728B52AA6E4}">
                <adec:decorative xmlns:adec="http://schemas.microsoft.com/office/drawing/2017/decorative" val="1"/>
              </a:ext>
            </a:extLst>
          </p:cNvPr>
          <p:cNvSpPr>
            <a:spLocks noGrp="1"/>
          </p:cNvSpPr>
          <p:nvPr>
            <p:ph type="title"/>
          </p:nvPr>
        </p:nvSpPr>
        <p:spPr/>
        <p:txBody>
          <a:bodyPr/>
          <a:lstStyle/>
          <a:p>
            <a:r>
              <a:rPr lang="en-US" dirty="0"/>
              <a:t>Next Steps</a:t>
            </a:r>
          </a:p>
        </p:txBody>
      </p:sp>
      <p:sp>
        <p:nvSpPr>
          <p:cNvPr id="4" name="Content Placeholder 3">
            <a:extLst>
              <a:ext uri="{FF2B5EF4-FFF2-40B4-BE49-F238E27FC236}">
                <a16:creationId xmlns:a16="http://schemas.microsoft.com/office/drawing/2014/main" id="{081BFDF2-1017-C5F5-D1F4-25110E86C6E9}"/>
              </a:ext>
              <a:ext uri="{C183D7F6-B498-43B3-948B-1728B52AA6E4}">
                <adec:decorative xmlns:adec="http://schemas.microsoft.com/office/drawing/2017/decorative" val="1"/>
              </a:ext>
            </a:extLst>
          </p:cNvPr>
          <p:cNvSpPr>
            <a:spLocks noGrp="1"/>
          </p:cNvSpPr>
          <p:nvPr>
            <p:ph type="body" idx="1"/>
          </p:nvPr>
        </p:nvSpPr>
        <p:spPr>
          <a:xfrm>
            <a:off x="522514" y="3118647"/>
            <a:ext cx="11478986" cy="1500187"/>
          </a:xfrm>
        </p:spPr>
        <p:txBody>
          <a:bodyPr/>
          <a:lstStyle/>
          <a:p>
            <a:pPr algn="ctr"/>
            <a:r>
              <a:rPr lang="en-US" sz="2000" b="1" dirty="0"/>
              <a:t>Join us for our next Learning call: July 5,2023 2-3p.m. EST</a:t>
            </a:r>
          </a:p>
          <a:p>
            <a:pPr algn="ctr"/>
            <a:r>
              <a:rPr lang="en-US" sz="2000" b="1" dirty="0"/>
              <a:t>Best Practices to Reduce Falls Associated with Toileting</a:t>
            </a:r>
          </a:p>
          <a:p>
            <a:pPr algn="ctr"/>
            <a:endParaRPr lang="en-US" sz="1800" b="1" dirty="0">
              <a:effectLst/>
              <a:latin typeface="Calibri" panose="020F0502020204030204" pitchFamily="34" charset="0"/>
              <a:ea typeface="Calibri" panose="020F0502020204030204" pitchFamily="34" charset="0"/>
            </a:endParaRPr>
          </a:p>
          <a:p>
            <a:r>
              <a:rPr lang="en-US" sz="1800" b="1" dirty="0">
                <a:effectLst/>
                <a:latin typeface="Calibri" panose="020F0502020204030204" pitchFamily="34" charset="0"/>
                <a:ea typeface="Calibri" panose="020F0502020204030204" pitchFamily="34" charset="0"/>
              </a:rPr>
              <a:t>Falls series recording and slides</a:t>
            </a:r>
            <a:r>
              <a:rPr lang="en-US" sz="1800" dirty="0">
                <a:effectLst/>
                <a:latin typeface="Calibri" panose="020F0502020204030204" pitchFamily="34" charset="0"/>
                <a:ea typeface="Calibri" panose="020F0502020204030204" pitchFamily="34" charset="0"/>
              </a:rPr>
              <a:t>: </a:t>
            </a:r>
            <a:r>
              <a:rPr lang="en-US" sz="1800" u="sng" dirty="0">
                <a:solidFill>
                  <a:srgbClr val="0563C1"/>
                </a:solidFill>
                <a:effectLst/>
                <a:latin typeface="Calibri" panose="020F0502020204030204" pitchFamily="34" charset="0"/>
                <a:ea typeface="Calibri" panose="020F0502020204030204" pitchFamily="34" charset="0"/>
                <a:hlinkClick r:id="rId3"/>
              </a:rPr>
              <a:t>https://qi.ipro.org/2023/04/19/fall-and-injury-prevention-a-6-part-webinar-series/</a:t>
            </a:r>
            <a:endParaRPr lang="en-US" sz="2000" b="1" dirty="0"/>
          </a:p>
        </p:txBody>
      </p:sp>
      <p:sp>
        <p:nvSpPr>
          <p:cNvPr id="2" name="Slide Number Placeholder 1">
            <a:extLs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fld id="{953D466F-0B71-3646-A63E-72276CFD0D9A}" type="slidenum">
              <a:rPr kumimoji="0" lang="en-US" sz="900" b="0" i="0" u="none" strike="noStrike" kern="1200" cap="none" spc="0" normalizeH="0" baseline="0" noProof="0">
                <a:ln>
                  <a:noFill/>
                </a:ln>
                <a:solidFill>
                  <a:srgbClr val="000000">
                    <a:tint val="75000"/>
                  </a:srgbClr>
                </a:solidFill>
                <a:effectLst/>
                <a:uLnTx/>
                <a:uFillTx/>
                <a:latin typeface="Calibri" panose="020F0502020204030204"/>
                <a:ea typeface="+mn-ea"/>
                <a:cs typeface="+mn-cs"/>
              </a:rPr>
              <a:pPr marL="0" marR="0" lvl="0" indent="0" algn="l" defTabSz="342900" rtl="0" eaLnBrk="1" fontAlgn="auto" latinLnBrk="0" hangingPunct="1">
                <a:lnSpc>
                  <a:spcPct val="100000"/>
                </a:lnSpc>
                <a:spcBef>
                  <a:spcPts val="0"/>
                </a:spcBef>
                <a:spcAft>
                  <a:spcPts val="0"/>
                </a:spcAft>
                <a:buClrTx/>
                <a:buSzTx/>
                <a:buFontTx/>
                <a:buNone/>
                <a:tabLst/>
                <a:defRPr/>
              </a:pPr>
              <a:t>39</a:t>
            </a:fld>
            <a:endParaRPr kumimoji="0" lang="en-US" sz="9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9306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4218E-35EC-1CF5-4209-C296199D5F98}"/>
              </a:ext>
            </a:extLst>
          </p:cNvPr>
          <p:cNvSpPr>
            <a:spLocks noGrp="1"/>
          </p:cNvSpPr>
          <p:nvPr>
            <p:ph type="title"/>
          </p:nvPr>
        </p:nvSpPr>
        <p:spPr>
          <a:xfrm>
            <a:off x="2120566" y="457201"/>
            <a:ext cx="7886700" cy="793469"/>
          </a:xfrm>
        </p:spPr>
        <p:txBody>
          <a:bodyPr/>
          <a:lstStyle/>
          <a:p>
            <a:r>
              <a:rPr lang="en-US" b="0" dirty="0"/>
              <a:t>Your Participation Will:</a:t>
            </a:r>
          </a:p>
        </p:txBody>
      </p:sp>
      <p:sp>
        <p:nvSpPr>
          <p:cNvPr id="3" name="Content Placeholder 2">
            <a:extLst>
              <a:ext uri="{FF2B5EF4-FFF2-40B4-BE49-F238E27FC236}">
                <a16:creationId xmlns:a16="http://schemas.microsoft.com/office/drawing/2014/main" id="{5C46FB20-944F-C3AE-3918-13D0A2AA6B9C}"/>
              </a:ext>
            </a:extLst>
          </p:cNvPr>
          <p:cNvSpPr>
            <a:spLocks noGrp="1"/>
          </p:cNvSpPr>
          <p:nvPr>
            <p:ph idx="1"/>
          </p:nvPr>
        </p:nvSpPr>
        <p:spPr>
          <a:xfrm>
            <a:off x="2152650" y="1447800"/>
            <a:ext cx="7886700" cy="3924300"/>
          </a:xfrm>
        </p:spPr>
        <p:txBody>
          <a:bodyPr/>
          <a:lstStyle/>
          <a:p>
            <a:r>
              <a:rPr lang="en-US" sz="1800" dirty="0">
                <a:solidFill>
                  <a:srgbClr val="000000"/>
                </a:solidFill>
                <a:latin typeface="Calibri" panose="020F0502020204030204" pitchFamily="34" charset="0"/>
              </a:rPr>
              <a:t>Support organizational systems and teams to expand program infrastructure and capacity; </a:t>
            </a:r>
          </a:p>
          <a:p>
            <a:pPr marL="0" indent="0">
              <a:buNone/>
            </a:pPr>
            <a:endParaRPr lang="en-US" sz="1800" dirty="0">
              <a:solidFill>
                <a:srgbClr val="000000"/>
              </a:solidFill>
              <a:latin typeface="Calibri" panose="020F0502020204030204" pitchFamily="34" charset="0"/>
            </a:endParaRPr>
          </a:p>
          <a:p>
            <a:r>
              <a:rPr lang="en-US" sz="1800" dirty="0">
                <a:solidFill>
                  <a:srgbClr val="000000"/>
                </a:solidFill>
                <a:latin typeface="Calibri" panose="020F0502020204030204" pitchFamily="34" charset="0"/>
              </a:rPr>
              <a:t>Help you redesign your fall prevention and injury reduction program;</a:t>
            </a:r>
          </a:p>
          <a:p>
            <a:pPr marL="0" indent="0">
              <a:buNone/>
            </a:pPr>
            <a:endParaRPr lang="en-US" sz="1800" dirty="0">
              <a:solidFill>
                <a:srgbClr val="000000"/>
              </a:solidFill>
              <a:latin typeface="Calibri" panose="020F0502020204030204" pitchFamily="34" charset="0"/>
            </a:endParaRPr>
          </a:p>
          <a:p>
            <a:r>
              <a:rPr lang="en-US" sz="1800" dirty="0">
                <a:solidFill>
                  <a:srgbClr val="000000"/>
                </a:solidFill>
                <a:latin typeface="Calibri" panose="020F0502020204030204" pitchFamily="34" charset="0"/>
              </a:rPr>
              <a:t>Complement your evaluation program; and </a:t>
            </a:r>
          </a:p>
          <a:p>
            <a:pPr marL="0" indent="0">
              <a:buNone/>
            </a:pPr>
            <a:endParaRPr lang="en-US" sz="1800" dirty="0">
              <a:solidFill>
                <a:srgbClr val="000000"/>
              </a:solidFill>
              <a:latin typeface="Calibri" panose="020F0502020204030204" pitchFamily="34" charset="0"/>
            </a:endParaRPr>
          </a:p>
          <a:p>
            <a:r>
              <a:rPr lang="en-US" sz="1800" dirty="0">
                <a:solidFill>
                  <a:srgbClr val="000000"/>
                </a:solidFill>
                <a:latin typeface="Calibri" panose="020F0502020204030204" pitchFamily="34" charset="0"/>
              </a:rPr>
              <a:t>Provide access to an online learning community to increase exchange of experiences, innovations, and best practice implementations.</a:t>
            </a:r>
          </a:p>
          <a:p>
            <a:endParaRPr lang="en-US" dirty="0"/>
          </a:p>
        </p:txBody>
      </p:sp>
      <p:sp>
        <p:nvSpPr>
          <p:cNvPr id="4" name="Slide Number Placeholder 3">
            <a:extLst>
              <a:ext uri="{FF2B5EF4-FFF2-40B4-BE49-F238E27FC236}">
                <a16:creationId xmlns:a16="http://schemas.microsoft.com/office/drawing/2014/main" id="{5992AD16-C399-3BC9-E13C-A0BEBBA1C292}"/>
              </a:ext>
            </a:extLst>
          </p:cNvPr>
          <p:cNvSpPr>
            <a:spLocks noGrp="1"/>
          </p:cNvSpPr>
          <p:nvPr>
            <p:ph type="sldNum" sz="quarter" idx="12"/>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fld id="{953D466F-0B71-3646-A63E-72276CFD0D9A}" type="slidenum">
              <a:rPr kumimoji="0" lang="en-US" sz="900" b="0" i="0" u="none" strike="noStrike" kern="1200" cap="none" spc="0" normalizeH="0" baseline="0" noProof="0">
                <a:ln>
                  <a:noFill/>
                </a:ln>
                <a:solidFill>
                  <a:srgbClr val="000000">
                    <a:tint val="75000"/>
                  </a:srgbClr>
                </a:solidFill>
                <a:effectLst/>
                <a:uLnTx/>
                <a:uFillTx/>
                <a:latin typeface="Calibri" panose="020F0502020204030204"/>
                <a:ea typeface="+mn-ea"/>
                <a:cs typeface="+mn-cs"/>
              </a:rPr>
              <a:pPr marL="0" marR="0" lvl="0" indent="0" algn="l" defTabSz="342900" rtl="0" eaLnBrk="1" fontAlgn="auto" latinLnBrk="0" hangingPunct="1">
                <a:lnSpc>
                  <a:spcPct val="100000"/>
                </a:lnSpc>
                <a:spcBef>
                  <a:spcPts val="0"/>
                </a:spcBef>
                <a:spcAft>
                  <a:spcPts val="0"/>
                </a:spcAft>
                <a:buClrTx/>
                <a:buSzTx/>
                <a:buFontTx/>
                <a:buNone/>
                <a:tabLst/>
                <a:defRPr/>
              </a:pPr>
              <a:t>4</a:t>
            </a:fld>
            <a:endParaRPr kumimoji="0" lang="en-US" sz="9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56529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noGrp="1"/>
          </p:cNvSpPr>
          <p:nvPr>
            <p:ph type="title" idx="4294967295"/>
          </p:nvPr>
        </p:nvSpPr>
        <p:spPr>
          <a:xfrm>
            <a:off x="2152650" y="2133015"/>
            <a:ext cx="7886700" cy="1214969"/>
          </a:xfrm>
          <a:prstGeom prst="rect">
            <a:avLst/>
          </a:prstGeom>
          <a:noFill/>
          <a:ln>
            <a:noFill/>
            <a:prstDash/>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2700" kern="0" dirty="0">
                <a:solidFill>
                  <a:srgbClr val="00539B"/>
                </a:solidFill>
              </a:rPr>
              <a:t>Thank You for Attending Today’s Event</a:t>
            </a:r>
          </a:p>
        </p:txBody>
      </p:sp>
      <p:sp>
        <p:nvSpPr>
          <p:cNvPr id="4" name="Content Placeholder 2"/>
          <p:cNvSpPr txBox="1">
            <a:spLocks/>
          </p:cNvSpPr>
          <p:nvPr/>
        </p:nvSpPr>
        <p:spPr>
          <a:xfrm>
            <a:off x="2152650" y="2740498"/>
            <a:ext cx="7886700" cy="1844802"/>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6858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Arial"/>
                <a:cs typeface="Arial"/>
                <a:sym typeface="Arial"/>
              </a:rPr>
              <a:t>We value your input!</a:t>
            </a:r>
          </a:p>
          <a:p>
            <a:pPr marL="0" marR="0" lvl="0" indent="0" algn="ctr" defTabSz="6858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Arial"/>
                <a:cs typeface="Arial"/>
                <a:sym typeface="Arial"/>
              </a:rPr>
              <a:t>Please complete the brief survey after exiting event.</a:t>
            </a:r>
          </a:p>
        </p:txBody>
      </p:sp>
      <p:sp>
        <p:nvSpPr>
          <p:cNvPr id="2" name="Slide Number Placeholder 1"/>
          <p:cNvSpPr>
            <a:spLocks noGrp="1"/>
          </p:cNvSpPr>
          <p:nvPr>
            <p:ph type="sldNum" idx="1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900" b="0" i="0" u="none" strike="noStrike" kern="1200" cap="none" spc="0" normalizeH="0" baseline="0" noProof="0">
                <a:ln>
                  <a:noFill/>
                </a:ln>
                <a:solidFill>
                  <a:srgbClr val="888888"/>
                </a:solidFill>
                <a:effectLst/>
                <a:uLnTx/>
                <a:uFillTx/>
                <a:latin typeface="Calibri"/>
                <a:ea typeface="+mn-ea"/>
                <a:cs typeface="Calibri"/>
                <a:sym typeface="Calibri"/>
              </a:rPr>
              <a:pPr marL="0" marR="0" lvl="0" indent="0" algn="l" defTabSz="685800" rtl="0" eaLnBrk="1" fontAlgn="auto" latinLnBrk="0" hangingPunct="1">
                <a:lnSpc>
                  <a:spcPct val="100000"/>
                </a:lnSpc>
                <a:spcBef>
                  <a:spcPts val="0"/>
                </a:spcBef>
                <a:spcAft>
                  <a:spcPts val="0"/>
                </a:spcAft>
                <a:buClrTx/>
                <a:buSzTx/>
                <a:buFontTx/>
                <a:buNone/>
                <a:tabLst/>
                <a:defRPr/>
              </a:pPr>
              <a:t>40</a:t>
            </a:fld>
            <a:endParaRPr kumimoji="0" lang="en-US" sz="900" b="0" i="0" u="none" strike="noStrike" kern="1200" cap="none" spc="0" normalizeH="0" baseline="0" noProof="0" dirty="0">
              <a:ln>
                <a:noFill/>
              </a:ln>
              <a:solidFill>
                <a:srgbClr val="888888"/>
              </a:solidFill>
              <a:effectLst/>
              <a:uLnTx/>
              <a:uFillTx/>
              <a:latin typeface="Calibri"/>
              <a:ea typeface="+mn-ea"/>
              <a:cs typeface="Calibri"/>
              <a:sym typeface="Calibri"/>
            </a:endParaRPr>
          </a:p>
        </p:txBody>
      </p:sp>
    </p:spTree>
    <p:extLst>
      <p:ext uri="{BB962C8B-B14F-4D97-AF65-F5344CB8AC3E}">
        <p14:creationId xmlns:p14="http://schemas.microsoft.com/office/powerpoint/2010/main" val="22776808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387629"/>
            <a:ext cx="7886700" cy="743465"/>
          </a:xfrm>
        </p:spPr>
        <p:txBody>
          <a:bodyPr/>
          <a:lstStyle/>
          <a:p>
            <a:r>
              <a:rPr lang="en-US" dirty="0"/>
              <a:t>IPRO HQIC &amp; Speaker Contact Information</a:t>
            </a:r>
          </a:p>
        </p:txBody>
      </p:sp>
      <p:sp>
        <p:nvSpPr>
          <p:cNvPr id="3" name="Text Placeholder 2"/>
          <p:cNvSpPr>
            <a:spLocks noGrp="1"/>
          </p:cNvSpPr>
          <p:nvPr>
            <p:ph type="body" idx="1"/>
          </p:nvPr>
        </p:nvSpPr>
        <p:spPr>
          <a:xfrm>
            <a:off x="2077628" y="1410341"/>
            <a:ext cx="4018373" cy="3808735"/>
          </a:xfrm>
        </p:spPr>
        <p:txBody>
          <a:bodyPr/>
          <a:lstStyle/>
          <a:p>
            <a:pPr marL="0" indent="0">
              <a:lnSpc>
                <a:spcPct val="100000"/>
              </a:lnSpc>
              <a:spcBef>
                <a:spcPts val="0"/>
              </a:spcBef>
              <a:buNone/>
              <a:tabLst>
                <a:tab pos="1719263" algn="l"/>
              </a:tabLst>
              <a:defRPr/>
            </a:pPr>
            <a:r>
              <a:rPr lang="en-US" sz="1350" b="1" dirty="0">
                <a:solidFill>
                  <a:srgbClr val="000000"/>
                </a:solidFill>
              </a:rPr>
              <a:t>Rebecca Van Vorst MSPH CPHQ</a:t>
            </a:r>
          </a:p>
          <a:p>
            <a:pPr marL="0" indent="0">
              <a:lnSpc>
                <a:spcPct val="100000"/>
              </a:lnSpc>
              <a:spcBef>
                <a:spcPts val="0"/>
              </a:spcBef>
              <a:buNone/>
              <a:tabLst>
                <a:tab pos="1719263" algn="l"/>
              </a:tabLst>
              <a:defRPr/>
            </a:pPr>
            <a:r>
              <a:rPr lang="en-US" sz="1350" b="1" dirty="0">
                <a:solidFill>
                  <a:srgbClr val="000000"/>
                </a:solidFill>
              </a:rPr>
              <a:t>Senior Director Quality Improvement</a:t>
            </a:r>
          </a:p>
          <a:p>
            <a:pPr marL="0" indent="0">
              <a:lnSpc>
                <a:spcPct val="100000"/>
              </a:lnSpc>
              <a:spcBef>
                <a:spcPts val="0"/>
              </a:spcBef>
              <a:buNone/>
              <a:tabLst>
                <a:tab pos="1719263" algn="l"/>
              </a:tabLst>
              <a:defRPr/>
            </a:pPr>
            <a:r>
              <a:rPr lang="en-US" sz="1350" dirty="0">
                <a:solidFill>
                  <a:srgbClr val="000000"/>
                </a:solidFill>
              </a:rPr>
              <a:t>IPRO HQIC Project Manager</a:t>
            </a:r>
          </a:p>
          <a:p>
            <a:pPr marL="0" indent="0">
              <a:lnSpc>
                <a:spcPct val="100000"/>
              </a:lnSpc>
              <a:spcBef>
                <a:spcPts val="0"/>
              </a:spcBef>
              <a:buNone/>
              <a:tabLst>
                <a:tab pos="1719263" algn="l"/>
              </a:tabLst>
              <a:defRPr/>
            </a:pPr>
            <a:r>
              <a:rPr lang="en-US" sz="1350" dirty="0">
                <a:solidFill>
                  <a:srgbClr val="000000"/>
                </a:solidFill>
                <a:hlinkClick r:id="rId2"/>
              </a:rPr>
              <a:t>rvanvorst@ipro.org</a:t>
            </a:r>
            <a:endParaRPr lang="en-US" sz="1350" dirty="0">
              <a:solidFill>
                <a:srgbClr val="000000"/>
              </a:solidFill>
            </a:endParaRPr>
          </a:p>
          <a:p>
            <a:pPr marL="0" indent="0">
              <a:lnSpc>
                <a:spcPct val="100000"/>
              </a:lnSpc>
              <a:spcBef>
                <a:spcPts val="0"/>
              </a:spcBef>
              <a:buNone/>
              <a:tabLst>
                <a:tab pos="1719263" algn="l"/>
              </a:tabLst>
              <a:defRPr/>
            </a:pPr>
            <a:endParaRPr lang="en-US" sz="1350" dirty="0">
              <a:solidFill>
                <a:srgbClr val="000000"/>
              </a:solidFill>
            </a:endParaRPr>
          </a:p>
          <a:p>
            <a:pPr marL="0" indent="0">
              <a:lnSpc>
                <a:spcPct val="100000"/>
              </a:lnSpc>
              <a:spcBef>
                <a:spcPts val="0"/>
              </a:spcBef>
              <a:buNone/>
              <a:tabLst>
                <a:tab pos="1719263" algn="l"/>
              </a:tabLst>
              <a:defRPr/>
            </a:pPr>
            <a:endParaRPr lang="en-US" sz="1350" dirty="0">
              <a:solidFill>
                <a:srgbClr val="000000"/>
              </a:solidFill>
            </a:endParaRPr>
          </a:p>
          <a:p>
            <a:pPr marL="0" indent="0">
              <a:lnSpc>
                <a:spcPct val="100000"/>
              </a:lnSpc>
              <a:spcBef>
                <a:spcPts val="0"/>
              </a:spcBef>
              <a:buNone/>
              <a:tabLst>
                <a:tab pos="1719263" algn="l"/>
              </a:tabLst>
              <a:defRPr/>
            </a:pPr>
            <a:r>
              <a:rPr lang="en-US" sz="1350" b="1" dirty="0">
                <a:solidFill>
                  <a:prstClr val="black"/>
                </a:solidFill>
              </a:rPr>
              <a:t>CarlaLisa Rovere-Kistner, LCSW, CCM, CPHQ</a:t>
            </a:r>
          </a:p>
          <a:p>
            <a:pPr marL="0" indent="0">
              <a:lnSpc>
                <a:spcPct val="100000"/>
              </a:lnSpc>
              <a:spcBef>
                <a:spcPts val="0"/>
              </a:spcBef>
              <a:buNone/>
              <a:tabLst>
                <a:tab pos="1719263" algn="l"/>
              </a:tabLst>
              <a:defRPr/>
            </a:pPr>
            <a:r>
              <a:rPr lang="en-US" sz="1350" b="1" dirty="0">
                <a:solidFill>
                  <a:prstClr val="black"/>
                </a:solidFill>
              </a:rPr>
              <a:t>Quality Improvement Specialist</a:t>
            </a:r>
          </a:p>
          <a:p>
            <a:pPr marL="0" indent="0">
              <a:lnSpc>
                <a:spcPct val="100000"/>
              </a:lnSpc>
              <a:spcBef>
                <a:spcPts val="0"/>
              </a:spcBef>
              <a:buNone/>
              <a:tabLst>
                <a:tab pos="1719263" algn="l"/>
              </a:tabLst>
              <a:defRPr/>
            </a:pPr>
            <a:r>
              <a:rPr lang="en-US" sz="1350" dirty="0">
                <a:solidFill>
                  <a:prstClr val="black"/>
                </a:solidFill>
              </a:rPr>
              <a:t>IPRO</a:t>
            </a:r>
          </a:p>
          <a:p>
            <a:pPr marL="0" indent="0">
              <a:lnSpc>
                <a:spcPct val="100000"/>
              </a:lnSpc>
              <a:spcBef>
                <a:spcPts val="0"/>
              </a:spcBef>
              <a:buNone/>
              <a:tabLst>
                <a:tab pos="1719263" algn="l"/>
              </a:tabLst>
              <a:defRPr/>
            </a:pPr>
            <a:r>
              <a:rPr lang="en-US" sz="1350" dirty="0">
                <a:solidFill>
                  <a:schemeClr val="accent1"/>
                </a:solidFill>
                <a:hlinkClick r:id="rId3"/>
              </a:rPr>
              <a:t>crkistner@ipro.org</a:t>
            </a:r>
            <a:endParaRPr lang="en-US" sz="1350" dirty="0">
              <a:solidFill>
                <a:schemeClr val="accent1"/>
              </a:solidFill>
            </a:endParaRPr>
          </a:p>
          <a:p>
            <a:pPr marL="0" indent="0">
              <a:lnSpc>
                <a:spcPct val="100000"/>
              </a:lnSpc>
              <a:spcBef>
                <a:spcPts val="0"/>
              </a:spcBef>
              <a:buNone/>
              <a:tabLst>
                <a:tab pos="1719263" algn="l"/>
              </a:tabLst>
              <a:defRPr/>
            </a:pPr>
            <a:endParaRPr lang="en-US" sz="1350" dirty="0">
              <a:solidFill>
                <a:srgbClr val="000000"/>
              </a:solidFill>
            </a:endParaRPr>
          </a:p>
        </p:txBody>
      </p:sp>
      <p:sp>
        <p:nvSpPr>
          <p:cNvPr id="5" name="TextBox 4"/>
          <p:cNvSpPr txBox="1"/>
          <p:nvPr/>
        </p:nvSpPr>
        <p:spPr>
          <a:xfrm>
            <a:off x="6165309" y="1414352"/>
            <a:ext cx="4094095" cy="3000821"/>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Melanie Ronda, MSN, RN</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Director, Health Care Quality Improvement</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IPRO QIN-QIO</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Nursing Home Lead, NY, NJ, Ohio</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Infection Prevention Specialist</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35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mn-cs"/>
                <a:hlinkClick r:id="rId4"/>
              </a:rPr>
              <a:t>mronda@ipro.org</a:t>
            </a:r>
            <a:endParaRPr kumimoji="0" lang="en-US" sz="135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Amy Stackman, RN</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Quality Improvement Specialist</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IPRO QIN-QIO</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35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mn-cs"/>
                <a:hlinkClick r:id="rId5"/>
              </a:rPr>
              <a:t>astackman@ipro.org</a:t>
            </a:r>
            <a:endParaRPr kumimoji="0" lang="en-US" sz="135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4" name="Slide Number Placeholder 3"/>
          <p:cNvSpPr>
            <a:spLocks noGrp="1"/>
          </p:cNvSpPr>
          <p:nvPr>
            <p:ph type="sldNum" idx="1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900" b="0" i="0" u="none" strike="noStrike" kern="1200" cap="none" spc="0" normalizeH="0" baseline="0" noProof="0">
                <a:ln>
                  <a:noFill/>
                </a:ln>
                <a:solidFill>
                  <a:srgbClr val="888888"/>
                </a:solidFill>
                <a:effectLst/>
                <a:uLnTx/>
                <a:uFillTx/>
                <a:latin typeface="Calibri"/>
                <a:ea typeface="+mn-ea"/>
                <a:cs typeface="Calibri"/>
                <a:sym typeface="Calibri"/>
              </a:rPr>
              <a:pPr marL="0" marR="0" lvl="0" indent="0" algn="l" defTabSz="685800" rtl="0" eaLnBrk="1" fontAlgn="auto" latinLnBrk="0" hangingPunct="1">
                <a:lnSpc>
                  <a:spcPct val="100000"/>
                </a:lnSpc>
                <a:spcBef>
                  <a:spcPts val="0"/>
                </a:spcBef>
                <a:spcAft>
                  <a:spcPts val="0"/>
                </a:spcAft>
                <a:buClrTx/>
                <a:buSzTx/>
                <a:buFontTx/>
                <a:buNone/>
                <a:tabLst/>
                <a:defRPr/>
              </a:pPr>
              <a:t>41</a:t>
            </a:fld>
            <a:endParaRPr kumimoji="0" lang="en-US" sz="900" b="0" i="0" u="none" strike="noStrike" kern="1200" cap="none" spc="0" normalizeH="0" baseline="0" noProof="0" dirty="0">
              <a:ln>
                <a:noFill/>
              </a:ln>
              <a:solidFill>
                <a:srgbClr val="888888"/>
              </a:solidFill>
              <a:effectLst/>
              <a:uLnTx/>
              <a:uFillTx/>
              <a:latin typeface="Calibri"/>
              <a:ea typeface="+mn-ea"/>
              <a:cs typeface="Calibri"/>
              <a:sym typeface="Calibri"/>
            </a:endParaRPr>
          </a:p>
        </p:txBody>
      </p:sp>
    </p:spTree>
    <p:extLst>
      <p:ext uri="{BB962C8B-B14F-4D97-AF65-F5344CB8AC3E}">
        <p14:creationId xmlns:p14="http://schemas.microsoft.com/office/powerpoint/2010/main" val="2009010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1CDADB-5EC3-D64A-AB6E-DF90194A408D}"/>
              </a:ext>
            </a:extLst>
          </p:cNvPr>
          <p:cNvSpPr>
            <a:spLocks noGrp="1"/>
          </p:cNvSpPr>
          <p:nvPr>
            <p:ph type="title"/>
          </p:nvPr>
        </p:nvSpPr>
        <p:spPr>
          <a:xfrm>
            <a:off x="1894893" y="514229"/>
            <a:ext cx="8144459" cy="793469"/>
          </a:xfrm>
        </p:spPr>
        <p:txBody>
          <a:bodyPr/>
          <a:lstStyle/>
          <a:p>
            <a:r>
              <a:rPr lang="en-US" dirty="0">
                <a:cs typeface="Calibri Light"/>
              </a:rPr>
              <a:t>Series Speaker</a:t>
            </a:r>
          </a:p>
        </p:txBody>
      </p:sp>
      <p:sp>
        <p:nvSpPr>
          <p:cNvPr id="7" name="Content Placeholder 6">
            <a:extLst>
              <a:ext uri="{FF2B5EF4-FFF2-40B4-BE49-F238E27FC236}">
                <a16:creationId xmlns:a16="http://schemas.microsoft.com/office/drawing/2014/main" id="{E5F7DDD2-CCA8-404A-BEB0-894144BFFC2F}"/>
              </a:ext>
            </a:extLst>
          </p:cNvPr>
          <p:cNvSpPr>
            <a:spLocks noGrp="1"/>
          </p:cNvSpPr>
          <p:nvPr>
            <p:ph idx="1"/>
          </p:nvPr>
        </p:nvSpPr>
        <p:spPr>
          <a:xfrm>
            <a:off x="1894893" y="1447801"/>
            <a:ext cx="8432541" cy="4042098"/>
          </a:xfrm>
        </p:spPr>
        <p:txBody>
          <a:bodyPr vert="horz" lIns="68580" tIns="34290" rIns="68580" bIns="34290" rtlCol="0" anchor="t">
            <a:noAutofit/>
          </a:bodyPr>
          <a:lstStyle/>
          <a:p>
            <a:pPr marL="0" indent="0">
              <a:buNone/>
            </a:pPr>
            <a:r>
              <a:rPr lang="en-US" sz="1800" b="1" dirty="0">
                <a:solidFill>
                  <a:srgbClr val="000000"/>
                </a:solidFill>
                <a:latin typeface="Calibri" panose="020F0502020204030204" pitchFamily="34" charset="0"/>
              </a:rPr>
              <a:t>Patricia A. Quigley, PhD, APRN, CRRN, FAAN, FAANP, FARN</a:t>
            </a:r>
            <a:r>
              <a:rPr lang="en-US" sz="1800" dirty="0">
                <a:solidFill>
                  <a:srgbClr val="000000"/>
                </a:solidFill>
                <a:latin typeface="Calibri" panose="020F0502020204030204" pitchFamily="34" charset="0"/>
              </a:rPr>
              <a:t> </a:t>
            </a:r>
          </a:p>
          <a:p>
            <a:pPr marL="0" indent="0">
              <a:buNone/>
            </a:pPr>
            <a:r>
              <a:rPr lang="en-US" sz="1350" b="1" dirty="0">
                <a:solidFill>
                  <a:srgbClr val="000000"/>
                </a:solidFill>
                <a:latin typeface="Calibri" panose="020F0502020204030204" pitchFamily="34" charset="0"/>
              </a:rPr>
              <a:t>Nurse Consultant</a:t>
            </a:r>
          </a:p>
          <a:p>
            <a:r>
              <a:rPr lang="en-US" sz="1650" dirty="0">
                <a:solidFill>
                  <a:srgbClr val="000000"/>
                </a:solidFill>
                <a:latin typeface="Calibri" panose="020F0502020204030204" pitchFamily="34" charset="0"/>
              </a:rPr>
              <a:t>Dr. Quigley is the President and Managing Member of Patricia A. Quigley, Nurse Consultant, LLC, which provides consultation to healthcare systems and patient safety organizations to advance patient safety programs and re-engineer integration of innovation at the point of care. </a:t>
            </a:r>
          </a:p>
          <a:p>
            <a:r>
              <a:rPr lang="en-US" sz="1650" dirty="0">
                <a:solidFill>
                  <a:srgbClr val="000000"/>
                </a:solidFill>
                <a:latin typeface="Calibri" panose="020F0502020204030204" pitchFamily="34" charset="0"/>
              </a:rPr>
              <a:t>For more than 45 years, Dr. Quigley has practiced in the field of rehabilitation nursing. She is recognized for her leadership as a speaker, scholar, researcher, author, educator, and mentor. </a:t>
            </a:r>
          </a:p>
          <a:p>
            <a:r>
              <a:rPr lang="en-US" sz="1650" dirty="0">
                <a:solidFill>
                  <a:srgbClr val="000000"/>
                </a:solidFill>
                <a:latin typeface="Calibri" panose="020F0502020204030204" pitchFamily="34" charset="0"/>
              </a:rPr>
              <a:t>Dr. Quigley’s contributions to patient safety, nursing, and rehabilitation are highly respected both nationally and internationally. She is known for her emphasis on clinical practice innovations designed to promote independence and safety for the elderly. </a:t>
            </a:r>
          </a:p>
          <a:p>
            <a:r>
              <a:rPr lang="en-US" sz="1650" dirty="0">
                <a:solidFill>
                  <a:srgbClr val="000000"/>
                </a:solidFill>
                <a:latin typeface="Calibri" panose="020F0502020204030204" pitchFamily="34" charset="0"/>
              </a:rPr>
              <a:t>Dr. Quigley is currently a member of the National Quality Forum’s Prevention and Population Health Committee.</a:t>
            </a:r>
            <a:endParaRPr lang="en-US" sz="1650" dirty="0">
              <a:cs typeface="Calibri"/>
            </a:endParaRPr>
          </a:p>
        </p:txBody>
      </p:sp>
      <p:sp>
        <p:nvSpPr>
          <p:cNvPr id="2" name="Slide Number Placeholder 1"/>
          <p:cNvSpPr>
            <a:spLocks noGrp="1"/>
          </p:cNvSpPr>
          <p:nvPr>
            <p:ph type="sldNum" sz="quarter" idx="12"/>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fld id="{953D466F-0B71-3646-A63E-72276CFD0D9A}" type="slidenum">
              <a:rPr kumimoji="0" lang="en-US" sz="900" b="0" i="0" u="none" strike="noStrike" kern="1200" cap="none" spc="0" normalizeH="0" baseline="0" noProof="0">
                <a:ln>
                  <a:noFill/>
                </a:ln>
                <a:solidFill>
                  <a:srgbClr val="000000">
                    <a:tint val="75000"/>
                  </a:srgbClr>
                </a:solidFill>
                <a:effectLst/>
                <a:uLnTx/>
                <a:uFillTx/>
                <a:latin typeface="Calibri" panose="020F0502020204030204"/>
                <a:ea typeface="+mn-ea"/>
                <a:cs typeface="+mn-cs"/>
              </a:rPr>
              <a:pPr marL="0" marR="0" lvl="0" indent="0" algn="l" defTabSz="342900" rtl="0" eaLnBrk="1" fontAlgn="auto"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2731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F124C-4576-17CA-334F-3C9307D66AD0}"/>
              </a:ext>
            </a:extLst>
          </p:cNvPr>
          <p:cNvSpPr>
            <a:spLocks noGrp="1"/>
          </p:cNvSpPr>
          <p:nvPr>
            <p:ph type="ctrTitle"/>
          </p:nvPr>
        </p:nvSpPr>
        <p:spPr/>
        <p:txBody>
          <a:bodyPr/>
          <a:lstStyle/>
          <a:p>
            <a:r>
              <a:rPr lang="en-US" dirty="0"/>
              <a:t>IPRO Coaching Webinars</a:t>
            </a:r>
          </a:p>
        </p:txBody>
      </p:sp>
      <p:sp>
        <p:nvSpPr>
          <p:cNvPr id="3" name="Subtitle 2">
            <a:extLst>
              <a:ext uri="{FF2B5EF4-FFF2-40B4-BE49-F238E27FC236}">
                <a16:creationId xmlns:a16="http://schemas.microsoft.com/office/drawing/2014/main" id="{9264ADF7-6961-C6A6-9ED2-0B55EC508C95}"/>
              </a:ext>
            </a:extLst>
          </p:cNvPr>
          <p:cNvSpPr>
            <a:spLocks noGrp="1"/>
          </p:cNvSpPr>
          <p:nvPr>
            <p:ph type="subTitle" idx="1"/>
          </p:nvPr>
        </p:nvSpPr>
        <p:spPr>
          <a:xfrm>
            <a:off x="2514600" y="3429000"/>
            <a:ext cx="7162800" cy="1752600"/>
          </a:xfrm>
        </p:spPr>
        <p:txBody>
          <a:bodyPr/>
          <a:lstStyle/>
          <a:p>
            <a:pPr algn="l" eaLnBrk="1" hangingPunct="1">
              <a:lnSpc>
                <a:spcPct val="80000"/>
              </a:lnSpc>
            </a:pPr>
            <a:r>
              <a:rPr lang="en-US" sz="2800" dirty="0">
                <a:solidFill>
                  <a:srgbClr val="0000FF"/>
                </a:solidFill>
              </a:rPr>
              <a:t>Pat Quigley, PhD, MPH, APRN, CRRN, FAAN, FAANP, FARN</a:t>
            </a:r>
          </a:p>
          <a:p>
            <a:pPr algn="l" eaLnBrk="1" hangingPunct="1">
              <a:lnSpc>
                <a:spcPct val="80000"/>
              </a:lnSpc>
            </a:pPr>
            <a:r>
              <a:rPr lang="en-US" sz="2800" dirty="0">
                <a:solidFill>
                  <a:srgbClr val="0000FF"/>
                </a:solidFill>
              </a:rPr>
              <a:t>Nurse Consultant</a:t>
            </a:r>
          </a:p>
          <a:p>
            <a:pPr eaLnBrk="1" hangingPunct="1">
              <a:lnSpc>
                <a:spcPct val="80000"/>
              </a:lnSpc>
            </a:pPr>
            <a:endParaRPr lang="en-US" sz="2800" dirty="0">
              <a:solidFill>
                <a:srgbClr val="0000FF"/>
              </a:solidFill>
            </a:endParaRPr>
          </a:p>
          <a:p>
            <a:pPr eaLnBrk="1" hangingPunct="1">
              <a:lnSpc>
                <a:spcPct val="80000"/>
              </a:lnSpc>
            </a:pPr>
            <a:r>
              <a:rPr lang="en-US" sz="2800" i="1" dirty="0">
                <a:solidFill>
                  <a:srgbClr val="0000FF"/>
                </a:solidFill>
              </a:rPr>
              <a:t>E-Mail: pquigley1@tampabay.rr.com</a:t>
            </a:r>
          </a:p>
          <a:p>
            <a:endParaRPr lang="en-US" dirty="0"/>
          </a:p>
        </p:txBody>
      </p:sp>
    </p:spTree>
    <p:extLst>
      <p:ext uri="{BB962C8B-B14F-4D97-AF65-F5344CB8AC3E}">
        <p14:creationId xmlns:p14="http://schemas.microsoft.com/office/powerpoint/2010/main" val="1266589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Open Forum/Coaching Webinar Series Objectives</a:t>
            </a:r>
          </a:p>
        </p:txBody>
      </p:sp>
      <p:sp>
        <p:nvSpPr>
          <p:cNvPr id="3" name="Content Placeholder 2"/>
          <p:cNvSpPr>
            <a:spLocks noGrp="1"/>
          </p:cNvSpPr>
          <p:nvPr>
            <p:ph idx="1"/>
          </p:nvPr>
        </p:nvSpPr>
        <p:spPr>
          <a:xfrm>
            <a:off x="2286000" y="1905000"/>
            <a:ext cx="7924800" cy="4267200"/>
          </a:xfrm>
        </p:spPr>
        <p:txBody>
          <a:bodyPr>
            <a:normAutofit/>
          </a:bodyPr>
          <a:lstStyle/>
          <a:p>
            <a:pPr>
              <a:spcAft>
                <a:spcPts val="1200"/>
              </a:spcAft>
            </a:pPr>
            <a:r>
              <a:rPr lang="en-US" sz="3000" dirty="0"/>
              <a:t>Provide an open forum for sharing, collaboration, and support.</a:t>
            </a:r>
          </a:p>
          <a:p>
            <a:pPr>
              <a:spcAft>
                <a:spcPts val="1200"/>
              </a:spcAft>
            </a:pPr>
            <a:r>
              <a:rPr lang="en-US" sz="3000" dirty="0"/>
              <a:t>Compose strategies to reduce barriers and enhance facilitators to short-term and long-term program implementation.</a:t>
            </a:r>
          </a:p>
          <a:p>
            <a:pPr>
              <a:spcAft>
                <a:spcPts val="1200"/>
              </a:spcAft>
            </a:pPr>
            <a:r>
              <a:rPr lang="en-US" sz="3000" dirty="0"/>
              <a:t>Address additional areas of fall program management as a community of learning.</a:t>
            </a:r>
          </a:p>
        </p:txBody>
      </p:sp>
      <p:sp>
        <p:nvSpPr>
          <p:cNvPr id="4" name="Slide Number Placeholder 3"/>
          <p:cNvSpPr>
            <a:spLocks noGrp="1"/>
          </p:cNvSpPr>
          <p:nvPr>
            <p:ph type="sldNum" sz="quarter" idx="12"/>
          </p:nvPr>
        </p:nvSpPr>
        <p:spPr/>
        <p:txBody>
          <a:bodyPr/>
          <a:lstStyle/>
          <a:p>
            <a:pPr fontAlgn="base">
              <a:spcBef>
                <a:spcPct val="50000"/>
              </a:spcBef>
              <a:spcAft>
                <a:spcPct val="0"/>
              </a:spcAft>
            </a:pPr>
            <a:fld id="{973F479F-E9A7-4CE2-B165-5EF1515D6AA5}" type="slidenum">
              <a:rPr lang="en-US">
                <a:solidFill>
                  <a:prstClr val="black"/>
                </a:solidFill>
                <a:latin typeface="Eras Demi ITC" pitchFamily="34" charset="0"/>
                <a:ea typeface="ＭＳ Ｐゴシック"/>
              </a:rPr>
              <a:pPr fontAlgn="base">
                <a:spcBef>
                  <a:spcPct val="50000"/>
                </a:spcBef>
                <a:spcAft>
                  <a:spcPct val="0"/>
                </a:spcAft>
              </a:pPr>
              <a:t>7</a:t>
            </a:fld>
            <a:endParaRPr lang="en-US" dirty="0">
              <a:solidFill>
                <a:prstClr val="black"/>
              </a:solidFill>
              <a:latin typeface="Eras Demi ITC" pitchFamily="34" charset="0"/>
              <a:ea typeface="ＭＳ Ｐゴシック"/>
            </a:endParaRPr>
          </a:p>
        </p:txBody>
      </p:sp>
    </p:spTree>
    <p:extLst>
      <p:ext uri="{BB962C8B-B14F-4D97-AF65-F5344CB8AC3E}">
        <p14:creationId xmlns:p14="http://schemas.microsoft.com/office/powerpoint/2010/main" val="899031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72F67-CE1A-7C40-A404-D7CF808CCEA1}"/>
              </a:ext>
            </a:extLst>
          </p:cNvPr>
          <p:cNvSpPr>
            <a:spLocks noGrp="1"/>
          </p:cNvSpPr>
          <p:nvPr>
            <p:ph type="title"/>
          </p:nvPr>
        </p:nvSpPr>
        <p:spPr/>
        <p:txBody>
          <a:bodyPr/>
          <a:lstStyle/>
          <a:p>
            <a:r>
              <a:rPr lang="en-US" dirty="0"/>
              <a:t>Our Webinar Schedule</a:t>
            </a:r>
          </a:p>
        </p:txBody>
      </p:sp>
      <p:sp>
        <p:nvSpPr>
          <p:cNvPr id="3" name="Content Placeholder 2">
            <a:extLst>
              <a:ext uri="{FF2B5EF4-FFF2-40B4-BE49-F238E27FC236}">
                <a16:creationId xmlns:a16="http://schemas.microsoft.com/office/drawing/2014/main" id="{00651814-6424-2540-8B48-F6AC738122DB}"/>
              </a:ext>
            </a:extLst>
          </p:cNvPr>
          <p:cNvSpPr>
            <a:spLocks noGrp="1"/>
          </p:cNvSpPr>
          <p:nvPr>
            <p:ph idx="1"/>
          </p:nvPr>
        </p:nvSpPr>
        <p:spPr>
          <a:xfrm>
            <a:off x="1978108" y="2057400"/>
            <a:ext cx="8497888" cy="3817938"/>
          </a:xfrm>
        </p:spPr>
        <p:txBody>
          <a:bodyPr/>
          <a:lstStyle/>
          <a:p>
            <a:r>
              <a:rPr lang="en-US" sz="2400" dirty="0">
                <a:solidFill>
                  <a:schemeClr val="bg1">
                    <a:lumMod val="65000"/>
                  </a:schemeClr>
                </a:solidFill>
              </a:rPr>
              <a:t>Webinar 1: May 3, Enhancing Capacity: Reengineering Fall and Fall Injury Programs: Infrastructure, Capacity and Sustainability,  </a:t>
            </a:r>
          </a:p>
          <a:p>
            <a:pPr lvl="1"/>
            <a:r>
              <a:rPr lang="en-US" sz="2000" dirty="0">
                <a:solidFill>
                  <a:schemeClr val="bg1">
                    <a:lumMod val="65000"/>
                  </a:schemeClr>
                </a:solidFill>
              </a:rPr>
              <a:t>Coaching Session: May 17, Open Forum, Discussion</a:t>
            </a:r>
          </a:p>
          <a:p>
            <a:r>
              <a:rPr lang="en-US" sz="2400" dirty="0">
                <a:solidFill>
                  <a:schemeClr val="bg1">
                    <a:lumMod val="65000"/>
                  </a:schemeClr>
                </a:solidFill>
              </a:rPr>
              <a:t>Webinar 2: June 7, Redesigning Post Fall Management</a:t>
            </a:r>
          </a:p>
          <a:p>
            <a:pPr lvl="1"/>
            <a:r>
              <a:rPr lang="en-US" sz="2000" b="1" dirty="0">
                <a:solidFill>
                  <a:srgbClr val="0000FF"/>
                </a:solidFill>
              </a:rPr>
              <a:t>Coaching Session: June 21, Open Forum, Discussion</a:t>
            </a:r>
          </a:p>
          <a:p>
            <a:r>
              <a:rPr lang="en-US" sz="2400" dirty="0"/>
              <a:t>Webinar 3: July 5, Best Practices to Reduce Falls Associated with Toileting</a:t>
            </a:r>
          </a:p>
          <a:p>
            <a:pPr lvl="1"/>
            <a:r>
              <a:rPr lang="en-US" sz="2000" dirty="0"/>
              <a:t>Coaching Session: July 19, Open Forum, Discussion</a:t>
            </a:r>
          </a:p>
        </p:txBody>
      </p:sp>
    </p:spTree>
    <p:extLst>
      <p:ext uri="{BB962C8B-B14F-4D97-AF65-F5344CB8AC3E}">
        <p14:creationId xmlns:p14="http://schemas.microsoft.com/office/powerpoint/2010/main" val="2281088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72F67-CE1A-7C40-A404-D7CF808CCEA1}"/>
              </a:ext>
            </a:extLst>
          </p:cNvPr>
          <p:cNvSpPr>
            <a:spLocks noGrp="1"/>
          </p:cNvSpPr>
          <p:nvPr>
            <p:ph type="title"/>
          </p:nvPr>
        </p:nvSpPr>
        <p:spPr/>
        <p:txBody>
          <a:bodyPr/>
          <a:lstStyle/>
          <a:p>
            <a:r>
              <a:rPr lang="en-US" dirty="0"/>
              <a:t>Our Webinar Schedule (cont.)</a:t>
            </a:r>
          </a:p>
        </p:txBody>
      </p:sp>
      <p:sp>
        <p:nvSpPr>
          <p:cNvPr id="3" name="Content Placeholder 2">
            <a:extLst>
              <a:ext uri="{FF2B5EF4-FFF2-40B4-BE49-F238E27FC236}">
                <a16:creationId xmlns:a16="http://schemas.microsoft.com/office/drawing/2014/main" id="{00651814-6424-2540-8B48-F6AC738122DB}"/>
              </a:ext>
            </a:extLst>
          </p:cNvPr>
          <p:cNvSpPr>
            <a:spLocks noGrp="1"/>
          </p:cNvSpPr>
          <p:nvPr>
            <p:ph idx="1"/>
          </p:nvPr>
        </p:nvSpPr>
        <p:spPr>
          <a:xfrm>
            <a:off x="1978108" y="2057400"/>
            <a:ext cx="8497888" cy="3817938"/>
          </a:xfrm>
        </p:spPr>
        <p:txBody>
          <a:bodyPr/>
          <a:lstStyle/>
          <a:p>
            <a:r>
              <a:rPr lang="en-US" sz="2400" dirty="0"/>
              <a:t>Webinar 4: Aug. 2, Safe Mobility is Fall Prevention </a:t>
            </a:r>
          </a:p>
          <a:p>
            <a:pPr lvl="1"/>
            <a:r>
              <a:rPr lang="en-US" sz="2000" dirty="0"/>
              <a:t>Coaching Session: Aug. 16, Open Forum, Discussion</a:t>
            </a:r>
          </a:p>
          <a:p>
            <a:r>
              <a:rPr lang="en-US" sz="2400" dirty="0"/>
              <a:t>Webinar 5: Sept. 6, Population-Specific Fall and Fall-injury Prevention </a:t>
            </a:r>
          </a:p>
          <a:p>
            <a:pPr lvl="1"/>
            <a:r>
              <a:rPr lang="en-US" sz="2000" dirty="0"/>
              <a:t>Coaching Session: Sept, 20, Open Forum, Discussion</a:t>
            </a:r>
          </a:p>
          <a:p>
            <a:r>
              <a:rPr lang="en-US" sz="2400" dirty="0"/>
              <a:t>Webinar 6: Oct. 4, Reducing Fall-related Injuries:  Protective Interventions, Evidence and Application</a:t>
            </a:r>
          </a:p>
          <a:p>
            <a:pPr lvl="1"/>
            <a:r>
              <a:rPr lang="en-US" sz="2000" dirty="0"/>
              <a:t>Closing Coaching Session: Oct. 18, Open Forum, Discussion</a:t>
            </a:r>
          </a:p>
          <a:p>
            <a:r>
              <a:rPr lang="en-US" sz="2400" dirty="0"/>
              <a:t>Thank you! </a:t>
            </a:r>
          </a:p>
          <a:p>
            <a:endParaRPr lang="en-US" dirty="0"/>
          </a:p>
        </p:txBody>
      </p:sp>
    </p:spTree>
    <p:extLst>
      <p:ext uri="{BB962C8B-B14F-4D97-AF65-F5344CB8AC3E}">
        <p14:creationId xmlns:p14="http://schemas.microsoft.com/office/powerpoint/2010/main" val="23373941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NQIIC - HQIC - QIN-QIO">
      <a:dk1>
        <a:srgbClr val="000000"/>
      </a:dk1>
      <a:lt1>
        <a:srgbClr val="FFFFFF"/>
      </a:lt1>
      <a:dk2>
        <a:srgbClr val="44546A"/>
      </a:dk2>
      <a:lt2>
        <a:srgbClr val="D7D9DA"/>
      </a:lt2>
      <a:accent1>
        <a:srgbClr val="00539B"/>
      </a:accent1>
      <a:accent2>
        <a:srgbClr val="F1CB00"/>
      </a:accent2>
      <a:accent3>
        <a:srgbClr val="63D6FC"/>
      </a:accent3>
      <a:accent4>
        <a:srgbClr val="FF7A2C"/>
      </a:accent4>
      <a:accent5>
        <a:srgbClr val="00C2C4"/>
      </a:accent5>
      <a:accent6>
        <a:srgbClr val="00539B"/>
      </a:accent6>
      <a:hlink>
        <a:srgbClr val="0000FF"/>
      </a:hlink>
      <a:folHlink>
        <a:srgbClr val="0000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PRO-NQIIC_Template_PPT_Final_3" id="{681EEE4F-C09C-4BF7-8902-2BB583983C1E}" vid="{2D458002-91FB-445B-8D33-1A3E32BD7373}"/>
    </a:ext>
  </a:extLst>
</a:theme>
</file>

<file path=ppt/theme/theme2.xml><?xml version="1.0" encoding="utf-8"?>
<a:theme xmlns:a="http://schemas.openxmlformats.org/drawingml/2006/main" name="Red Blue and Yellow">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ea typeface="ＭＳ Ｐゴシック"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ecbb4e0f-3e55-4aac-958a-34493a105ab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211D4491225E046994979A1533D75C6" ma:contentTypeVersion="7" ma:contentTypeDescription="Create a new document." ma:contentTypeScope="" ma:versionID="a3c4dcf83990347e451e2e4fd2feed0e">
  <xsd:schema xmlns:xsd="http://www.w3.org/2001/XMLSchema" xmlns:xs="http://www.w3.org/2001/XMLSchema" xmlns:p="http://schemas.microsoft.com/office/2006/metadata/properties" xmlns:ns3="ecbb4e0f-3e55-4aac-958a-34493a105ab4" xmlns:ns4="10926b9a-1cb4-4756-884a-d25649ea2a72" targetNamespace="http://schemas.microsoft.com/office/2006/metadata/properties" ma:root="true" ma:fieldsID="8559acd4511f00650c53702efde7211c" ns3:_="" ns4:_="">
    <xsd:import namespace="ecbb4e0f-3e55-4aac-958a-34493a105ab4"/>
    <xsd:import namespace="10926b9a-1cb4-4756-884a-d25649ea2a72"/>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bb4e0f-3e55-4aac-958a-34493a105a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0926b9a-1cb4-4756-884a-d25649ea2a7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220D7DD-D9FF-484A-AD7E-D2CD8EEDC6B8}">
  <ds:schemaRefs>
    <ds:schemaRef ds:uri="http://purl.org/dc/elements/1.1/"/>
    <ds:schemaRef ds:uri="http://schemas.microsoft.com/office/2006/documentManagement/types"/>
    <ds:schemaRef ds:uri="http://schemas.openxmlformats.org/package/2006/metadata/core-properties"/>
    <ds:schemaRef ds:uri="http://schemas.microsoft.com/office/2006/metadata/properties"/>
    <ds:schemaRef ds:uri="http://schemas.microsoft.com/office/infopath/2007/PartnerControls"/>
    <ds:schemaRef ds:uri="http://purl.org/dc/dcmitype/"/>
    <ds:schemaRef ds:uri="10926b9a-1cb4-4756-884a-d25649ea2a72"/>
    <ds:schemaRef ds:uri="http://purl.org/dc/terms/"/>
    <ds:schemaRef ds:uri="http://www.w3.org/XML/1998/namespace"/>
    <ds:schemaRef ds:uri="ecbb4e0f-3e55-4aac-958a-34493a105ab4"/>
  </ds:schemaRefs>
</ds:datastoreItem>
</file>

<file path=customXml/itemProps2.xml><?xml version="1.0" encoding="utf-8"?>
<ds:datastoreItem xmlns:ds="http://schemas.openxmlformats.org/officeDocument/2006/customXml" ds:itemID="{F610F25F-ADC5-45DD-8AED-CFA0B2CE29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bb4e0f-3e55-4aac-958a-34493a105ab4"/>
    <ds:schemaRef ds:uri="10926b9a-1cb4-4756-884a-d25649ea2a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3EB6939-D4C6-4458-84C3-0D7AE0D6BBB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144</TotalTime>
  <Words>2106</Words>
  <Application>Microsoft Office PowerPoint</Application>
  <PresentationFormat>Widescreen</PresentationFormat>
  <Paragraphs>270</Paragraphs>
  <Slides>41</Slides>
  <Notes>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41</vt:i4>
      </vt:variant>
    </vt:vector>
  </HeadingPairs>
  <TitlesOfParts>
    <vt:vector size="49" baseType="lpstr">
      <vt:lpstr>Arial</vt:lpstr>
      <vt:lpstr>Calibri</vt:lpstr>
      <vt:lpstr>Calibri Light</vt:lpstr>
      <vt:lpstr>Eras Demi ITC</vt:lpstr>
      <vt:lpstr>Tahoma</vt:lpstr>
      <vt:lpstr>Wingdings</vt:lpstr>
      <vt:lpstr>1_Office Theme</vt:lpstr>
      <vt:lpstr>Red Blue and Yellow</vt:lpstr>
      <vt:lpstr>Falls: The Series</vt:lpstr>
      <vt:lpstr>The IPRO QIN-QIO</vt:lpstr>
      <vt:lpstr>Series Schedule: 2-3p.m. EST</vt:lpstr>
      <vt:lpstr>Your Participation Will:</vt:lpstr>
      <vt:lpstr>Series Speaker</vt:lpstr>
      <vt:lpstr>IPRO Coaching Webinars</vt:lpstr>
      <vt:lpstr>Open Forum/Coaching Webinar Series Objectives</vt:lpstr>
      <vt:lpstr>Our Webinar Schedule</vt:lpstr>
      <vt:lpstr>Our Webinar Schedule (cont.)</vt:lpstr>
      <vt:lpstr>A Refresher:  Post Fall Management</vt:lpstr>
      <vt:lpstr>Objectives</vt:lpstr>
      <vt:lpstr>Burden </vt:lpstr>
      <vt:lpstr>Post Fall Practices</vt:lpstr>
      <vt:lpstr>Safety Huddles</vt:lpstr>
      <vt:lpstr>Post Fall Huddle (PFH): Essential Components</vt:lpstr>
      <vt:lpstr>Steps to the Post Fall Huddle </vt:lpstr>
      <vt:lpstr>Decision Tree for Types of Falls</vt:lpstr>
      <vt:lpstr>Determine Preventability </vt:lpstr>
      <vt:lpstr>Post Fall Huddle Form</vt:lpstr>
      <vt:lpstr>Let’s Take a Look </vt:lpstr>
      <vt:lpstr>Outcomes of Post Fall Huddles</vt:lpstr>
      <vt:lpstr>Post Fall Huddle Resources</vt:lpstr>
      <vt:lpstr>Outcomes of Post Fall Huddles </vt:lpstr>
      <vt:lpstr>Formative Measures</vt:lpstr>
      <vt:lpstr>Summative Outcome</vt:lpstr>
      <vt:lpstr>Post Fall Assessment</vt:lpstr>
      <vt:lpstr>Post Fall Assessment </vt:lpstr>
      <vt:lpstr>Comprehensive Post-Fall Assessment</vt:lpstr>
      <vt:lpstr>Teaching: After a Fall</vt:lpstr>
      <vt:lpstr>Staff Education</vt:lpstr>
      <vt:lpstr>My Unit Story Board </vt:lpstr>
      <vt:lpstr>Learn from Falls: Change Your Conversation</vt:lpstr>
      <vt:lpstr>What Did You Learn?</vt:lpstr>
      <vt:lpstr>Your Turn to Share</vt:lpstr>
      <vt:lpstr>Please Share</vt:lpstr>
      <vt:lpstr>Open Forum</vt:lpstr>
      <vt:lpstr>Our Upcoming Webinar Schedule</vt:lpstr>
      <vt:lpstr>Thank you!  You Can Always Reach Me!</vt:lpstr>
      <vt:lpstr>Next Steps</vt:lpstr>
      <vt:lpstr>Thank You for Attending Today’s Event</vt:lpstr>
      <vt:lpstr>IPRO HQIC &amp; Speaker Contact Information</vt:lpstr>
    </vt:vector>
  </TitlesOfParts>
  <Company>IPRO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Falls: The Series</dc:title>
  <dc:creator>CarlaLisa Rovere-Kistner</dc:creator>
  <cp:lastModifiedBy>CarlaLisa Rovere-Kistner</cp:lastModifiedBy>
  <cp:revision>6</cp:revision>
  <dcterms:created xsi:type="dcterms:W3CDTF">2023-05-23T13:13:56Z</dcterms:created>
  <dcterms:modified xsi:type="dcterms:W3CDTF">2023-06-13T12:54:28Z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0x010100F211D4491225E046994979A1533D75C6</vt:lpwstr>
  </property>
</Properties>
</file>