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0"/>
  </p:notesMasterIdLst>
  <p:sldIdLst>
    <p:sldId id="256" r:id="rId2"/>
    <p:sldId id="257" r:id="rId3"/>
    <p:sldId id="258" r:id="rId4"/>
    <p:sldId id="299" r:id="rId5"/>
    <p:sldId id="278" r:id="rId6"/>
    <p:sldId id="279" r:id="rId7"/>
    <p:sldId id="280" r:id="rId8"/>
    <p:sldId id="275" r:id="rId9"/>
    <p:sldId id="281" r:id="rId10"/>
    <p:sldId id="282" r:id="rId11"/>
    <p:sldId id="301" r:id="rId12"/>
    <p:sldId id="302" r:id="rId13"/>
    <p:sldId id="300" r:id="rId14"/>
    <p:sldId id="303" r:id="rId15"/>
    <p:sldId id="265" r:id="rId16"/>
    <p:sldId id="276" r:id="rId17"/>
    <p:sldId id="273" r:id="rId18"/>
    <p:sldId id="267" r:id="rId19"/>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1" roundtripDataSignature="AMtx7mhvw2L4qvXwB1wlPL3U1JVO746iNA=="/>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8A0EA17-D3A2-F343-63CA-D4F83EADEAA5}" name="Melanie Ronda" initials="MR" userId="S::MWilliams@ipro.org::62fa86ba-aeb1-4d6e-bad0-fc27a5495e88" providerId="AD"/>
  <p188:author id="{4264B06D-1536-EEB2-1AE3-1AF2BD931B46}" name="Mary Ellen Casey" initials="MEC" userId="S::mcasey@healthcentricadvisors.org::4a07fe84-4f48-4a92-b7d3-3101fde7a51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8/10/relationships/authors" Target="authors.xml"/><Relationship Id="rId3" Type="http://schemas.openxmlformats.org/officeDocument/2006/relationships/slide" Target="slides/slide2.xml"/><Relationship Id="rId21" Type="http://customschemas.google.com/relationships/presentationmetadata" Target="meta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dirty="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 name="Google Shape;84;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Today we are going to discuss the importance of staying up-to-date with your vaccines.</a:t>
            </a:r>
            <a:endParaRPr dirty="0"/>
          </a:p>
        </p:txBody>
      </p:sp>
      <p:sp>
        <p:nvSpPr>
          <p:cNvPr id="85" name="Google Shape;85;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There are two types of pneumococcal vaccines</a:t>
            </a:r>
            <a:r>
              <a:rPr lang="en-US" baseline="0" dirty="0"/>
              <a:t> and these are the current recommendations for adults</a:t>
            </a:r>
          </a:p>
          <a:p>
            <a:pPr marL="171450" indent="-171450">
              <a:buFont typeface="Arial" panose="020B0604020202020204" pitchFamily="34" charset="0"/>
              <a:buChar char="•"/>
            </a:pPr>
            <a:r>
              <a:rPr lang="en-US" baseline="0" dirty="0"/>
              <a:t>It is  important to talk with your doctor to see what  your risk is and what vaccine is right for you</a:t>
            </a:r>
            <a:endParaRPr lang="en-US" dirty="0"/>
          </a:p>
        </p:txBody>
      </p:sp>
      <p:sp>
        <p:nvSpPr>
          <p:cNvPr id="4" name="Slide Number Placeholder 3"/>
          <p:cNvSpPr>
            <a:spLocks noGrp="1"/>
          </p:cNvSpPr>
          <p:nvPr>
            <p:ph type="sldNum" sz="quarter" idx="10"/>
          </p:nvPr>
        </p:nvSpPr>
        <p:spPr/>
        <p:txBody>
          <a:bodyPr/>
          <a:lstStyle/>
          <a:p>
            <a:fld id="{76B2A7FC-8631-4FCB-BB01-D358410A091E}" type="slidenum">
              <a:rPr lang="en-US" smtClean="0"/>
              <a:t>10</a:t>
            </a:fld>
            <a:endParaRPr lang="en-US" dirty="0"/>
          </a:p>
        </p:txBody>
      </p:sp>
    </p:spTree>
    <p:extLst>
      <p:ext uri="{BB962C8B-B14F-4D97-AF65-F5344CB8AC3E}">
        <p14:creationId xmlns:p14="http://schemas.microsoft.com/office/powerpoint/2010/main" val="26903479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Open Sans" panose="020B0606030504020204" pitchFamily="34" charset="0"/>
              </a:rPr>
              <a:t>Respiratory syncytial (sin-SISH-uhl) virus, or RSV, is a </a:t>
            </a:r>
            <a:r>
              <a:rPr lang="en-US" b="1" i="0" dirty="0">
                <a:solidFill>
                  <a:srgbClr val="000000"/>
                </a:solidFill>
                <a:effectLst/>
                <a:latin typeface="Open Sans" panose="020B0606030504020204" pitchFamily="34" charset="0"/>
              </a:rPr>
              <a:t>common respiratory virus that usually causes mild, cold-like symptoms</a:t>
            </a:r>
            <a:r>
              <a:rPr lang="en-US" b="0" i="0" dirty="0">
                <a:solidFill>
                  <a:srgbClr val="000000"/>
                </a:solidFill>
                <a:effectLst/>
                <a:latin typeface="Open Sans" panose="020B0606030504020204" pitchFamily="34" charset="0"/>
              </a:rPr>
              <a:t>. Most people recover in a week or two, but RSV can be serious, especially for infants and older adults. </a:t>
            </a:r>
          </a:p>
          <a:p>
            <a:r>
              <a:rPr lang="en-US" b="0" i="0" dirty="0">
                <a:solidFill>
                  <a:srgbClr val="000000"/>
                </a:solidFill>
                <a:effectLst/>
                <a:latin typeface="Open Sans" panose="020B0606030504020204" pitchFamily="34" charset="0"/>
              </a:rPr>
              <a:t>Most people who get an RSV infection will have mild illness and will recover in a week or two. Some people, however, are more likely to develop severe RSV infection and may need to be hospitalized. Examples of severe infections include bronchiolitis (an inflammation of the small airways in the lung) and pneumonia. RSV can also make chronic health problems worse.</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11</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524657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33333"/>
                </a:solidFill>
                <a:effectLst/>
                <a:latin typeface="Georgia" panose="02040502050405020303" pitchFamily="18" charset="0"/>
              </a:rPr>
              <a:t>In May 2023 the U.S. Food and Drug Administration approved Arexvy, the first respiratory syncytial virus (RSV) vaccine approved for use in the United States. Arexvy is approved for the prevention of lower respiratory tract disease caused by RSV in individuals 60 years of age and older.</a:t>
            </a:r>
            <a:endParaRPr lang="en-US" dirty="0"/>
          </a:p>
        </p:txBody>
      </p:sp>
      <p:sp>
        <p:nvSpPr>
          <p:cNvPr id="4" name="Slide Number Placeholder 3"/>
          <p:cNvSpPr>
            <a:spLocks noGrp="1"/>
          </p:cNvSpPr>
          <p:nvPr>
            <p:ph type="sldNum" sz="quarter" idx="5"/>
          </p:nvPr>
        </p:nvSpPr>
        <p:spPr/>
        <p:txBody>
          <a:bodyPr/>
          <a:lstStyle/>
          <a:p>
            <a:fld id="{76B2A7FC-8631-4FCB-BB01-D358410A091E}" type="slidenum">
              <a:rPr lang="en-US" smtClean="0"/>
              <a:t>12</a:t>
            </a:fld>
            <a:endParaRPr lang="en-US" dirty="0"/>
          </a:p>
        </p:txBody>
      </p:sp>
    </p:spTree>
    <p:extLst>
      <p:ext uri="{BB962C8B-B14F-4D97-AF65-F5344CB8AC3E}">
        <p14:creationId xmlns:p14="http://schemas.microsoft.com/office/powerpoint/2010/main" val="29454439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take a look at this video to hear</a:t>
            </a:r>
            <a:r>
              <a:rPr lang="en-US" baseline="0" dirty="0"/>
              <a:t> what the FDA has to say about staying up to date with adult vaccinations.</a:t>
            </a:r>
            <a:endParaRPr lang="en-US" dirty="0"/>
          </a:p>
        </p:txBody>
      </p:sp>
      <p:sp>
        <p:nvSpPr>
          <p:cNvPr id="4" name="Slide Number Placeholder 3"/>
          <p:cNvSpPr>
            <a:spLocks noGrp="1"/>
          </p:cNvSpPr>
          <p:nvPr>
            <p:ph type="sldNum" sz="quarter" idx="10"/>
          </p:nvPr>
        </p:nvSpPr>
        <p:spPr/>
        <p:txBody>
          <a:bodyPr/>
          <a:lstStyle/>
          <a:p>
            <a:fld id="{76B2A7FC-8631-4FCB-BB01-D358410A091E}" type="slidenum">
              <a:rPr lang="en-US" smtClean="0"/>
              <a:t>13</a:t>
            </a:fld>
            <a:endParaRPr lang="en-US" dirty="0"/>
          </a:p>
        </p:txBody>
      </p:sp>
    </p:spTree>
    <p:extLst>
      <p:ext uri="{BB962C8B-B14F-4D97-AF65-F5344CB8AC3E}">
        <p14:creationId xmlns:p14="http://schemas.microsoft.com/office/powerpoint/2010/main" val="18509610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14</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897860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Nursing home residents have contributing factors that make them more at risk of getting very sick and/or hospitalized from vaccine-preventable diseases.  Their risks include advancing age and comorbidities, such as respiratory issues.  When a person whose lungs do not work properly gets sick with a respiratory virus, they are much more likely to get very sick or need hospitalization.</a:t>
            </a:r>
            <a:endParaRPr dirty="0"/>
          </a:p>
          <a:p>
            <a:pPr marL="0" lvl="0" indent="0" algn="l" rtl="0">
              <a:spcBef>
                <a:spcPts val="0"/>
              </a:spcBef>
              <a:spcAft>
                <a:spcPts val="0"/>
              </a:spcAft>
              <a:buNone/>
            </a:pPr>
            <a:r>
              <a:rPr lang="en-US" dirty="0"/>
              <a:t>Living in a congregate setting, such as a nursing home, where people gather in small spaces to have activities and to eat meals, increases the risk of spreading germs. </a:t>
            </a:r>
            <a:endParaRPr dirty="0"/>
          </a:p>
          <a:p>
            <a:pPr marL="0" lvl="0" indent="0" algn="l" rtl="0">
              <a:spcBef>
                <a:spcPts val="0"/>
              </a:spcBef>
              <a:spcAft>
                <a:spcPts val="0"/>
              </a:spcAft>
              <a:buNone/>
            </a:pPr>
            <a:r>
              <a:rPr lang="en-US" dirty="0"/>
              <a:t>Please remember many residents do not have the ability to properly manage respiratory etiquette, such as coughing in their sleeves or using a tissue and throwing it away, then cleaning their hands. </a:t>
            </a:r>
            <a:endParaRPr dirty="0"/>
          </a:p>
          <a:p>
            <a:pPr marL="0" lvl="0" indent="0" algn="l" rtl="0">
              <a:spcBef>
                <a:spcPts val="0"/>
              </a:spcBef>
              <a:spcAft>
                <a:spcPts val="0"/>
              </a:spcAft>
              <a:buNone/>
            </a:pPr>
            <a:r>
              <a:rPr lang="en-US" dirty="0"/>
              <a:t>You have learned during the presentation about the many adult vaccines and now you know why it is so important to vaccinate your loved one who is living in a nursing home.  Please remember how important it is for visitors to be vaccinated against infectious illness as well, such as influenza and COVID-19 to prevent introducing these illnesses to residents in the nursing home. </a:t>
            </a:r>
            <a:endParaRPr dirty="0"/>
          </a:p>
        </p:txBody>
      </p:sp>
      <p:sp>
        <p:nvSpPr>
          <p:cNvPr id="156" name="Google Shape;156;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COVID-19, RSV and flu cases are expected to climb during the cold season</a:t>
            </a:r>
            <a:endParaRPr lang="en-US" baseline="0" dirty="0"/>
          </a:p>
          <a:p>
            <a:pPr marL="171450" indent="-171450">
              <a:buFont typeface="Arial" panose="020B0604020202020204" pitchFamily="34" charset="0"/>
              <a:buChar char="•"/>
            </a:pPr>
            <a:r>
              <a:rPr lang="en-US" baseline="0" dirty="0"/>
              <a:t>As people gather indoors the risk of COVID-19 and flu spread increases due to close contact to other people and less use of protective measures like distancing and masking</a:t>
            </a:r>
            <a:endParaRPr lang="en-US" dirty="0"/>
          </a:p>
          <a:p>
            <a:pPr marL="171450" indent="-171450">
              <a:buFont typeface="Arial" panose="020B0604020202020204" pitchFamily="34" charset="0"/>
              <a:buChar char="•"/>
            </a:pPr>
            <a:r>
              <a:rPr lang="en-US" dirty="0"/>
              <a:t>Vaccines </a:t>
            </a:r>
            <a:r>
              <a:rPr lang="en-US" baseline="0" dirty="0"/>
              <a:t>are safe and effective at protecting people from getting seriously ill, being hospitalized, and even dying. By getting vaccinated you not only protect yourself but your family and loved ones around you. It is safe and convenient to get the flu and COVID-19 vaccines at the same time</a:t>
            </a:r>
          </a:p>
          <a:p>
            <a:pPr marL="171450" indent="-171450">
              <a:buFont typeface="Arial" panose="020B0604020202020204" pitchFamily="34" charset="0"/>
              <a:buChar char="•"/>
            </a:pPr>
            <a:r>
              <a:rPr lang="en-US" baseline="0" dirty="0"/>
              <a:t>The flu shot offers good protection against serious illness. The COVID-19 vaccine offers added protection to people including those who have had COVID-19 infection, including protection against being hospitalized from a new infection, especially as variants continue to emerge</a:t>
            </a:r>
          </a:p>
          <a:p>
            <a:pPr marL="171450" indent="-171450">
              <a:buFont typeface="Arial" panose="020B0604020202020204" pitchFamily="34" charset="0"/>
              <a:buChar char="•"/>
            </a:pPr>
            <a:r>
              <a:rPr lang="en-US" baseline="0" dirty="0"/>
              <a:t>People are protected best when they stay up to date with all the recommended vaccines</a:t>
            </a:r>
            <a:endParaRPr lang="en-US" dirty="0"/>
          </a:p>
        </p:txBody>
      </p:sp>
      <p:sp>
        <p:nvSpPr>
          <p:cNvPr id="4" name="Slide Number Placeholder 3"/>
          <p:cNvSpPr>
            <a:spLocks noGrp="1"/>
          </p:cNvSpPr>
          <p:nvPr>
            <p:ph type="sldNum" sz="quarter" idx="10"/>
          </p:nvPr>
        </p:nvSpPr>
        <p:spPr/>
        <p:txBody>
          <a:bodyPr/>
          <a:lstStyle/>
          <a:p>
            <a:fld id="{76B2A7FC-8631-4FCB-BB01-D358410A091E}" type="slidenum">
              <a:rPr lang="en-US" smtClean="0"/>
              <a:t>16</a:t>
            </a:fld>
            <a:endParaRPr lang="en-US" dirty="0"/>
          </a:p>
        </p:txBody>
      </p:sp>
    </p:spTree>
    <p:extLst>
      <p:ext uri="{BB962C8B-B14F-4D97-AF65-F5344CB8AC3E}">
        <p14:creationId xmlns:p14="http://schemas.microsoft.com/office/powerpoint/2010/main" val="13542770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Here are some resources for additional information.</a:t>
            </a:r>
          </a:p>
        </p:txBody>
      </p:sp>
      <p:sp>
        <p:nvSpPr>
          <p:cNvPr id="4" name="Slide Number Placeholder 3"/>
          <p:cNvSpPr>
            <a:spLocks noGrp="1"/>
          </p:cNvSpPr>
          <p:nvPr>
            <p:ph type="sldNum" sz="quarter" idx="10"/>
          </p:nvPr>
        </p:nvSpPr>
        <p:spPr/>
        <p:txBody>
          <a:bodyPr/>
          <a:lstStyle/>
          <a:p>
            <a:fld id="{76B2A7FC-8631-4FCB-BB01-D358410A091E}" type="slidenum">
              <a:rPr lang="en-US" smtClean="0"/>
              <a:t>17</a:t>
            </a:fld>
            <a:endParaRPr lang="en-US" dirty="0"/>
          </a:p>
        </p:txBody>
      </p:sp>
    </p:spTree>
    <p:extLst>
      <p:ext uri="{BB962C8B-B14F-4D97-AF65-F5344CB8AC3E}">
        <p14:creationId xmlns:p14="http://schemas.microsoft.com/office/powerpoint/2010/main" val="17372446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Google Shape;170;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Thank you!</a:t>
            </a:r>
            <a:endParaRPr dirty="0"/>
          </a:p>
        </p:txBody>
      </p:sp>
      <p:sp>
        <p:nvSpPr>
          <p:cNvPr id="171" name="Google Shape;171;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 name="Google Shape;92;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This educational session is brought to you by the IPRO QIN-QIO: a quality improvement organization that supports Medicare beneficiaries.</a:t>
            </a:r>
            <a:endParaRPr dirty="0"/>
          </a:p>
        </p:txBody>
      </p:sp>
      <p:sp>
        <p:nvSpPr>
          <p:cNvPr id="93" name="Google Shape;93;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 name="Google Shape;100;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indent="-171450">
              <a:buFont typeface="Arial" panose="020B0604020202020204" pitchFamily="34" charset="0"/>
              <a:buChar char="•"/>
            </a:pPr>
            <a:r>
              <a:rPr lang="en-US" dirty="0"/>
              <a:t>Vaccines</a:t>
            </a:r>
            <a:r>
              <a:rPr lang="en-US" baseline="0" dirty="0"/>
              <a:t> have saved lives for over 100 years, but serious disease is still a threat. </a:t>
            </a:r>
            <a:r>
              <a:rPr lang="en-US" dirty="0"/>
              <a:t>Adults</a:t>
            </a:r>
            <a:r>
              <a:rPr lang="en-US" baseline="0" dirty="0"/>
              <a:t> need to keep their vaccinations up to date because protection from vaccines can fade over time.</a:t>
            </a:r>
          </a:p>
          <a:p>
            <a:pPr marL="171450" indent="-171450">
              <a:buFont typeface="Arial" panose="020B0604020202020204" pitchFamily="34" charset="0"/>
              <a:buChar char="•"/>
            </a:pPr>
            <a:r>
              <a:rPr lang="en-US" baseline="0" dirty="0"/>
              <a:t>By getting vaccinated, you can protect yourself and avoid spreading preventable diseases to others in your family and community.</a:t>
            </a:r>
          </a:p>
          <a:p>
            <a:pPr marL="171450" indent="-171450">
              <a:buFont typeface="Arial" panose="020B0604020202020204" pitchFamily="34" charset="0"/>
              <a:buChar char="•"/>
            </a:pPr>
            <a:r>
              <a:rPr lang="en-US" baseline="0" dirty="0"/>
              <a:t>You are at risk for different diseases as an adult than you were as a child. Some vaccine-preventable diseases can have serious complications leading to hospitalization. </a:t>
            </a:r>
          </a:p>
          <a:p>
            <a:pPr marL="171450" indent="-171450">
              <a:buFont typeface="Arial" panose="020B0604020202020204" pitchFamily="34" charset="0"/>
              <a:buChar char="•"/>
            </a:pPr>
            <a:r>
              <a:rPr lang="en-US" sz="1400" baseline="0" dirty="0"/>
              <a:t>Vaccination is one of the most convenient and safest ways to prevent illness and protect your health.</a:t>
            </a:r>
          </a:p>
          <a:p>
            <a:pPr marL="171450" indent="-171450">
              <a:buFont typeface="Arial" panose="020B0604020202020204" pitchFamily="34" charset="0"/>
              <a:buChar char="•"/>
            </a:pPr>
            <a:r>
              <a:rPr lang="en-US" sz="1400" baseline="0" dirty="0"/>
              <a:t>It’s important to get a yearly flu shot and to stay up to date on your COVID-19 vaccine, but other vaccines are important as well.</a:t>
            </a:r>
          </a:p>
          <a:p>
            <a:pPr marL="171450" indent="-171450">
              <a:buFont typeface="Arial" panose="020B0604020202020204" pitchFamily="34" charset="0"/>
              <a:buChar char="•"/>
            </a:pPr>
            <a:r>
              <a:rPr lang="en-US" sz="1400" baseline="0" dirty="0"/>
              <a:t>Depending on your age, health conditions, and lifestyle it is important to talk with your provider about which vaccines are right for you.</a:t>
            </a:r>
            <a:endParaRPr lang="en-US" sz="1400" dirty="0"/>
          </a:p>
          <a:p>
            <a:pPr marL="171450" lvl="0" indent="-171450" algn="l" rtl="0">
              <a:spcBef>
                <a:spcPts val="0"/>
              </a:spcBef>
              <a:spcAft>
                <a:spcPts val="0"/>
              </a:spcAft>
              <a:buClr>
                <a:schemeClr val="dk1"/>
              </a:buClr>
              <a:buSzPts val="1200"/>
              <a:buFont typeface="Arial"/>
              <a:buChar char="•"/>
            </a:pPr>
            <a:endParaRPr dirty="0"/>
          </a:p>
        </p:txBody>
      </p:sp>
      <p:sp>
        <p:nvSpPr>
          <p:cNvPr id="101" name="Google Shape;101;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This short</a:t>
            </a:r>
            <a:r>
              <a:rPr lang="en-US" baseline="0" dirty="0"/>
              <a:t> video was created by MCHCP (Missouri Consolidated Health Care Plan) on the importance of vaccines. (August 10, 2021). The health plan information at the end is specific for Missouri but the message regarding vaccines is important for all adults.</a:t>
            </a:r>
          </a:p>
          <a:p>
            <a:pPr marL="171450" indent="-171450">
              <a:buFont typeface="Arial" panose="020B0604020202020204" pitchFamily="34" charset="0"/>
              <a:buChar char="•"/>
            </a:pPr>
            <a:r>
              <a:rPr lang="en-US" baseline="0" dirty="0"/>
              <a:t>Play video</a:t>
            </a:r>
            <a:endParaRPr lang="en-US" dirty="0"/>
          </a:p>
        </p:txBody>
      </p:sp>
      <p:sp>
        <p:nvSpPr>
          <p:cNvPr id="4" name="Slide Number Placeholder 3"/>
          <p:cNvSpPr>
            <a:spLocks noGrp="1"/>
          </p:cNvSpPr>
          <p:nvPr>
            <p:ph type="sldNum" sz="quarter" idx="10"/>
          </p:nvPr>
        </p:nvSpPr>
        <p:spPr/>
        <p:txBody>
          <a:bodyPr/>
          <a:lstStyle/>
          <a:p>
            <a:fld id="{76B2A7FC-8631-4FCB-BB01-D358410A091E}" type="slidenum">
              <a:rPr lang="en-US" smtClean="0"/>
              <a:t>4</a:t>
            </a:fld>
            <a:endParaRPr lang="en-US" dirty="0"/>
          </a:p>
        </p:txBody>
      </p:sp>
    </p:spTree>
    <p:extLst>
      <p:ext uri="{BB962C8B-B14F-4D97-AF65-F5344CB8AC3E}">
        <p14:creationId xmlns:p14="http://schemas.microsoft.com/office/powerpoint/2010/main" val="8682903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Today we are going to focus on these four important</a:t>
            </a:r>
            <a:r>
              <a:rPr lang="en-US" baseline="0" dirty="0"/>
              <a:t> vaccines.</a:t>
            </a:r>
            <a:endParaRPr lang="en-US" dirty="0"/>
          </a:p>
        </p:txBody>
      </p:sp>
      <p:sp>
        <p:nvSpPr>
          <p:cNvPr id="4" name="Slide Number Placeholder 3"/>
          <p:cNvSpPr>
            <a:spLocks noGrp="1"/>
          </p:cNvSpPr>
          <p:nvPr>
            <p:ph type="sldNum" sz="quarter" idx="10"/>
          </p:nvPr>
        </p:nvSpPr>
        <p:spPr/>
        <p:txBody>
          <a:bodyPr/>
          <a:lstStyle/>
          <a:p>
            <a:fld id="{76B2A7FC-8631-4FCB-BB01-D358410A091E}" type="slidenum">
              <a:rPr lang="en-US" smtClean="0"/>
              <a:t>5</a:t>
            </a:fld>
            <a:endParaRPr lang="en-US" dirty="0"/>
          </a:p>
        </p:txBody>
      </p:sp>
    </p:spTree>
    <p:extLst>
      <p:ext uri="{BB962C8B-B14F-4D97-AF65-F5344CB8AC3E}">
        <p14:creationId xmlns:p14="http://schemas.microsoft.com/office/powerpoint/2010/main" val="22178944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Seasonal influenza (flu)</a:t>
            </a:r>
            <a:r>
              <a:rPr lang="en-US" baseline="0" dirty="0"/>
              <a:t> is a respiratory virus that sickens millions of people every year in the United States. </a:t>
            </a:r>
          </a:p>
          <a:p>
            <a:pPr marL="171450" indent="-171450">
              <a:buFont typeface="Arial" panose="020B0604020202020204" pitchFamily="34" charset="0"/>
              <a:buChar char="•"/>
            </a:pPr>
            <a:r>
              <a:rPr lang="en-US" baseline="0" dirty="0"/>
              <a:t>The annual flu vaccine helps you avoid infection and reduces your chances of being hospitalized or dying if you do become infected.</a:t>
            </a:r>
          </a:p>
          <a:p>
            <a:pPr marL="171450" indent="-171450">
              <a:buFont typeface="Arial" panose="020B0604020202020204" pitchFamily="34" charset="0"/>
              <a:buChar char="•"/>
            </a:pPr>
            <a:r>
              <a:rPr lang="en-US" baseline="0" dirty="0"/>
              <a:t>The flu virus strain changes every year, so it is important to get an updated flu vaccine every year. Flu vaccine also protects you from serious complications like flu-related pneumonia and flu-related heart attack or stroke.</a:t>
            </a:r>
            <a:endParaRPr lang="en-US" dirty="0"/>
          </a:p>
        </p:txBody>
      </p:sp>
      <p:sp>
        <p:nvSpPr>
          <p:cNvPr id="4" name="Slide Number Placeholder 3"/>
          <p:cNvSpPr>
            <a:spLocks noGrp="1"/>
          </p:cNvSpPr>
          <p:nvPr>
            <p:ph type="sldNum" sz="quarter" idx="10"/>
          </p:nvPr>
        </p:nvSpPr>
        <p:spPr/>
        <p:txBody>
          <a:bodyPr/>
          <a:lstStyle/>
          <a:p>
            <a:fld id="{76B2A7FC-8631-4FCB-BB01-D358410A091E}" type="slidenum">
              <a:rPr lang="en-US" smtClean="0"/>
              <a:t>6</a:t>
            </a:fld>
            <a:endParaRPr lang="en-US" dirty="0"/>
          </a:p>
        </p:txBody>
      </p:sp>
    </p:spTree>
    <p:extLst>
      <p:ext uri="{BB962C8B-B14F-4D97-AF65-F5344CB8AC3E}">
        <p14:creationId xmlns:p14="http://schemas.microsoft.com/office/powerpoint/2010/main" val="25657859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This disease</a:t>
            </a:r>
            <a:r>
              <a:rPr lang="en-US" baseline="0" dirty="0"/>
              <a:t> originated in 2019 and has caused  over 90 million illnesses and over 1 million deaths in the United States alone.</a:t>
            </a:r>
          </a:p>
          <a:p>
            <a:pPr marL="171450" indent="-171450">
              <a:buFont typeface="Arial" panose="020B0604020202020204" pitchFamily="34" charset="0"/>
              <a:buChar char="•"/>
            </a:pPr>
            <a:r>
              <a:rPr lang="en-US" baseline="0" dirty="0"/>
              <a:t>COVID-19 was the 3</a:t>
            </a:r>
            <a:r>
              <a:rPr lang="en-US" baseline="30000" dirty="0"/>
              <a:t>rd</a:t>
            </a:r>
            <a:r>
              <a:rPr lang="en-US" baseline="0" dirty="0"/>
              <a:t> leading cause of death in 2020 and 2021 and the 4</a:t>
            </a:r>
            <a:r>
              <a:rPr lang="en-US" baseline="30000" dirty="0"/>
              <a:t>th</a:t>
            </a:r>
            <a:r>
              <a:rPr lang="en-US" baseline="0" dirty="0"/>
              <a:t> leading cause of death in 2022.</a:t>
            </a:r>
          </a:p>
          <a:p>
            <a:pPr marL="171450" indent="-171450">
              <a:buFont typeface="Arial" panose="020B0604020202020204" pitchFamily="34" charset="0"/>
              <a:buChar char="•"/>
            </a:pPr>
            <a:r>
              <a:rPr lang="en-US" baseline="0" dirty="0"/>
              <a:t>Older adults and people with weakened immune systems are more likely to get severely ill</a:t>
            </a:r>
          </a:p>
          <a:p>
            <a:pPr marL="171450" indent="-171450">
              <a:buFont typeface="Arial" panose="020B0604020202020204" pitchFamily="34" charset="0"/>
              <a:buChar char="•"/>
            </a:pPr>
            <a:r>
              <a:rPr lang="en-US" baseline="0" dirty="0"/>
              <a:t>The COVID-19 vaccine is safe and can prevent serious illness, hospitalization, and even long-term effects of COVID-19.</a:t>
            </a:r>
          </a:p>
          <a:p>
            <a:pPr marL="171450" indent="-171450">
              <a:buFont typeface="Arial" panose="020B0604020202020204" pitchFamily="34" charset="0"/>
              <a:buChar char="•"/>
            </a:pPr>
            <a:r>
              <a:rPr lang="en-US" baseline="0" dirty="0"/>
              <a:t>It’s important to stay up-to-date with the COVID-19 vaccine.</a:t>
            </a:r>
            <a:endParaRPr lang="en-US" dirty="0"/>
          </a:p>
        </p:txBody>
      </p:sp>
      <p:sp>
        <p:nvSpPr>
          <p:cNvPr id="4" name="Slide Number Placeholder 3"/>
          <p:cNvSpPr>
            <a:spLocks noGrp="1"/>
          </p:cNvSpPr>
          <p:nvPr>
            <p:ph type="sldNum" sz="quarter" idx="10"/>
          </p:nvPr>
        </p:nvSpPr>
        <p:spPr/>
        <p:txBody>
          <a:bodyPr/>
          <a:lstStyle/>
          <a:p>
            <a:fld id="{76B2A7FC-8631-4FCB-BB01-D358410A091E}" type="slidenum">
              <a:rPr lang="en-US" smtClean="0"/>
              <a:t>7</a:t>
            </a:fld>
            <a:endParaRPr lang="en-US" dirty="0"/>
          </a:p>
        </p:txBody>
      </p:sp>
    </p:spTree>
    <p:extLst>
      <p:ext uri="{BB962C8B-B14F-4D97-AF65-F5344CB8AC3E}">
        <p14:creationId xmlns:p14="http://schemas.microsoft.com/office/powerpoint/2010/main" val="11033741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vaccine protects</a:t>
            </a:r>
            <a:r>
              <a:rPr lang="en-US" baseline="0" dirty="0"/>
              <a:t> a person against the latest COVID-19 strains that are currently circulating.</a:t>
            </a:r>
          </a:p>
          <a:p>
            <a:pPr marL="171450" indent="-171450">
              <a:buFont typeface="Arial" panose="020B0604020202020204" pitchFamily="34" charset="0"/>
              <a:buChar char="•"/>
            </a:pPr>
            <a:r>
              <a:rPr lang="en-US" baseline="0" dirty="0"/>
              <a:t>When people gather indoors with less social distancing and less mask wearing, the number of COVID infections can increase.</a:t>
            </a:r>
          </a:p>
          <a:p>
            <a:pPr marL="171450" indent="-171450">
              <a:buFont typeface="Arial" panose="020B0604020202020204" pitchFamily="34" charset="0"/>
              <a:buChar char="•"/>
            </a:pPr>
            <a:r>
              <a:rPr lang="en-US" baseline="0" dirty="0"/>
              <a:t>The updated vaccine provides an excellent immune response to current strains of the virus increasing your protection</a:t>
            </a:r>
          </a:p>
          <a:p>
            <a:pPr marL="171450" indent="-171450">
              <a:buFont typeface="Arial" panose="020B0604020202020204" pitchFamily="34" charset="0"/>
              <a:buChar char="•"/>
            </a:pPr>
            <a:r>
              <a:rPr lang="en-US" baseline="0" dirty="0"/>
              <a:t>Receiving an updated COVID-19 vaccine can prevent serious complications from COVID-19 infection and less chance of being hospitalized.</a:t>
            </a:r>
          </a:p>
          <a:p>
            <a:pPr marL="171450" indent="-171450">
              <a:buFont typeface="Arial" panose="020B0604020202020204" pitchFamily="34" charset="0"/>
              <a:buChar char="•"/>
            </a:pPr>
            <a:r>
              <a:rPr lang="en-US" baseline="0" dirty="0"/>
              <a:t>The more people vaccinated means the virus has less chance of changing and spreading and decreases the number of COVID-19 infections in the community. This is known as “herd Immunity” and can protect everyone.</a:t>
            </a:r>
            <a:endParaRPr lang="en-US" dirty="0"/>
          </a:p>
        </p:txBody>
      </p:sp>
      <p:sp>
        <p:nvSpPr>
          <p:cNvPr id="4" name="Slide Number Placeholder 3"/>
          <p:cNvSpPr>
            <a:spLocks noGrp="1"/>
          </p:cNvSpPr>
          <p:nvPr>
            <p:ph type="sldNum" sz="quarter" idx="10"/>
          </p:nvPr>
        </p:nvSpPr>
        <p:spPr/>
        <p:txBody>
          <a:bodyPr/>
          <a:lstStyle/>
          <a:p>
            <a:fld id="{76B2A7FC-8631-4FCB-BB01-D358410A091E}" type="slidenum">
              <a:rPr lang="en-US" smtClean="0"/>
              <a:t>8</a:t>
            </a:fld>
            <a:endParaRPr lang="en-US" dirty="0"/>
          </a:p>
        </p:txBody>
      </p:sp>
    </p:spTree>
    <p:extLst>
      <p:ext uri="{BB962C8B-B14F-4D97-AF65-F5344CB8AC3E}">
        <p14:creationId xmlns:p14="http://schemas.microsoft.com/office/powerpoint/2010/main" val="13350136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Pneumococcal</a:t>
            </a:r>
            <a:r>
              <a:rPr lang="en-US" baseline="0" dirty="0"/>
              <a:t> disease is a name for any infection caused by the bacteria called Streptococcus pneumoniae</a:t>
            </a:r>
          </a:p>
          <a:p>
            <a:pPr marL="171450" indent="-171450">
              <a:buFont typeface="Arial" panose="020B0604020202020204" pitchFamily="34" charset="0"/>
              <a:buChar char="•"/>
            </a:pPr>
            <a:r>
              <a:rPr lang="en-US" baseline="0" dirty="0"/>
              <a:t>Pneumococcal infections can range from ear and sinus infections to more serious diseases like pneumonia and bloodstream infections</a:t>
            </a:r>
          </a:p>
          <a:p>
            <a:pPr marL="171450" indent="-171450">
              <a:buFont typeface="Arial" panose="020B0604020202020204" pitchFamily="34" charset="0"/>
              <a:buChar char="•"/>
            </a:pPr>
            <a:r>
              <a:rPr lang="en-US" baseline="0" dirty="0"/>
              <a:t>Most pneumococcal infections are mild, however some can progress to pneumonia or other complications and result in hospitalization and death</a:t>
            </a:r>
          </a:p>
          <a:p>
            <a:pPr marL="171450" indent="-171450">
              <a:buFont typeface="Arial" panose="020B0604020202020204" pitchFamily="34" charset="0"/>
              <a:buChar char="•"/>
            </a:pPr>
            <a:r>
              <a:rPr lang="en-US" baseline="0" dirty="0"/>
              <a:t>Anyone can get pneumococcal disease but people with certain medical conditions like diabetes, heart disease, and asthma are at increased risk for the disease</a:t>
            </a:r>
          </a:p>
          <a:p>
            <a:pPr marL="171450" indent="-171450">
              <a:buFont typeface="Arial" panose="020B0604020202020204" pitchFamily="34" charset="0"/>
              <a:buChar char="•"/>
            </a:pPr>
            <a:r>
              <a:rPr lang="en-US" baseline="0" dirty="0"/>
              <a:t>Vaccines are the best way to prevent pneumococcal disease. Even though anyone can get the disease older adults are at greatest risk of serious illness and death</a:t>
            </a:r>
            <a:endParaRPr lang="en-US" dirty="0"/>
          </a:p>
        </p:txBody>
      </p:sp>
      <p:sp>
        <p:nvSpPr>
          <p:cNvPr id="4" name="Slide Number Placeholder 3"/>
          <p:cNvSpPr>
            <a:spLocks noGrp="1"/>
          </p:cNvSpPr>
          <p:nvPr>
            <p:ph type="sldNum" sz="quarter" idx="10"/>
          </p:nvPr>
        </p:nvSpPr>
        <p:spPr/>
        <p:txBody>
          <a:bodyPr/>
          <a:lstStyle/>
          <a:p>
            <a:fld id="{76B2A7FC-8631-4FCB-BB01-D358410A091E}" type="slidenum">
              <a:rPr lang="en-US" smtClean="0"/>
              <a:t>9</a:t>
            </a:fld>
            <a:endParaRPr lang="en-US" dirty="0"/>
          </a:p>
        </p:txBody>
      </p:sp>
    </p:spTree>
    <p:extLst>
      <p:ext uri="{BB962C8B-B14F-4D97-AF65-F5344CB8AC3E}">
        <p14:creationId xmlns:p14="http://schemas.microsoft.com/office/powerpoint/2010/main" val="366685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hyperlink" Target="https://twitter.com/alliantquality" TargetMode="External"/><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Master" Target="../slideMasters/slideMaster1.xml"/><Relationship Id="rId6" Type="http://schemas.openxmlformats.org/officeDocument/2006/relationships/hyperlink" Target="https://www.facebook.com/alliantqualityorg/" TargetMode="External"/><Relationship Id="rId11" Type="http://schemas.openxmlformats.org/officeDocument/2006/relationships/image" Target="../media/image8.png"/><Relationship Id="rId5" Type="http://schemas.openxmlformats.org/officeDocument/2006/relationships/image" Target="../media/image5.png"/><Relationship Id="rId10" Type="http://schemas.openxmlformats.org/officeDocument/2006/relationships/hyperlink" Target="https://www.youtube.com/channel/UC9mITtil3mHpVNd87vaxD6w" TargetMode="External"/><Relationship Id="rId4" Type="http://schemas.openxmlformats.org/officeDocument/2006/relationships/hyperlink" Target="http://www.linkedin.com/company/alliant-quality" TargetMode="External"/><Relationship Id="rId9"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8"/>
        <p:cNvGrpSpPr/>
        <p:nvPr/>
      </p:nvGrpSpPr>
      <p:grpSpPr>
        <a:xfrm>
          <a:off x="0" y="0"/>
          <a:ext cx="0" cy="0"/>
          <a:chOff x="0" y="0"/>
          <a:chExt cx="0" cy="0"/>
        </a:xfrm>
      </p:grpSpPr>
      <p:sp>
        <p:nvSpPr>
          <p:cNvPr id="19" name="Google Shape;19;p14"/>
          <p:cNvSpPr txBox="1">
            <a:spLocks noGrp="1"/>
          </p:cNvSpPr>
          <p:nvPr>
            <p:ph type="ctrTitle"/>
          </p:nvPr>
        </p:nvSpPr>
        <p:spPr>
          <a:xfrm>
            <a:off x="838200" y="1122363"/>
            <a:ext cx="105156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rgbClr val="00539B"/>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14"/>
          <p:cNvSpPr txBox="1">
            <a:spLocks noGrp="1"/>
          </p:cNvSpPr>
          <p:nvPr>
            <p:ph type="subTitle" idx="1"/>
          </p:nvPr>
        </p:nvSpPr>
        <p:spPr>
          <a:xfrm>
            <a:off x="838200" y="3602038"/>
            <a:ext cx="105156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1" name="Google Shape;21;p14"/>
          <p:cNvSpPr txBox="1">
            <a:spLocks noGrp="1"/>
          </p:cNvSpPr>
          <p:nvPr>
            <p:ph type="sldNum" idx="12"/>
          </p:nvPr>
        </p:nvSpPr>
        <p:spPr>
          <a:xfrm>
            <a:off x="11647204" y="6492875"/>
            <a:ext cx="5334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22"/>
        <p:cNvGrpSpPr/>
        <p:nvPr/>
      </p:nvGrpSpPr>
      <p:grpSpPr>
        <a:xfrm>
          <a:off x="0" y="0"/>
          <a:ext cx="0" cy="0"/>
          <a:chOff x="0" y="0"/>
          <a:chExt cx="0" cy="0"/>
        </a:xfrm>
      </p:grpSpPr>
      <p:sp>
        <p:nvSpPr>
          <p:cNvPr id="23" name="Google Shape;23;p15"/>
          <p:cNvSpPr txBox="1">
            <a:spLocks noGrp="1"/>
          </p:cNvSpPr>
          <p:nvPr>
            <p:ph type="sldNum" idx="12"/>
          </p:nvPr>
        </p:nvSpPr>
        <p:spPr>
          <a:xfrm>
            <a:off x="11647204" y="6492875"/>
            <a:ext cx="533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cxnSp>
        <p:nvCxnSpPr>
          <p:cNvPr id="24" name="Google Shape;24;p15"/>
          <p:cNvCxnSpPr/>
          <p:nvPr/>
        </p:nvCxnSpPr>
        <p:spPr>
          <a:xfrm>
            <a:off x="838200" y="1322507"/>
            <a:ext cx="10515600" cy="0"/>
          </a:xfrm>
          <a:prstGeom prst="straightConnector1">
            <a:avLst/>
          </a:prstGeom>
          <a:noFill/>
          <a:ln w="12700" cap="flat" cmpd="sng">
            <a:solidFill>
              <a:srgbClr val="F1CB03"/>
            </a:solidFill>
            <a:prstDash val="solid"/>
            <a:miter lim="800000"/>
            <a:headEnd type="none" w="sm" len="sm"/>
            <a:tailEnd type="none" w="sm" len="sm"/>
          </a:ln>
        </p:spPr>
      </p:cxnSp>
      <p:sp>
        <p:nvSpPr>
          <p:cNvPr id="25" name="Google Shape;25;p15"/>
          <p:cNvSpPr txBox="1">
            <a:spLocks noGrp="1"/>
          </p:cNvSpPr>
          <p:nvPr>
            <p:ph type="title"/>
          </p:nvPr>
        </p:nvSpPr>
        <p:spPr>
          <a:xfrm>
            <a:off x="838200" y="238997"/>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00539B"/>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26" name="Google Shape;26;p15" descr="QIN-QIO focus areas"/>
          <p:cNvPicPr preferRelativeResize="0"/>
          <p:nvPr/>
        </p:nvPicPr>
        <p:blipFill rotWithShape="1">
          <a:blip r:embed="rId2">
            <a:alphaModFix/>
          </a:blip>
          <a:srcRect/>
          <a:stretch/>
        </p:blipFill>
        <p:spPr>
          <a:xfrm>
            <a:off x="2566365" y="-472930"/>
            <a:ext cx="11013139" cy="780386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7"/>
        <p:cNvGrpSpPr/>
        <p:nvPr/>
      </p:nvGrpSpPr>
      <p:grpSpPr>
        <a:xfrm>
          <a:off x="0" y="0"/>
          <a:ext cx="0" cy="0"/>
          <a:chOff x="0" y="0"/>
          <a:chExt cx="0" cy="0"/>
        </a:xfrm>
      </p:grpSpPr>
      <p:sp>
        <p:nvSpPr>
          <p:cNvPr id="28" name="Google Shape;28;p16"/>
          <p:cNvSpPr txBox="1">
            <a:spLocks noGrp="1"/>
          </p:cNvSpPr>
          <p:nvPr>
            <p:ph type="title"/>
          </p:nvPr>
        </p:nvSpPr>
        <p:spPr>
          <a:xfrm>
            <a:off x="838200" y="238997"/>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00539B"/>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6"/>
          <p:cNvSpPr txBox="1">
            <a:spLocks noGrp="1"/>
          </p:cNvSpPr>
          <p:nvPr>
            <p:ph type="body" idx="1"/>
          </p:nvPr>
        </p:nvSpPr>
        <p:spPr>
          <a:xfrm>
            <a:off x="838200" y="1825625"/>
            <a:ext cx="10515600" cy="4127306"/>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16"/>
          <p:cNvSpPr txBox="1">
            <a:spLocks noGrp="1"/>
          </p:cNvSpPr>
          <p:nvPr>
            <p:ph type="sldNum" idx="12"/>
          </p:nvPr>
        </p:nvSpPr>
        <p:spPr>
          <a:xfrm>
            <a:off x="11647204" y="6492875"/>
            <a:ext cx="533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cxnSp>
        <p:nvCxnSpPr>
          <p:cNvPr id="31" name="Google Shape;31;p16"/>
          <p:cNvCxnSpPr/>
          <p:nvPr/>
        </p:nvCxnSpPr>
        <p:spPr>
          <a:xfrm>
            <a:off x="838200" y="1322507"/>
            <a:ext cx="10515600" cy="0"/>
          </a:xfrm>
          <a:prstGeom prst="straightConnector1">
            <a:avLst/>
          </a:prstGeom>
          <a:noFill/>
          <a:ln w="12700" cap="flat" cmpd="sng">
            <a:solidFill>
              <a:srgbClr val="F1CB03"/>
            </a:solidFill>
            <a:prstDash val="solid"/>
            <a:miter lim="800000"/>
            <a:headEnd type="none" w="sm" len="sm"/>
            <a:tailEnd type="none" w="sm" len="sm"/>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2_Title Only">
  <p:cSld name="2_Title Only">
    <p:spTree>
      <p:nvGrpSpPr>
        <p:cNvPr id="1" name="Shape 40"/>
        <p:cNvGrpSpPr/>
        <p:nvPr/>
      </p:nvGrpSpPr>
      <p:grpSpPr>
        <a:xfrm>
          <a:off x="0" y="0"/>
          <a:ext cx="0" cy="0"/>
          <a:chOff x="0" y="0"/>
          <a:chExt cx="0" cy="0"/>
        </a:xfrm>
      </p:grpSpPr>
      <p:sp>
        <p:nvSpPr>
          <p:cNvPr id="41" name="Google Shape;41;p18"/>
          <p:cNvSpPr txBox="1">
            <a:spLocks noGrp="1"/>
          </p:cNvSpPr>
          <p:nvPr>
            <p:ph type="sldNum" idx="12"/>
          </p:nvPr>
        </p:nvSpPr>
        <p:spPr>
          <a:xfrm>
            <a:off x="11647204" y="6492875"/>
            <a:ext cx="533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cxnSp>
        <p:nvCxnSpPr>
          <p:cNvPr id="42" name="Google Shape;42;p18"/>
          <p:cNvCxnSpPr/>
          <p:nvPr/>
        </p:nvCxnSpPr>
        <p:spPr>
          <a:xfrm>
            <a:off x="838200" y="1322507"/>
            <a:ext cx="10515600" cy="0"/>
          </a:xfrm>
          <a:prstGeom prst="straightConnector1">
            <a:avLst/>
          </a:prstGeom>
          <a:noFill/>
          <a:ln w="12700" cap="flat" cmpd="sng">
            <a:solidFill>
              <a:srgbClr val="F1CB03"/>
            </a:solidFill>
            <a:prstDash val="solid"/>
            <a:miter lim="800000"/>
            <a:headEnd type="none" w="sm" len="sm"/>
            <a:tailEnd type="none" w="sm" len="sm"/>
          </a:ln>
        </p:spPr>
      </p:cxnSp>
      <p:sp>
        <p:nvSpPr>
          <p:cNvPr id="43" name="Google Shape;43;p18"/>
          <p:cNvSpPr txBox="1">
            <a:spLocks noGrp="1"/>
          </p:cNvSpPr>
          <p:nvPr>
            <p:ph type="title"/>
          </p:nvPr>
        </p:nvSpPr>
        <p:spPr>
          <a:xfrm>
            <a:off x="838200" y="238997"/>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00539B"/>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44" name="Google Shape;44;p18"/>
          <p:cNvPicPr preferRelativeResize="0"/>
          <p:nvPr/>
        </p:nvPicPr>
        <p:blipFill rotWithShape="1">
          <a:blip r:embed="rId2">
            <a:alphaModFix/>
          </a:blip>
          <a:srcRect/>
          <a:stretch/>
        </p:blipFill>
        <p:spPr>
          <a:xfrm>
            <a:off x="842414" y="1392257"/>
            <a:ext cx="4597400" cy="3023128"/>
          </a:xfrm>
          <a:prstGeom prst="rect">
            <a:avLst/>
          </a:prstGeom>
          <a:noFill/>
          <a:ln>
            <a:noFill/>
          </a:ln>
        </p:spPr>
      </p:pic>
      <p:sp>
        <p:nvSpPr>
          <p:cNvPr id="45" name="Google Shape;45;p18"/>
          <p:cNvSpPr/>
          <p:nvPr/>
        </p:nvSpPr>
        <p:spPr>
          <a:xfrm>
            <a:off x="1486333" y="2726351"/>
            <a:ext cx="3469715" cy="52891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pic>
        <p:nvPicPr>
          <p:cNvPr id="46" name="Google Shape;46;p18" descr="image of the QIN-QIO website"/>
          <p:cNvPicPr preferRelativeResize="0"/>
          <p:nvPr/>
        </p:nvPicPr>
        <p:blipFill rotWithShape="1">
          <a:blip r:embed="rId3">
            <a:alphaModFix/>
          </a:blip>
          <a:srcRect b="13811"/>
          <a:stretch/>
        </p:blipFill>
        <p:spPr>
          <a:xfrm>
            <a:off x="5439814" y="1408782"/>
            <a:ext cx="5909772" cy="3006604"/>
          </a:xfrm>
          <a:prstGeom prst="rect">
            <a:avLst/>
          </a:prstGeom>
          <a:noFill/>
          <a:ln w="19050" cap="flat" cmpd="sng">
            <a:solidFill>
              <a:srgbClr val="B8DCFE"/>
            </a:solidFill>
            <a:prstDash val="solid"/>
            <a:miter lim="800000"/>
            <a:headEnd type="none" w="sm" len="sm"/>
            <a:tailEnd type="none" w="sm" len="sm"/>
          </a:ln>
        </p:spPr>
      </p:pic>
      <p:sp>
        <p:nvSpPr>
          <p:cNvPr id="47" name="Google Shape;47;p18"/>
          <p:cNvSpPr/>
          <p:nvPr/>
        </p:nvSpPr>
        <p:spPr>
          <a:xfrm>
            <a:off x="838200" y="1388721"/>
            <a:ext cx="10515600" cy="37785"/>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48" name="Google Shape;48;p18"/>
          <p:cNvSpPr/>
          <p:nvPr/>
        </p:nvSpPr>
        <p:spPr>
          <a:xfrm>
            <a:off x="838200" y="4415385"/>
            <a:ext cx="10515600" cy="37785"/>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49" name="Google Shape;49;p18"/>
          <p:cNvSpPr/>
          <p:nvPr/>
        </p:nvSpPr>
        <p:spPr>
          <a:xfrm>
            <a:off x="1056565" y="4499845"/>
            <a:ext cx="3610185"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i="0" u="none" strike="noStrike" cap="none" dirty="0">
                <a:solidFill>
                  <a:schemeClr val="lt1"/>
                </a:solidFill>
                <a:latin typeface="Calibri"/>
                <a:ea typeface="Calibri"/>
                <a:cs typeface="Calibri"/>
                <a:sym typeface="Calibri"/>
              </a:rPr>
              <a:t>Follow IPRO QIN-QIO </a:t>
            </a:r>
            <a:endParaRPr sz="2000" b="0" i="0" u="none" strike="noStrike" cap="none" dirty="0">
              <a:solidFill>
                <a:schemeClr val="lt1"/>
              </a:solidFill>
              <a:latin typeface="Calibri"/>
              <a:ea typeface="Calibri"/>
              <a:cs typeface="Calibri"/>
              <a:sym typeface="Calibri"/>
            </a:endParaRPr>
          </a:p>
        </p:txBody>
      </p:sp>
      <p:sp>
        <p:nvSpPr>
          <p:cNvPr id="50" name="Google Shape;50;p18"/>
          <p:cNvSpPr/>
          <p:nvPr/>
        </p:nvSpPr>
        <p:spPr>
          <a:xfrm>
            <a:off x="838200" y="4892136"/>
            <a:ext cx="10515600" cy="985520"/>
          </a:xfrm>
          <a:prstGeom prst="rect">
            <a:avLst/>
          </a:prstGeom>
          <a:solidFill>
            <a:srgbClr val="B8DCFE">
              <a:alpha val="4196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grpSp>
        <p:nvGrpSpPr>
          <p:cNvPr id="51" name="Google Shape;51;p18"/>
          <p:cNvGrpSpPr/>
          <p:nvPr/>
        </p:nvGrpSpPr>
        <p:grpSpPr>
          <a:xfrm>
            <a:off x="1161586" y="5059698"/>
            <a:ext cx="10135771" cy="657626"/>
            <a:chOff x="692460" y="3109241"/>
            <a:chExt cx="7247781" cy="470248"/>
          </a:xfrm>
        </p:grpSpPr>
        <p:pic>
          <p:nvPicPr>
            <p:cNvPr id="52" name="Google Shape;52;p18" descr="LinkedIn icon">
              <a:hlinkClick r:id="rId4"/>
            </p:cNvPr>
            <p:cNvPicPr preferRelativeResize="0"/>
            <p:nvPr/>
          </p:nvPicPr>
          <p:blipFill rotWithShape="1">
            <a:blip r:embed="rId5">
              <a:alphaModFix/>
            </a:blip>
            <a:srcRect/>
            <a:stretch/>
          </p:blipFill>
          <p:spPr>
            <a:xfrm>
              <a:off x="4548970" y="3109241"/>
              <a:ext cx="460886" cy="460886"/>
            </a:xfrm>
            <a:prstGeom prst="rect">
              <a:avLst/>
            </a:prstGeom>
            <a:noFill/>
            <a:ln>
              <a:noFill/>
            </a:ln>
          </p:spPr>
        </p:pic>
        <p:pic>
          <p:nvPicPr>
            <p:cNvPr id="53" name="Google Shape;53;p18" descr="Facebook icon">
              <a:hlinkClick r:id="rId6"/>
            </p:cNvPr>
            <p:cNvPicPr preferRelativeResize="0"/>
            <p:nvPr/>
          </p:nvPicPr>
          <p:blipFill rotWithShape="1">
            <a:blip r:embed="rId7">
              <a:alphaModFix/>
            </a:blip>
            <a:srcRect/>
            <a:stretch/>
          </p:blipFill>
          <p:spPr>
            <a:xfrm>
              <a:off x="692460" y="3109241"/>
              <a:ext cx="460887" cy="460887"/>
            </a:xfrm>
            <a:prstGeom prst="rect">
              <a:avLst/>
            </a:prstGeom>
            <a:noFill/>
            <a:ln>
              <a:noFill/>
            </a:ln>
          </p:spPr>
        </p:pic>
        <p:pic>
          <p:nvPicPr>
            <p:cNvPr id="54" name="Google Shape;54;p18" descr="Twitter icon">
              <a:hlinkClick r:id="rId8"/>
            </p:cNvPr>
            <p:cNvPicPr preferRelativeResize="0"/>
            <p:nvPr/>
          </p:nvPicPr>
          <p:blipFill rotWithShape="1">
            <a:blip r:embed="rId9">
              <a:alphaModFix/>
            </a:blip>
            <a:srcRect/>
            <a:stretch/>
          </p:blipFill>
          <p:spPr>
            <a:xfrm>
              <a:off x="2599350" y="3118601"/>
              <a:ext cx="460888" cy="460888"/>
            </a:xfrm>
            <a:prstGeom prst="rect">
              <a:avLst/>
            </a:prstGeom>
            <a:noFill/>
            <a:ln>
              <a:noFill/>
            </a:ln>
          </p:spPr>
        </p:pic>
        <p:pic>
          <p:nvPicPr>
            <p:cNvPr id="55" name="Google Shape;55;p18" descr="YouTube icon">
              <a:hlinkClick r:id="rId10"/>
            </p:cNvPr>
            <p:cNvPicPr preferRelativeResize="0"/>
            <p:nvPr/>
          </p:nvPicPr>
          <p:blipFill rotWithShape="1">
            <a:blip r:embed="rId11">
              <a:alphaModFix/>
            </a:blip>
            <a:srcRect/>
            <a:stretch/>
          </p:blipFill>
          <p:spPr>
            <a:xfrm>
              <a:off x="6476791" y="3109241"/>
              <a:ext cx="460886" cy="460886"/>
            </a:xfrm>
            <a:prstGeom prst="rect">
              <a:avLst/>
            </a:prstGeom>
            <a:noFill/>
            <a:ln>
              <a:noFill/>
            </a:ln>
          </p:spPr>
        </p:pic>
        <p:sp>
          <p:nvSpPr>
            <p:cNvPr id="56" name="Google Shape;56;p18"/>
            <p:cNvSpPr txBox="1"/>
            <p:nvPr/>
          </p:nvSpPr>
          <p:spPr>
            <a:xfrm>
              <a:off x="5067974" y="3240648"/>
              <a:ext cx="1329845" cy="19807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i="0" u="none" strike="noStrike" cap="none" dirty="0">
                  <a:solidFill>
                    <a:schemeClr val="accent6"/>
                  </a:solidFill>
                  <a:latin typeface="Calibri"/>
                  <a:ea typeface="Calibri"/>
                  <a:cs typeface="Calibri"/>
                  <a:sym typeface="Calibri"/>
                </a:rPr>
                <a:t>@IPRO QIN-QIO</a:t>
              </a:r>
              <a:endParaRPr dirty="0"/>
            </a:p>
          </p:txBody>
        </p:sp>
        <p:sp>
          <p:nvSpPr>
            <p:cNvPr id="57" name="Google Shape;57;p18"/>
            <p:cNvSpPr txBox="1"/>
            <p:nvPr/>
          </p:nvSpPr>
          <p:spPr>
            <a:xfrm>
              <a:off x="7006334" y="3240648"/>
              <a:ext cx="933907" cy="19807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dirty="0">
                  <a:solidFill>
                    <a:schemeClr val="accent6"/>
                  </a:solidFill>
                  <a:latin typeface="Calibri"/>
                  <a:ea typeface="Calibri"/>
                  <a:cs typeface="Calibri"/>
                  <a:sym typeface="Calibri"/>
                </a:rPr>
                <a:t>IPRO QIN-QIO</a:t>
              </a:r>
              <a:endParaRPr dirty="0"/>
            </a:p>
          </p:txBody>
        </p:sp>
        <p:sp>
          <p:nvSpPr>
            <p:cNvPr id="58" name="Google Shape;58;p18"/>
            <p:cNvSpPr txBox="1"/>
            <p:nvPr/>
          </p:nvSpPr>
          <p:spPr>
            <a:xfrm>
              <a:off x="3145330" y="3240648"/>
              <a:ext cx="1329845" cy="19807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dirty="0">
                  <a:solidFill>
                    <a:schemeClr val="accent6"/>
                  </a:solidFill>
                  <a:latin typeface="Calibri"/>
                  <a:ea typeface="Calibri"/>
                  <a:cs typeface="Calibri"/>
                  <a:sym typeface="Calibri"/>
                </a:rPr>
                <a:t>@IPROQINQIO</a:t>
              </a:r>
              <a:endParaRPr dirty="0"/>
            </a:p>
          </p:txBody>
        </p:sp>
        <p:sp>
          <p:nvSpPr>
            <p:cNvPr id="59" name="Google Shape;59;p18"/>
            <p:cNvSpPr txBox="1"/>
            <p:nvPr/>
          </p:nvSpPr>
          <p:spPr>
            <a:xfrm>
              <a:off x="1211627" y="3240648"/>
              <a:ext cx="1597178" cy="19807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dirty="0">
                  <a:solidFill>
                    <a:schemeClr val="accent6"/>
                  </a:solidFill>
                  <a:latin typeface="Calibri"/>
                  <a:ea typeface="Calibri"/>
                  <a:cs typeface="Calibri"/>
                  <a:sym typeface="Calibri"/>
                </a:rPr>
                <a:t>@IPROQINQIO</a:t>
              </a:r>
              <a:endParaRPr dirty="0"/>
            </a:p>
          </p:txBody>
        </p:sp>
      </p:grpSp>
      <p:sp>
        <p:nvSpPr>
          <p:cNvPr id="60" name="Google Shape;60;p18"/>
          <p:cNvSpPr/>
          <p:nvPr/>
        </p:nvSpPr>
        <p:spPr>
          <a:xfrm>
            <a:off x="838200" y="5859968"/>
            <a:ext cx="10515600" cy="45719"/>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61" name="Google Shape;61;p18"/>
          <p:cNvSpPr/>
          <p:nvPr/>
        </p:nvSpPr>
        <p:spPr>
          <a:xfrm>
            <a:off x="844296" y="4514447"/>
            <a:ext cx="10515600" cy="372161"/>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62"/>
        <p:cNvGrpSpPr/>
        <p:nvPr/>
      </p:nvGrpSpPr>
      <p:grpSpPr>
        <a:xfrm>
          <a:off x="0" y="0"/>
          <a:ext cx="0" cy="0"/>
          <a:chOff x="0" y="0"/>
          <a:chExt cx="0" cy="0"/>
        </a:xfrm>
      </p:grpSpPr>
      <p:sp>
        <p:nvSpPr>
          <p:cNvPr id="63" name="Google Shape;63;p19"/>
          <p:cNvSpPr txBox="1">
            <a:spLocks noGrp="1"/>
          </p:cNvSpPr>
          <p:nvPr>
            <p:ph type="body" idx="1"/>
          </p:nvPr>
        </p:nvSpPr>
        <p:spPr>
          <a:xfrm>
            <a:off x="831850" y="3118645"/>
            <a:ext cx="105156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64" name="Google Shape;64;p19"/>
          <p:cNvSpPr txBox="1">
            <a:spLocks noGrp="1"/>
          </p:cNvSpPr>
          <p:nvPr>
            <p:ph type="sldNum" idx="12"/>
          </p:nvPr>
        </p:nvSpPr>
        <p:spPr>
          <a:xfrm>
            <a:off x="11647204" y="6492875"/>
            <a:ext cx="533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cxnSp>
        <p:nvCxnSpPr>
          <p:cNvPr id="65" name="Google Shape;65;p19"/>
          <p:cNvCxnSpPr/>
          <p:nvPr/>
        </p:nvCxnSpPr>
        <p:spPr>
          <a:xfrm>
            <a:off x="831852" y="2989261"/>
            <a:ext cx="9708329" cy="0"/>
          </a:xfrm>
          <a:prstGeom prst="straightConnector1">
            <a:avLst/>
          </a:prstGeom>
          <a:noFill/>
          <a:ln w="12700" cap="flat" cmpd="sng">
            <a:solidFill>
              <a:srgbClr val="F1CB03"/>
            </a:solidFill>
            <a:prstDash val="solid"/>
            <a:miter lim="800000"/>
            <a:headEnd type="none" w="sm" len="sm"/>
            <a:tailEnd type="none" w="sm" len="sm"/>
          </a:ln>
        </p:spPr>
      </p:cxnSp>
      <p:sp>
        <p:nvSpPr>
          <p:cNvPr id="66" name="Google Shape;66;p19"/>
          <p:cNvSpPr txBox="1">
            <a:spLocks noGrp="1"/>
          </p:cNvSpPr>
          <p:nvPr>
            <p:ph type="title"/>
          </p:nvPr>
        </p:nvSpPr>
        <p:spPr>
          <a:xfrm>
            <a:off x="831850" y="1709739"/>
            <a:ext cx="10515600" cy="1279522"/>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00539B"/>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67"/>
        <p:cNvGrpSpPr/>
        <p:nvPr/>
      </p:nvGrpSpPr>
      <p:grpSpPr>
        <a:xfrm>
          <a:off x="0" y="0"/>
          <a:ext cx="0" cy="0"/>
          <a:chOff x="0" y="0"/>
          <a:chExt cx="0" cy="0"/>
        </a:xfrm>
      </p:grpSpPr>
      <p:sp>
        <p:nvSpPr>
          <p:cNvPr id="68" name="Google Shape;68;p20"/>
          <p:cNvSpPr txBox="1">
            <a:spLocks noGrp="1"/>
          </p:cNvSpPr>
          <p:nvPr>
            <p:ph type="body" idx="1"/>
          </p:nvPr>
        </p:nvSpPr>
        <p:spPr>
          <a:xfrm>
            <a:off x="838200" y="1825625"/>
            <a:ext cx="5181600" cy="4117975"/>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9" name="Google Shape;69;p20"/>
          <p:cNvSpPr txBox="1">
            <a:spLocks noGrp="1"/>
          </p:cNvSpPr>
          <p:nvPr>
            <p:ph type="body" idx="2"/>
          </p:nvPr>
        </p:nvSpPr>
        <p:spPr>
          <a:xfrm>
            <a:off x="6172200" y="1825625"/>
            <a:ext cx="5181600" cy="4117975"/>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0" name="Google Shape;70;p20"/>
          <p:cNvSpPr txBox="1">
            <a:spLocks noGrp="1"/>
          </p:cNvSpPr>
          <p:nvPr>
            <p:ph type="sldNum" idx="12"/>
          </p:nvPr>
        </p:nvSpPr>
        <p:spPr>
          <a:xfrm>
            <a:off x="11647204" y="6492875"/>
            <a:ext cx="533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cxnSp>
        <p:nvCxnSpPr>
          <p:cNvPr id="71" name="Google Shape;71;p20"/>
          <p:cNvCxnSpPr/>
          <p:nvPr/>
        </p:nvCxnSpPr>
        <p:spPr>
          <a:xfrm>
            <a:off x="838200" y="1322507"/>
            <a:ext cx="10515600" cy="0"/>
          </a:xfrm>
          <a:prstGeom prst="straightConnector1">
            <a:avLst/>
          </a:prstGeom>
          <a:noFill/>
          <a:ln w="12700" cap="flat" cmpd="sng">
            <a:solidFill>
              <a:srgbClr val="F1CB03"/>
            </a:solidFill>
            <a:prstDash val="solid"/>
            <a:miter lim="800000"/>
            <a:headEnd type="none" w="sm" len="sm"/>
            <a:tailEnd type="none" w="sm" len="sm"/>
          </a:ln>
        </p:spPr>
      </p:cxnSp>
      <p:sp>
        <p:nvSpPr>
          <p:cNvPr id="72" name="Google Shape;72;p20"/>
          <p:cNvSpPr txBox="1">
            <a:spLocks noGrp="1"/>
          </p:cNvSpPr>
          <p:nvPr>
            <p:ph type="title"/>
          </p:nvPr>
        </p:nvSpPr>
        <p:spPr>
          <a:xfrm>
            <a:off x="838200" y="238997"/>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00539B"/>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73"/>
        <p:cNvGrpSpPr/>
        <p:nvPr/>
      </p:nvGrpSpPr>
      <p:grpSpPr>
        <a:xfrm>
          <a:off x="0" y="0"/>
          <a:ext cx="0" cy="0"/>
          <a:chOff x="0" y="0"/>
          <a:chExt cx="0" cy="0"/>
        </a:xfrm>
      </p:grpSpPr>
      <p:sp>
        <p:nvSpPr>
          <p:cNvPr id="74" name="Google Shape;74;p21"/>
          <p:cNvSpPr txBox="1">
            <a:spLocks noGrp="1"/>
          </p:cNvSpPr>
          <p:nvPr>
            <p:ph type="sldNum" idx="12"/>
          </p:nvPr>
        </p:nvSpPr>
        <p:spPr>
          <a:xfrm>
            <a:off x="11647204" y="6492875"/>
            <a:ext cx="533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cxnSp>
        <p:nvCxnSpPr>
          <p:cNvPr id="75" name="Google Shape;75;p21"/>
          <p:cNvCxnSpPr/>
          <p:nvPr/>
        </p:nvCxnSpPr>
        <p:spPr>
          <a:xfrm>
            <a:off x="838200" y="1322507"/>
            <a:ext cx="10515600" cy="0"/>
          </a:xfrm>
          <a:prstGeom prst="straightConnector1">
            <a:avLst/>
          </a:prstGeom>
          <a:noFill/>
          <a:ln w="12700" cap="flat" cmpd="sng">
            <a:solidFill>
              <a:srgbClr val="F1CB03"/>
            </a:solidFill>
            <a:prstDash val="solid"/>
            <a:miter lim="800000"/>
            <a:headEnd type="none" w="sm" len="sm"/>
            <a:tailEnd type="none" w="sm" len="sm"/>
          </a:ln>
        </p:spPr>
      </p:cxnSp>
      <p:sp>
        <p:nvSpPr>
          <p:cNvPr id="76" name="Google Shape;76;p21"/>
          <p:cNvSpPr txBox="1">
            <a:spLocks noGrp="1"/>
          </p:cNvSpPr>
          <p:nvPr>
            <p:ph type="title"/>
          </p:nvPr>
        </p:nvSpPr>
        <p:spPr>
          <a:xfrm>
            <a:off x="838200" y="238997"/>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00539B"/>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77"/>
        <p:cNvGrpSpPr/>
        <p:nvPr/>
      </p:nvGrpSpPr>
      <p:grpSpPr>
        <a:xfrm>
          <a:off x="0" y="0"/>
          <a:ext cx="0" cy="0"/>
          <a:chOff x="0" y="0"/>
          <a:chExt cx="0" cy="0"/>
        </a:xfrm>
      </p:grpSpPr>
      <p:sp>
        <p:nvSpPr>
          <p:cNvPr id="78" name="Google Shape;78;p22"/>
          <p:cNvSpPr txBox="1">
            <a:spLocks noGrp="1"/>
          </p:cNvSpPr>
          <p:nvPr>
            <p:ph type="sldNum" idx="12"/>
          </p:nvPr>
        </p:nvSpPr>
        <p:spPr>
          <a:xfrm>
            <a:off x="11647204" y="6492875"/>
            <a:ext cx="533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
        <p:nvSpPr>
          <p:cNvPr id="79" name="Google Shape;79;p22"/>
          <p:cNvSpPr/>
          <p:nvPr/>
        </p:nvSpPr>
        <p:spPr>
          <a:xfrm>
            <a:off x="7756634" y="5644055"/>
            <a:ext cx="3736428" cy="108782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cxnSp>
        <p:nvCxnSpPr>
          <p:cNvPr id="80" name="Google Shape;80;p22"/>
          <p:cNvCxnSpPr/>
          <p:nvPr/>
        </p:nvCxnSpPr>
        <p:spPr>
          <a:xfrm>
            <a:off x="838200" y="1322507"/>
            <a:ext cx="10515600" cy="0"/>
          </a:xfrm>
          <a:prstGeom prst="straightConnector1">
            <a:avLst/>
          </a:prstGeom>
          <a:noFill/>
          <a:ln w="12700" cap="flat" cmpd="sng">
            <a:solidFill>
              <a:srgbClr val="F1CB03"/>
            </a:solidFill>
            <a:prstDash val="solid"/>
            <a:miter lim="800000"/>
            <a:headEnd type="none" w="sm" len="sm"/>
            <a:tailEnd type="none" w="sm" len="sm"/>
          </a:ln>
        </p:spPr>
      </p:cxnSp>
      <p:sp>
        <p:nvSpPr>
          <p:cNvPr id="81" name="Google Shape;81;p22"/>
          <p:cNvSpPr txBox="1">
            <a:spLocks noGrp="1"/>
          </p:cNvSpPr>
          <p:nvPr>
            <p:ph type="title"/>
          </p:nvPr>
        </p:nvSpPr>
        <p:spPr>
          <a:xfrm>
            <a:off x="838200" y="238997"/>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00539B"/>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1179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1179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953D466F-0B71-3646-A63E-72276CFD0D9A}" type="slidenum">
              <a:rPr lang="en-US" smtClean="0"/>
              <a:pPr/>
              <a:t>‹#›</a:t>
            </a:fld>
            <a:endParaRPr lang="en-US" dirty="0"/>
          </a:p>
        </p:txBody>
      </p:sp>
      <p:cxnSp>
        <p:nvCxnSpPr>
          <p:cNvPr id="8" name="Straight Connector 7">
            <a:extLst>
              <a:ext uri="{FF2B5EF4-FFF2-40B4-BE49-F238E27FC236}">
                <a16:creationId xmlns:a16="http://schemas.microsoft.com/office/drawing/2014/main" id="{F6642C1C-4F5F-694D-913B-DF4D0211B9BC}"/>
              </a:ext>
            </a:extLst>
          </p:cNvPr>
          <p:cNvCxnSpPr>
            <a:cxnSpLocks/>
          </p:cNvCxnSpPr>
          <p:nvPr userDrawn="1"/>
        </p:nvCxnSpPr>
        <p:spPr>
          <a:xfrm>
            <a:off x="838200" y="1322507"/>
            <a:ext cx="10515600" cy="0"/>
          </a:xfrm>
          <a:prstGeom prst="line">
            <a:avLst/>
          </a:prstGeom>
          <a:ln w="12700">
            <a:solidFill>
              <a:srgbClr val="F1CB03"/>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A379EC72-44FD-7943-8677-F342A513ACFF}"/>
              </a:ext>
            </a:extLst>
          </p:cNvPr>
          <p:cNvSpPr>
            <a:spLocks noGrp="1"/>
          </p:cNvSpPr>
          <p:nvPr>
            <p:ph type="title"/>
          </p:nvPr>
        </p:nvSpPr>
        <p:spPr>
          <a:xfrm>
            <a:off x="838200" y="238997"/>
            <a:ext cx="10515600" cy="1325563"/>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14404277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rgbClr val="00539B"/>
              </a:buClr>
              <a:buSzPts val="3600"/>
              <a:buFont typeface="Calibri"/>
              <a:buNone/>
              <a:defRPr sz="3600" b="1" i="0" u="none" strike="noStrike" cap="none">
                <a:solidFill>
                  <a:srgbClr val="00539B"/>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3"/>
          <p:cNvSpPr txBox="1">
            <a:spLocks noGrp="1"/>
          </p:cNvSpPr>
          <p:nvPr>
            <p:ph type="body" idx="1"/>
          </p:nvPr>
        </p:nvSpPr>
        <p:spPr>
          <a:xfrm>
            <a:off x="838200" y="1825625"/>
            <a:ext cx="10515600" cy="4127306"/>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3"/>
          <p:cNvSpPr txBox="1">
            <a:spLocks noGrp="1"/>
          </p:cNvSpPr>
          <p:nvPr>
            <p:ph type="sldNum" idx="12"/>
          </p:nvPr>
        </p:nvSpPr>
        <p:spPr>
          <a:xfrm>
            <a:off x="11647204" y="6492875"/>
            <a:ext cx="533400" cy="365125"/>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0" marR="0" lvl="1" indent="0" algn="l" rtl="0">
              <a:spcBef>
                <a:spcPts val="0"/>
              </a:spcBef>
              <a:buNone/>
              <a:defRPr sz="1200" b="0" i="0" u="none" strike="noStrike" cap="none">
                <a:solidFill>
                  <a:srgbClr val="888888"/>
                </a:solidFill>
                <a:latin typeface="Calibri"/>
                <a:ea typeface="Calibri"/>
                <a:cs typeface="Calibri"/>
                <a:sym typeface="Calibri"/>
              </a:defRPr>
            </a:lvl2pPr>
            <a:lvl3pPr marL="0" marR="0" lvl="2" indent="0" algn="l" rtl="0">
              <a:spcBef>
                <a:spcPts val="0"/>
              </a:spcBef>
              <a:buNone/>
              <a:defRPr sz="1200" b="0" i="0" u="none" strike="noStrike" cap="none">
                <a:solidFill>
                  <a:srgbClr val="888888"/>
                </a:solidFill>
                <a:latin typeface="Calibri"/>
                <a:ea typeface="Calibri"/>
                <a:cs typeface="Calibri"/>
                <a:sym typeface="Calibri"/>
              </a:defRPr>
            </a:lvl3pPr>
            <a:lvl4pPr marL="0" marR="0" lvl="3" indent="0" algn="l" rtl="0">
              <a:spcBef>
                <a:spcPts val="0"/>
              </a:spcBef>
              <a:buNone/>
              <a:defRPr sz="1200" b="0" i="0" u="none" strike="noStrike" cap="none">
                <a:solidFill>
                  <a:srgbClr val="888888"/>
                </a:solidFill>
                <a:latin typeface="Calibri"/>
                <a:ea typeface="Calibri"/>
                <a:cs typeface="Calibri"/>
                <a:sym typeface="Calibri"/>
              </a:defRPr>
            </a:lvl4pPr>
            <a:lvl5pPr marL="0" marR="0" lvl="4" indent="0" algn="l" rtl="0">
              <a:spcBef>
                <a:spcPts val="0"/>
              </a:spcBef>
              <a:buNone/>
              <a:defRPr sz="1200" b="0" i="0" u="none" strike="noStrike" cap="none">
                <a:solidFill>
                  <a:srgbClr val="888888"/>
                </a:solidFill>
                <a:latin typeface="Calibri"/>
                <a:ea typeface="Calibri"/>
                <a:cs typeface="Calibri"/>
                <a:sym typeface="Calibri"/>
              </a:defRPr>
            </a:lvl5pPr>
            <a:lvl6pPr marL="0" marR="0" lvl="5" indent="0" algn="l" rtl="0">
              <a:spcBef>
                <a:spcPts val="0"/>
              </a:spcBef>
              <a:buNone/>
              <a:defRPr sz="1200" b="0" i="0" u="none" strike="noStrike" cap="none">
                <a:solidFill>
                  <a:srgbClr val="888888"/>
                </a:solidFill>
                <a:latin typeface="Calibri"/>
                <a:ea typeface="Calibri"/>
                <a:cs typeface="Calibri"/>
                <a:sym typeface="Calibri"/>
              </a:defRPr>
            </a:lvl6pPr>
            <a:lvl7pPr marL="0" marR="0" lvl="6" indent="0" algn="l" rtl="0">
              <a:spcBef>
                <a:spcPts val="0"/>
              </a:spcBef>
              <a:buNone/>
              <a:defRPr sz="1200" b="0" i="0" u="none" strike="noStrike" cap="none">
                <a:solidFill>
                  <a:srgbClr val="888888"/>
                </a:solidFill>
                <a:latin typeface="Calibri"/>
                <a:ea typeface="Calibri"/>
                <a:cs typeface="Calibri"/>
                <a:sym typeface="Calibri"/>
              </a:defRPr>
            </a:lvl7pPr>
            <a:lvl8pPr marL="0" marR="0" lvl="7" indent="0" algn="l" rtl="0">
              <a:spcBef>
                <a:spcPts val="0"/>
              </a:spcBef>
              <a:buNone/>
              <a:defRPr sz="1200" b="0" i="0" u="none" strike="noStrike" cap="none">
                <a:solidFill>
                  <a:srgbClr val="888888"/>
                </a:solidFill>
                <a:latin typeface="Calibri"/>
                <a:ea typeface="Calibri"/>
                <a:cs typeface="Calibri"/>
                <a:sym typeface="Calibri"/>
              </a:defRPr>
            </a:lvl8pPr>
            <a:lvl9pPr marL="0" marR="0" lvl="8" indent="0" algn="l" rtl="0">
              <a:spcBef>
                <a:spcPts val="0"/>
              </a:spcBef>
              <a:buNone/>
              <a:defRPr sz="1200" b="0" i="0" u="none" strike="noStrike" cap="none">
                <a:solidFill>
                  <a:srgbClr val="888888"/>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dirty="0"/>
          </a:p>
        </p:txBody>
      </p:sp>
      <p:sp>
        <p:nvSpPr>
          <p:cNvPr id="13" name="Google Shape;13;p13"/>
          <p:cNvSpPr/>
          <p:nvPr/>
        </p:nvSpPr>
        <p:spPr>
          <a:xfrm>
            <a:off x="0" y="0"/>
            <a:ext cx="405704" cy="1663078"/>
          </a:xfrm>
          <a:prstGeom prst="rect">
            <a:avLst/>
          </a:prstGeom>
          <a:solidFill>
            <a:srgbClr val="F1CB0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4" name="Google Shape;14;p13"/>
          <p:cNvSpPr/>
          <p:nvPr/>
        </p:nvSpPr>
        <p:spPr>
          <a:xfrm>
            <a:off x="629" y="1749288"/>
            <a:ext cx="405704" cy="1630017"/>
          </a:xfrm>
          <a:prstGeom prst="rect">
            <a:avLst/>
          </a:prstGeom>
          <a:solidFill>
            <a:srgbClr val="2CC5C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5" name="Google Shape;15;p13"/>
          <p:cNvSpPr/>
          <p:nvPr/>
        </p:nvSpPr>
        <p:spPr>
          <a:xfrm>
            <a:off x="3457" y="3472106"/>
            <a:ext cx="405704" cy="1630017"/>
          </a:xfrm>
          <a:prstGeom prst="rect">
            <a:avLst/>
          </a:prstGeom>
          <a:solidFill>
            <a:srgbClr val="63D6F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6" name="Google Shape;16;p13"/>
          <p:cNvSpPr/>
          <p:nvPr/>
        </p:nvSpPr>
        <p:spPr>
          <a:xfrm>
            <a:off x="-271" y="5194924"/>
            <a:ext cx="405704" cy="1663077"/>
          </a:xfrm>
          <a:prstGeom prst="rect">
            <a:avLst/>
          </a:prstGeom>
          <a:solidFill>
            <a:srgbClr val="FB7A2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pic>
        <p:nvPicPr>
          <p:cNvPr id="17" name="Google Shape;17;p13"/>
          <p:cNvPicPr preferRelativeResize="0"/>
          <p:nvPr/>
        </p:nvPicPr>
        <p:blipFill rotWithShape="1">
          <a:blip r:embed="rId11">
            <a:alphaModFix/>
          </a:blip>
          <a:srcRect/>
          <a:stretch/>
        </p:blipFill>
        <p:spPr>
          <a:xfrm>
            <a:off x="8263128" y="6100436"/>
            <a:ext cx="3090672" cy="58516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4" r:id="rId5"/>
    <p:sldLayoutId id="2147483655" r:id="rId6"/>
    <p:sldLayoutId id="2147483656" r:id="rId7"/>
    <p:sldLayoutId id="2147483657" r:id="rId8"/>
    <p:sldLayoutId id="2147483658"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44">
          <p15:clr>
            <a:srgbClr val="F26B43"/>
          </p15:clr>
        </p15:guide>
        <p15:guide id="2" pos="528">
          <p15:clr>
            <a:srgbClr val="F26B43"/>
          </p15:clr>
        </p15:guide>
        <p15:guide id="3" pos="7152">
          <p15:clr>
            <a:srgbClr val="F26B43"/>
          </p15:clr>
        </p15:guide>
        <p15:guide id="4" orient="horz" pos="3744">
          <p15:clr>
            <a:srgbClr val="F26B43"/>
          </p15:clr>
        </p15:guide>
        <p15:guide id="5" orient="horz" pos="420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dgXDbXphZDI" TargetMode="External"/><Relationship Id="rId2" Type="http://schemas.openxmlformats.org/officeDocument/2006/relationships/notesSlide" Target="../notesSlides/notesSlide13.xml"/><Relationship Id="rId1" Type="http://schemas.openxmlformats.org/officeDocument/2006/relationships/slideLayout" Target="../slideLayouts/slideLayout9.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8" Type="http://schemas.openxmlformats.org/officeDocument/2006/relationships/hyperlink" Target="https://www.vaccines.gov/" TargetMode="External"/><Relationship Id="rId3" Type="http://schemas.openxmlformats.org/officeDocument/2006/relationships/hyperlink" Target="https://www.cdc.gov/coronavirus/2019-ncov/vaccines/vaccine-benefits.html" TargetMode="External"/><Relationship Id="rId7" Type="http://schemas.openxmlformats.org/officeDocument/2006/relationships/hyperlink" Target="https://www.immunize.org/"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hyperlink" Target="https://www.fda.gov/news-events/press-announcements/coronavirus-covid-19-update-fda-authorizes-moderna-pfizer-biontech-bivalent-covid-19-vaccines-use" TargetMode="External"/><Relationship Id="rId5" Type="http://schemas.openxmlformats.org/officeDocument/2006/relationships/hyperlink" Target="https://www.cdc.gov/flu/highrisk/65over.htmhttps:/www.cdc.gov/pneumococcal/index.html" TargetMode="External"/><Relationship Id="rId4" Type="http://schemas.openxmlformats.org/officeDocument/2006/relationships/hyperlink" Target="https://www.cdc.gov/vaccines/adults/reasons-to-vaccinate.html" TargetMode="External"/><Relationship Id="rId9" Type="http://schemas.openxmlformats.org/officeDocument/2006/relationships/image" Target="../media/image14.jpeg"/></Relationships>
</file>

<file path=ppt/slides/_rels/slide18.xml.rels><?xml version="1.0" encoding="UTF-8" standalone="yes"?>
<Relationships xmlns="http://schemas.openxmlformats.org/package/2006/relationships"><Relationship Id="rId3" Type="http://schemas.openxmlformats.org/officeDocument/2006/relationships/hyperlink" Target="https://qi.ipro.org/" TargetMode="External"/><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aBIBsfrAnkI"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pic>
        <p:nvPicPr>
          <p:cNvPr id="3" name="Picture 2">
            <a:extLst>
              <a:ext uri="{FF2B5EF4-FFF2-40B4-BE49-F238E27FC236}">
                <a16:creationId xmlns:a16="http://schemas.microsoft.com/office/drawing/2014/main" id="{C092A2D7-0C3B-3F1A-436B-DF096FB26BE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931103" y="3602038"/>
            <a:ext cx="1354411" cy="1022912"/>
          </a:xfrm>
          <a:prstGeom prst="rect">
            <a:avLst/>
          </a:prstGeom>
        </p:spPr>
      </p:pic>
      <p:sp>
        <p:nvSpPr>
          <p:cNvPr id="87" name="Google Shape;87;p1"/>
          <p:cNvSpPr txBox="1">
            <a:spLocks noGrp="1"/>
          </p:cNvSpPr>
          <p:nvPr>
            <p:ph type="ctrTitle"/>
          </p:nvPr>
        </p:nvSpPr>
        <p:spPr>
          <a:xfrm>
            <a:off x="838200" y="1122363"/>
            <a:ext cx="10515600" cy="23876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00539B"/>
              </a:buClr>
              <a:buSzPts val="6000"/>
              <a:buFont typeface="Calibri"/>
              <a:buNone/>
            </a:pPr>
            <a:r>
              <a:rPr lang="en-US" dirty="0"/>
              <a:t>Staying Up-to-Date With Your Vaccinations</a:t>
            </a:r>
            <a:endParaRPr dirty="0"/>
          </a:p>
        </p:txBody>
      </p:sp>
      <p:sp>
        <p:nvSpPr>
          <p:cNvPr id="88" name="Google Shape;88;p1"/>
          <p:cNvSpPr txBox="1">
            <a:spLocks noGrp="1"/>
          </p:cNvSpPr>
          <p:nvPr>
            <p:ph type="subTitle" idx="1"/>
          </p:nvPr>
        </p:nvSpPr>
        <p:spPr>
          <a:xfrm>
            <a:off x="838200" y="3602038"/>
            <a:ext cx="10515600" cy="1655762"/>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2400"/>
              <a:buNone/>
            </a:pPr>
            <a:r>
              <a:rPr lang="en-US" b="1" u="sng" dirty="0"/>
              <a:t>W</a:t>
            </a:r>
            <a:r>
              <a:rPr lang="en-US" dirty="0"/>
              <a:t>hat </a:t>
            </a:r>
            <a:r>
              <a:rPr lang="en-US" b="1" u="sng" dirty="0"/>
              <a:t>A</a:t>
            </a:r>
            <a:r>
              <a:rPr lang="en-US" dirty="0"/>
              <a:t>bout </a:t>
            </a:r>
            <a:r>
              <a:rPr lang="en-US" b="1" u="sng" dirty="0"/>
              <a:t>V</a:t>
            </a:r>
            <a:r>
              <a:rPr lang="en-US" dirty="0"/>
              <a:t>accines? </a:t>
            </a:r>
            <a:r>
              <a:rPr lang="en-US" b="1" u="sng" dirty="0"/>
              <a:t>E</a:t>
            </a:r>
            <a:r>
              <a:rPr lang="en-US" dirty="0"/>
              <a:t>very time </a:t>
            </a:r>
            <a:endParaRPr dirty="0"/>
          </a:p>
        </p:txBody>
      </p:sp>
      <p:sp>
        <p:nvSpPr>
          <p:cNvPr id="89" name="Google Shape;89;p1"/>
          <p:cNvSpPr/>
          <p:nvPr/>
        </p:nvSpPr>
        <p:spPr>
          <a:xfrm>
            <a:off x="748684" y="6129514"/>
            <a:ext cx="6096000" cy="613373"/>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None/>
            </a:pPr>
            <a:r>
              <a:rPr lang="en-US" sz="800" b="0" i="1" u="none" strike="noStrike" cap="none" dirty="0">
                <a:solidFill>
                  <a:srgbClr val="898989"/>
                </a:solidFill>
                <a:latin typeface="Calibri"/>
                <a:ea typeface="Calibri"/>
                <a:cs typeface="Calibri"/>
                <a:sym typeface="Calibri"/>
              </a:rPr>
              <a:t>This material was prepared by the IPRO QIN-QIO, a Quality Innovation Network-Quality Improvement Organization, under contract with the Centers for Medicare &amp; Medicaid Services (CMS), an agency of the U.S. Department of Health and Human Services (HHS). Views expressed in this material do not necessarily reflect the official views or policy of CMS or HHS, and any reference to a specific product or entity herein does not constitute endorsement of that product or entity by CMS or HHS. Publication # 12SOW-IPRO-QIN-T3-AA-23-1333</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91CDADB-5EC3-D64A-AB6E-DF90194A408D}"/>
              </a:ext>
            </a:extLst>
          </p:cNvPr>
          <p:cNvSpPr>
            <a:spLocks noGrp="1"/>
          </p:cNvSpPr>
          <p:nvPr>
            <p:ph type="title"/>
          </p:nvPr>
        </p:nvSpPr>
        <p:spPr>
          <a:xfrm>
            <a:off x="627961" y="238997"/>
            <a:ext cx="11259239" cy="1325563"/>
          </a:xfrm>
        </p:spPr>
        <p:txBody>
          <a:bodyPr/>
          <a:lstStyle/>
          <a:p>
            <a:r>
              <a:rPr lang="en-US" dirty="0"/>
              <a:t>Pneumococcal </a:t>
            </a:r>
            <a:r>
              <a:rPr lang="en-US" b="0" dirty="0"/>
              <a:t>[noo-muh-KOK-uhl]</a:t>
            </a:r>
            <a:r>
              <a:rPr lang="en-US" dirty="0"/>
              <a:t> Vaccination</a:t>
            </a:r>
          </a:p>
        </p:txBody>
      </p:sp>
      <p:sp>
        <p:nvSpPr>
          <p:cNvPr id="7" name="Content Placeholder 6">
            <a:extLst>
              <a:ext uri="{FF2B5EF4-FFF2-40B4-BE49-F238E27FC236}">
                <a16:creationId xmlns:a16="http://schemas.microsoft.com/office/drawing/2014/main" id="{E5F7DDD2-CCA8-404A-BEB0-894144BFFC2F}"/>
              </a:ext>
            </a:extLst>
          </p:cNvPr>
          <p:cNvSpPr>
            <a:spLocks noGrp="1"/>
          </p:cNvSpPr>
          <p:nvPr>
            <p:ph idx="1"/>
          </p:nvPr>
        </p:nvSpPr>
        <p:spPr>
          <a:xfrm>
            <a:off x="838200" y="1825625"/>
            <a:ext cx="10515600" cy="4850597"/>
          </a:xfrm>
        </p:spPr>
        <p:txBody>
          <a:bodyPr/>
          <a:lstStyle/>
          <a:p>
            <a:r>
              <a:rPr lang="en-US" sz="3200" dirty="0"/>
              <a:t>Adults who have never received a pneumococcal vaccine should receive PCV 15* </a:t>
            </a:r>
            <a:r>
              <a:rPr lang="en-US" sz="3200" b="1" u="sng" dirty="0"/>
              <a:t>or</a:t>
            </a:r>
            <a:r>
              <a:rPr lang="en-US" sz="3200" dirty="0"/>
              <a:t> PCV 20 if they:</a:t>
            </a:r>
          </a:p>
          <a:p>
            <a:pPr lvl="1"/>
            <a:r>
              <a:rPr lang="en-US" sz="2800" dirty="0"/>
              <a:t>Are 65 years and older </a:t>
            </a:r>
            <a:r>
              <a:rPr lang="en-US" sz="2800" b="1" u="sng" dirty="0"/>
              <a:t>OR</a:t>
            </a:r>
          </a:p>
          <a:p>
            <a:pPr lvl="1"/>
            <a:r>
              <a:rPr lang="en-US" sz="2800" dirty="0"/>
              <a:t>Are 19 through 64 years old and have certain medical conditions or other risk factors</a:t>
            </a:r>
          </a:p>
          <a:p>
            <a:r>
              <a:rPr lang="en-US" sz="3200" dirty="0"/>
              <a:t>Talk with your provider to see which vaccine is right for you</a:t>
            </a:r>
          </a:p>
          <a:p>
            <a:pPr lvl="1"/>
            <a:endParaRPr lang="en-US" sz="2800" dirty="0"/>
          </a:p>
          <a:p>
            <a:pPr marL="457200" lvl="1" indent="0">
              <a:buNone/>
            </a:pPr>
            <a:r>
              <a:rPr lang="en-US" sz="2800" i="1" dirty="0"/>
              <a:t>*If PCV15 is used it should be followed by a dose of PPSV23.</a:t>
            </a:r>
          </a:p>
        </p:txBody>
      </p:sp>
    </p:spTree>
    <p:extLst>
      <p:ext uri="{BB962C8B-B14F-4D97-AF65-F5344CB8AC3E}">
        <p14:creationId xmlns:p14="http://schemas.microsoft.com/office/powerpoint/2010/main" val="5614152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0A879-43B7-D728-0D0E-4A3665056D71}"/>
              </a:ext>
            </a:extLst>
          </p:cNvPr>
          <p:cNvSpPr>
            <a:spLocks noGrp="1"/>
          </p:cNvSpPr>
          <p:nvPr>
            <p:ph type="title"/>
          </p:nvPr>
        </p:nvSpPr>
        <p:spPr/>
        <p:txBody>
          <a:bodyPr/>
          <a:lstStyle/>
          <a:p>
            <a:r>
              <a:rPr lang="en-US" dirty="0"/>
              <a:t> Respiratory Syncytial [sin-SISH-uhl] Virus (RSV)</a:t>
            </a:r>
          </a:p>
        </p:txBody>
      </p:sp>
      <p:sp>
        <p:nvSpPr>
          <p:cNvPr id="3" name="Content Placeholder 2">
            <a:extLst>
              <a:ext uri="{FF2B5EF4-FFF2-40B4-BE49-F238E27FC236}">
                <a16:creationId xmlns:a16="http://schemas.microsoft.com/office/drawing/2014/main" id="{AEF64278-B8A9-B5D1-6EA9-BE984A5495C4}"/>
              </a:ext>
            </a:extLst>
          </p:cNvPr>
          <p:cNvSpPr>
            <a:spLocks noGrp="1"/>
          </p:cNvSpPr>
          <p:nvPr>
            <p:ph idx="1"/>
          </p:nvPr>
        </p:nvSpPr>
        <p:spPr/>
        <p:txBody>
          <a:bodyPr/>
          <a:lstStyle/>
          <a:p>
            <a:r>
              <a:rPr lang="en-US" dirty="0"/>
              <a:t>RSV is a common respiratory virus</a:t>
            </a:r>
          </a:p>
          <a:p>
            <a:r>
              <a:rPr lang="en-US" dirty="0"/>
              <a:t>Usually causes mild, cold-like symptoms</a:t>
            </a:r>
          </a:p>
          <a:p>
            <a:r>
              <a:rPr lang="en-US" dirty="0"/>
              <a:t>RSV circulates during the fall and winter months</a:t>
            </a:r>
          </a:p>
          <a:p>
            <a:r>
              <a:rPr lang="en-US" dirty="0"/>
              <a:t>Can be serious especially for older adults</a:t>
            </a:r>
          </a:p>
          <a:p>
            <a:pPr lvl="1"/>
            <a:r>
              <a:rPr lang="en-US" dirty="0"/>
              <a:t>60,000-160,000 hospitalizations</a:t>
            </a:r>
          </a:p>
          <a:p>
            <a:pPr lvl="1"/>
            <a:r>
              <a:rPr lang="en-US" dirty="0"/>
              <a:t>6,000-10,00 death due to RSV infection</a:t>
            </a:r>
          </a:p>
          <a:p>
            <a:r>
              <a:rPr lang="en-US" dirty="0"/>
              <a:t>Adults at highest risk include:</a:t>
            </a:r>
          </a:p>
          <a:p>
            <a:pPr lvl="1"/>
            <a:r>
              <a:rPr lang="en-US" dirty="0"/>
              <a:t>Older adults, especially those 65 and older</a:t>
            </a:r>
          </a:p>
          <a:p>
            <a:pPr lvl="1"/>
            <a:r>
              <a:rPr lang="en-US" dirty="0"/>
              <a:t>Adults with chronic heart or lung disease</a:t>
            </a:r>
          </a:p>
          <a:p>
            <a:pPr lvl="1"/>
            <a:r>
              <a:rPr lang="en-US" dirty="0"/>
              <a:t>Adults with weakened immune systems</a:t>
            </a:r>
          </a:p>
        </p:txBody>
      </p:sp>
      <p:pic>
        <p:nvPicPr>
          <p:cNvPr id="5" name="Picture 4" descr="Image of a Respiratory Syncytial Virus (RSV)">
            <a:extLst>
              <a:ext uri="{FF2B5EF4-FFF2-40B4-BE49-F238E27FC236}">
                <a16:creationId xmlns:a16="http://schemas.microsoft.com/office/drawing/2014/main" id="{BEF7AAB7-6552-48BE-F389-205C2150C328}"/>
              </a:ext>
            </a:extLst>
          </p:cNvPr>
          <p:cNvPicPr>
            <a:picLocks noChangeAspect="1"/>
          </p:cNvPicPr>
          <p:nvPr/>
        </p:nvPicPr>
        <p:blipFill>
          <a:blip r:embed="rId3"/>
          <a:stretch>
            <a:fillRect/>
          </a:stretch>
        </p:blipFill>
        <p:spPr>
          <a:xfrm>
            <a:off x="8433786" y="1825625"/>
            <a:ext cx="3385121" cy="2966224"/>
          </a:xfrm>
          <a:prstGeom prst="rect">
            <a:avLst/>
          </a:prstGeom>
        </p:spPr>
      </p:pic>
    </p:spTree>
    <p:extLst>
      <p:ext uri="{BB962C8B-B14F-4D97-AF65-F5344CB8AC3E}">
        <p14:creationId xmlns:p14="http://schemas.microsoft.com/office/powerpoint/2010/main" val="39635064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0A879-43B7-D728-0D0E-4A3665056D71}"/>
              </a:ext>
            </a:extLst>
          </p:cNvPr>
          <p:cNvSpPr>
            <a:spLocks noGrp="1"/>
          </p:cNvSpPr>
          <p:nvPr>
            <p:ph type="title"/>
          </p:nvPr>
        </p:nvSpPr>
        <p:spPr>
          <a:xfrm>
            <a:off x="838200" y="238997"/>
            <a:ext cx="10515600" cy="1325563"/>
          </a:xfrm>
        </p:spPr>
        <p:txBody>
          <a:bodyPr anchor="ctr">
            <a:normAutofit/>
          </a:bodyPr>
          <a:lstStyle/>
          <a:p>
            <a:r>
              <a:rPr lang="en-US" dirty="0"/>
              <a:t> RSV Vaccine</a:t>
            </a:r>
          </a:p>
        </p:txBody>
      </p:sp>
      <p:sp>
        <p:nvSpPr>
          <p:cNvPr id="3" name="Content Placeholder 2">
            <a:extLst>
              <a:ext uri="{FF2B5EF4-FFF2-40B4-BE49-F238E27FC236}">
                <a16:creationId xmlns:a16="http://schemas.microsoft.com/office/drawing/2014/main" id="{AEF64278-B8A9-B5D1-6EA9-BE984A5495C4}"/>
              </a:ext>
            </a:extLst>
          </p:cNvPr>
          <p:cNvSpPr>
            <a:spLocks noGrp="1"/>
          </p:cNvSpPr>
          <p:nvPr>
            <p:ph sz="half" idx="1"/>
          </p:nvPr>
        </p:nvSpPr>
        <p:spPr>
          <a:xfrm>
            <a:off x="838200" y="1825625"/>
            <a:ext cx="5181600" cy="4117975"/>
          </a:xfrm>
        </p:spPr>
        <p:txBody>
          <a:bodyPr>
            <a:normAutofit/>
          </a:bodyPr>
          <a:lstStyle/>
          <a:p>
            <a:r>
              <a:rPr lang="en-US" sz="2600" dirty="0"/>
              <a:t>The FDA has approved the first RSV vaccine for use in the U.S.</a:t>
            </a:r>
          </a:p>
          <a:p>
            <a:pPr lvl="1"/>
            <a:r>
              <a:rPr lang="en-US" sz="2600" dirty="0"/>
              <a:t>For adults 60 years and older</a:t>
            </a:r>
          </a:p>
          <a:p>
            <a:r>
              <a:rPr lang="en-US" sz="2600" dirty="0"/>
              <a:t>A single vaccine dose:</a:t>
            </a:r>
          </a:p>
          <a:p>
            <a:pPr lvl="1"/>
            <a:r>
              <a:rPr lang="en-US" sz="2600" dirty="0"/>
              <a:t>Lowers risk of developing lower respiratory tract infection</a:t>
            </a:r>
          </a:p>
          <a:p>
            <a:pPr lvl="1"/>
            <a:r>
              <a:rPr lang="en-US" sz="2600" dirty="0"/>
              <a:t>Lowers risk of developing </a:t>
            </a:r>
            <a:r>
              <a:rPr lang="en-US" sz="2600" b="1" dirty="0"/>
              <a:t>severe</a:t>
            </a:r>
            <a:r>
              <a:rPr lang="en-US" sz="2600" dirty="0"/>
              <a:t> RSV-associated lower respiratory tract infection</a:t>
            </a:r>
          </a:p>
        </p:txBody>
      </p:sp>
      <p:pic>
        <p:nvPicPr>
          <p:cNvPr id="6" name="Picture 5" descr="A syringe and a vial of Respiratory Syncytial Virus Vaccine">
            <a:extLst>
              <a:ext uri="{FF2B5EF4-FFF2-40B4-BE49-F238E27FC236}">
                <a16:creationId xmlns:a16="http://schemas.microsoft.com/office/drawing/2014/main" id="{1AEF209E-00DE-7C73-399F-8D7AAC0D5D2F}"/>
              </a:ext>
            </a:extLst>
          </p:cNvPr>
          <p:cNvPicPr>
            <a:picLocks noChangeAspect="1"/>
          </p:cNvPicPr>
          <p:nvPr/>
        </p:nvPicPr>
        <p:blipFill rotWithShape="1">
          <a:blip r:embed="rId3"/>
          <a:srcRect l="12187" r="3821" b="-1"/>
          <a:stretch/>
        </p:blipFill>
        <p:spPr>
          <a:xfrm>
            <a:off x="6172200" y="1825625"/>
            <a:ext cx="5181600" cy="4117975"/>
          </a:xfrm>
          <a:prstGeom prst="rect">
            <a:avLst/>
          </a:prstGeom>
          <a:noFill/>
        </p:spPr>
      </p:pic>
    </p:spTree>
    <p:extLst>
      <p:ext uri="{BB962C8B-B14F-4D97-AF65-F5344CB8AC3E}">
        <p14:creationId xmlns:p14="http://schemas.microsoft.com/office/powerpoint/2010/main" val="3905256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91CDADB-5EC3-D64A-AB6E-DF90194A408D}"/>
              </a:ext>
            </a:extLst>
          </p:cNvPr>
          <p:cNvSpPr>
            <a:spLocks noGrp="1"/>
          </p:cNvSpPr>
          <p:nvPr>
            <p:ph type="title"/>
          </p:nvPr>
        </p:nvSpPr>
        <p:spPr>
          <a:xfrm>
            <a:off x="838200" y="238997"/>
            <a:ext cx="10515600" cy="1325563"/>
          </a:xfrm>
        </p:spPr>
        <p:txBody>
          <a:bodyPr anchor="ctr">
            <a:normAutofit/>
          </a:bodyPr>
          <a:lstStyle/>
          <a:p>
            <a:r>
              <a:rPr lang="en-US" dirty="0"/>
              <a:t>FDA Weighs in on Adult Vaccinations</a:t>
            </a:r>
          </a:p>
        </p:txBody>
      </p:sp>
      <p:sp>
        <p:nvSpPr>
          <p:cNvPr id="2" name="TextBox 1">
            <a:extLst>
              <a:ext uri="{FF2B5EF4-FFF2-40B4-BE49-F238E27FC236}">
                <a16:creationId xmlns:a16="http://schemas.microsoft.com/office/drawing/2014/main" id="{3D12AC92-0033-4248-EC4F-11E6FAE2175A}"/>
              </a:ext>
            </a:extLst>
          </p:cNvPr>
          <p:cNvSpPr txBox="1"/>
          <p:nvPr/>
        </p:nvSpPr>
        <p:spPr>
          <a:xfrm>
            <a:off x="838200" y="6311226"/>
            <a:ext cx="4201791" cy="307777"/>
          </a:xfrm>
          <a:prstGeom prst="rect">
            <a:avLst/>
          </a:prstGeom>
          <a:noFill/>
        </p:spPr>
        <p:txBody>
          <a:bodyPr wrap="none" rtlCol="0">
            <a:spAutoFit/>
          </a:bodyPr>
          <a:lstStyle/>
          <a:p>
            <a:r>
              <a:rPr lang="en-US" dirty="0">
                <a:hlinkClick r:id="rId3"/>
              </a:rPr>
              <a:t>https://www.youtube.com/watch?v=dgXDbXphZDI</a:t>
            </a:r>
            <a:r>
              <a:rPr lang="en-US" dirty="0"/>
              <a:t> </a:t>
            </a:r>
          </a:p>
        </p:txBody>
      </p:sp>
      <p:pic>
        <p:nvPicPr>
          <p:cNvPr id="6" name="Picture 5">
            <a:hlinkClick r:id="rId3"/>
            <a:extLst>
              <a:ext uri="{FF2B5EF4-FFF2-40B4-BE49-F238E27FC236}">
                <a16:creationId xmlns:a16="http://schemas.microsoft.com/office/drawing/2014/main" id="{18A9EFAF-CB94-B18A-4577-EF52CE2234CE}"/>
              </a:ext>
              <a:ext uri="{C183D7F6-B498-43B3-948B-1728B52AA6E4}">
                <adec:decorative xmlns:adec="http://schemas.microsoft.com/office/drawing/2017/decorative" val="1"/>
              </a:ext>
            </a:extLst>
          </p:cNvPr>
          <p:cNvPicPr>
            <a:picLocks noChangeAspect="1"/>
          </p:cNvPicPr>
          <p:nvPr/>
        </p:nvPicPr>
        <p:blipFill rotWithShape="1">
          <a:blip r:embed="rId4"/>
          <a:srcRect t="37537" r="12313"/>
          <a:stretch/>
        </p:blipFill>
        <p:spPr>
          <a:xfrm>
            <a:off x="2616998" y="1564560"/>
            <a:ext cx="6657631" cy="3736841"/>
          </a:xfrm>
          <a:prstGeom prst="rect">
            <a:avLst/>
          </a:prstGeom>
        </p:spPr>
      </p:pic>
    </p:spTree>
    <p:extLst>
      <p:ext uri="{BB962C8B-B14F-4D97-AF65-F5344CB8AC3E}">
        <p14:creationId xmlns:p14="http://schemas.microsoft.com/office/powerpoint/2010/main" val="12927310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0A879-43B7-D728-0D0E-4A3665056D71}"/>
              </a:ext>
            </a:extLst>
          </p:cNvPr>
          <p:cNvSpPr>
            <a:spLocks noGrp="1"/>
          </p:cNvSpPr>
          <p:nvPr>
            <p:ph type="title"/>
          </p:nvPr>
        </p:nvSpPr>
        <p:spPr/>
        <p:txBody>
          <a:bodyPr/>
          <a:lstStyle/>
          <a:p>
            <a:r>
              <a:rPr lang="en-US" dirty="0"/>
              <a:t> Other Vaccines to Stay Up-to-Date</a:t>
            </a:r>
          </a:p>
        </p:txBody>
      </p:sp>
      <p:sp>
        <p:nvSpPr>
          <p:cNvPr id="3" name="Content Placeholder 2">
            <a:extLst>
              <a:ext uri="{FF2B5EF4-FFF2-40B4-BE49-F238E27FC236}">
                <a16:creationId xmlns:a16="http://schemas.microsoft.com/office/drawing/2014/main" id="{AEF64278-B8A9-B5D1-6EA9-BE984A5495C4}"/>
              </a:ext>
            </a:extLst>
          </p:cNvPr>
          <p:cNvSpPr>
            <a:spLocks noGrp="1"/>
          </p:cNvSpPr>
          <p:nvPr>
            <p:ph idx="1"/>
          </p:nvPr>
        </p:nvSpPr>
        <p:spPr>
          <a:xfrm>
            <a:off x="838200" y="1455510"/>
            <a:ext cx="10515600" cy="5032375"/>
          </a:xfrm>
        </p:spPr>
        <p:txBody>
          <a:bodyPr/>
          <a:lstStyle/>
          <a:p>
            <a:pPr marL="114300" indent="0" algn="ctr">
              <a:buNone/>
            </a:pPr>
            <a:r>
              <a:rPr lang="en-US" b="1" u="sng" dirty="0"/>
              <a:t>You need vaccines throughout your life!</a:t>
            </a:r>
          </a:p>
          <a:p>
            <a:pPr marL="114300" indent="0">
              <a:buNone/>
            </a:pPr>
            <a:endParaRPr lang="en-US" sz="1200" dirty="0"/>
          </a:p>
          <a:p>
            <a:pPr marL="114300" indent="0">
              <a:buNone/>
            </a:pPr>
            <a:r>
              <a:rPr lang="en-US" dirty="0"/>
              <a:t>Vaccines are recommended for adults based on:                                                                    </a:t>
            </a:r>
          </a:p>
          <a:p>
            <a:pPr lvl="1"/>
            <a:r>
              <a:rPr lang="en-US" dirty="0"/>
              <a:t>Age</a:t>
            </a:r>
          </a:p>
          <a:p>
            <a:pPr lvl="1"/>
            <a:r>
              <a:rPr lang="en-US" dirty="0"/>
              <a:t>Health conditions</a:t>
            </a:r>
          </a:p>
          <a:p>
            <a:pPr lvl="1"/>
            <a:r>
              <a:rPr lang="en-US" dirty="0"/>
              <a:t>Other factors</a:t>
            </a:r>
          </a:p>
          <a:p>
            <a:pPr marL="571500" lvl="1" indent="0">
              <a:buNone/>
            </a:pPr>
            <a:endParaRPr lang="en-US" sz="1800" dirty="0"/>
          </a:p>
          <a:p>
            <a:pPr marL="114300" indent="0">
              <a:buNone/>
            </a:pPr>
            <a:r>
              <a:rPr lang="en-US" dirty="0"/>
              <a:t>Stay healthy by getting other vaccines like:</a:t>
            </a:r>
          </a:p>
          <a:p>
            <a:r>
              <a:rPr lang="en-US" dirty="0"/>
              <a:t>Shingles</a:t>
            </a:r>
          </a:p>
          <a:p>
            <a:r>
              <a:rPr lang="en-US" dirty="0"/>
              <a:t>Tetanus, diphtheria, pertussis (</a:t>
            </a:r>
            <a:r>
              <a:rPr lang="en-US" b="1" dirty="0"/>
              <a:t>Tdap</a:t>
            </a:r>
            <a:r>
              <a:rPr lang="en-US" dirty="0"/>
              <a:t>)</a:t>
            </a:r>
          </a:p>
          <a:p>
            <a:r>
              <a:rPr lang="en-US" dirty="0"/>
              <a:t>Hepatitis B</a:t>
            </a:r>
          </a:p>
          <a:p>
            <a:pPr lvl="1"/>
            <a:endParaRPr lang="en-US" dirty="0"/>
          </a:p>
          <a:p>
            <a:pPr marL="457200" lvl="1" indent="0">
              <a:buNone/>
            </a:pPr>
            <a:endParaRPr lang="en-US" dirty="0"/>
          </a:p>
        </p:txBody>
      </p:sp>
      <p:pic>
        <p:nvPicPr>
          <p:cNvPr id="6" name="Picture 5">
            <a:extLst>
              <a:ext uri="{FF2B5EF4-FFF2-40B4-BE49-F238E27FC236}">
                <a16:creationId xmlns:a16="http://schemas.microsoft.com/office/drawing/2014/main" id="{A75B7BCC-248D-095A-332D-FFA35AAC11FE}"/>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775567" y="2617787"/>
            <a:ext cx="3078976" cy="2441946"/>
          </a:xfrm>
          <a:prstGeom prst="rect">
            <a:avLst/>
          </a:prstGeom>
        </p:spPr>
      </p:pic>
    </p:spTree>
    <p:extLst>
      <p:ext uri="{BB962C8B-B14F-4D97-AF65-F5344CB8AC3E}">
        <p14:creationId xmlns:p14="http://schemas.microsoft.com/office/powerpoint/2010/main" val="14383440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10"/>
          <p:cNvSpPr txBox="1">
            <a:spLocks noGrp="1"/>
          </p:cNvSpPr>
          <p:nvPr>
            <p:ph type="title"/>
          </p:nvPr>
        </p:nvSpPr>
        <p:spPr>
          <a:xfrm>
            <a:off x="838200" y="238997"/>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539B"/>
              </a:buClr>
              <a:buSzPts val="3600"/>
              <a:buFont typeface="Calibri"/>
              <a:buNone/>
            </a:pPr>
            <a:r>
              <a:rPr lang="en-US" dirty="0"/>
              <a:t>Why Should You and/or Your Loved One Stay Up to Date with Vaccines? </a:t>
            </a:r>
            <a:endParaRPr dirty="0"/>
          </a:p>
        </p:txBody>
      </p:sp>
      <p:sp>
        <p:nvSpPr>
          <p:cNvPr id="159" name="Google Shape;159;p10"/>
          <p:cNvSpPr txBox="1">
            <a:spLocks noGrp="1"/>
          </p:cNvSpPr>
          <p:nvPr>
            <p:ph type="body" idx="1"/>
          </p:nvPr>
        </p:nvSpPr>
        <p:spPr>
          <a:xfrm>
            <a:off x="838200" y="1825625"/>
            <a:ext cx="10515600" cy="4127306"/>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800"/>
              <a:buChar char="•"/>
            </a:pPr>
            <a:r>
              <a:rPr lang="en-US" dirty="0"/>
              <a:t>Living in a nursing home increases your chances of becoming sick from certain diseases:</a:t>
            </a:r>
            <a:endParaRPr dirty="0"/>
          </a:p>
          <a:p>
            <a:pPr marL="685800" lvl="1" indent="-228600" algn="l" rtl="0">
              <a:lnSpc>
                <a:spcPct val="90000"/>
              </a:lnSpc>
              <a:spcBef>
                <a:spcPts val="500"/>
              </a:spcBef>
              <a:spcAft>
                <a:spcPts val="0"/>
              </a:spcAft>
              <a:buClr>
                <a:schemeClr val="dk1"/>
              </a:buClr>
              <a:buSzPts val="2400"/>
              <a:buChar char="•"/>
            </a:pPr>
            <a:r>
              <a:rPr lang="en-US" dirty="0"/>
              <a:t>Age</a:t>
            </a:r>
            <a:endParaRPr dirty="0"/>
          </a:p>
          <a:p>
            <a:pPr marL="685800" lvl="1" indent="-228600" algn="l" rtl="0">
              <a:lnSpc>
                <a:spcPct val="90000"/>
              </a:lnSpc>
              <a:spcBef>
                <a:spcPts val="500"/>
              </a:spcBef>
              <a:spcAft>
                <a:spcPts val="0"/>
              </a:spcAft>
              <a:buClr>
                <a:schemeClr val="dk1"/>
              </a:buClr>
              <a:buSzPts val="2400"/>
              <a:buChar char="•"/>
            </a:pPr>
            <a:r>
              <a:rPr lang="en-US" dirty="0"/>
              <a:t>Comorbidities</a:t>
            </a:r>
            <a:endParaRPr dirty="0"/>
          </a:p>
          <a:p>
            <a:pPr marL="685800" lvl="1" indent="-228600" algn="l" rtl="0">
              <a:lnSpc>
                <a:spcPct val="90000"/>
              </a:lnSpc>
              <a:spcBef>
                <a:spcPts val="500"/>
              </a:spcBef>
              <a:spcAft>
                <a:spcPts val="0"/>
              </a:spcAft>
              <a:buClr>
                <a:schemeClr val="dk1"/>
              </a:buClr>
              <a:buSzPts val="2400"/>
              <a:buChar char="•"/>
            </a:pPr>
            <a:r>
              <a:rPr lang="en-US" dirty="0"/>
              <a:t>Communal living</a:t>
            </a:r>
            <a:endParaRPr dirty="0"/>
          </a:p>
          <a:p>
            <a:pPr marL="685800" lvl="1" indent="-228600" algn="l" rtl="0">
              <a:lnSpc>
                <a:spcPct val="90000"/>
              </a:lnSpc>
              <a:spcBef>
                <a:spcPts val="500"/>
              </a:spcBef>
              <a:spcAft>
                <a:spcPts val="0"/>
              </a:spcAft>
              <a:buClr>
                <a:schemeClr val="dk1"/>
              </a:buClr>
              <a:buSzPts val="2400"/>
              <a:buChar char="•"/>
            </a:pPr>
            <a:r>
              <a:rPr lang="en-US" dirty="0"/>
              <a:t>Inability to manage respiratory etiquette or secretions</a:t>
            </a:r>
            <a:endParaRPr dirty="0"/>
          </a:p>
          <a:p>
            <a:pPr marL="228600" lvl="0" indent="-228600" algn="l" rtl="0">
              <a:lnSpc>
                <a:spcPct val="90000"/>
              </a:lnSpc>
              <a:spcBef>
                <a:spcPts val="1000"/>
              </a:spcBef>
              <a:spcAft>
                <a:spcPts val="0"/>
              </a:spcAft>
              <a:buClr>
                <a:schemeClr val="dk1"/>
              </a:buClr>
              <a:buSzPts val="2800"/>
              <a:buChar char="•"/>
            </a:pPr>
            <a:r>
              <a:rPr lang="en-US" dirty="0"/>
              <a:t>Don’t forget to ask your family to be vaccinated or if you are the visitor to be vaccinated </a:t>
            </a:r>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91CDADB-5EC3-D64A-AB6E-DF90194A408D}"/>
              </a:ext>
            </a:extLst>
          </p:cNvPr>
          <p:cNvSpPr>
            <a:spLocks noGrp="1"/>
          </p:cNvSpPr>
          <p:nvPr>
            <p:ph type="title"/>
          </p:nvPr>
        </p:nvSpPr>
        <p:spPr>
          <a:xfrm>
            <a:off x="627961" y="238997"/>
            <a:ext cx="11259239" cy="1325563"/>
          </a:xfrm>
        </p:spPr>
        <p:txBody>
          <a:bodyPr/>
          <a:lstStyle/>
          <a:p>
            <a:r>
              <a:rPr lang="en-US" dirty="0"/>
              <a:t>The Bottom Line</a:t>
            </a:r>
          </a:p>
        </p:txBody>
      </p:sp>
      <p:sp>
        <p:nvSpPr>
          <p:cNvPr id="7" name="Content Placeholder 6">
            <a:extLst>
              <a:ext uri="{FF2B5EF4-FFF2-40B4-BE49-F238E27FC236}">
                <a16:creationId xmlns:a16="http://schemas.microsoft.com/office/drawing/2014/main" id="{E5F7DDD2-CCA8-404A-BEB0-894144BFFC2F}"/>
              </a:ext>
            </a:extLst>
          </p:cNvPr>
          <p:cNvSpPr>
            <a:spLocks noGrp="1"/>
          </p:cNvSpPr>
          <p:nvPr>
            <p:ph idx="1"/>
          </p:nvPr>
        </p:nvSpPr>
        <p:spPr>
          <a:xfrm>
            <a:off x="600075" y="1497885"/>
            <a:ext cx="10515600" cy="4850597"/>
          </a:xfrm>
        </p:spPr>
        <p:txBody>
          <a:bodyPr/>
          <a:lstStyle/>
          <a:p>
            <a:r>
              <a:rPr lang="en-US" dirty="0"/>
              <a:t>Vaccines are important any time of the year but especially during the fall/winter season</a:t>
            </a:r>
          </a:p>
          <a:p>
            <a:r>
              <a:rPr lang="en-US" dirty="0"/>
              <a:t>Concern for surges in the fall/winter season</a:t>
            </a:r>
          </a:p>
          <a:p>
            <a:r>
              <a:rPr lang="en-US" dirty="0"/>
              <a:t>Vaccines are safe and effective</a:t>
            </a:r>
          </a:p>
          <a:p>
            <a:r>
              <a:rPr lang="en-US" dirty="0"/>
              <a:t>It is safe to get different vaccines </a:t>
            </a:r>
            <a:r>
              <a:rPr lang="en-US" u="sng" dirty="0"/>
              <a:t>at the same time</a:t>
            </a:r>
          </a:p>
          <a:p>
            <a:r>
              <a:rPr lang="en-US" dirty="0"/>
              <a:t>Vaccines offer added protection for you </a:t>
            </a:r>
            <a:r>
              <a:rPr lang="en-US" b="1" u="sng" dirty="0"/>
              <a:t>AND</a:t>
            </a:r>
            <a:r>
              <a:rPr lang="en-US" dirty="0"/>
              <a:t> your                                      loved ones</a:t>
            </a:r>
          </a:p>
          <a:p>
            <a:r>
              <a:rPr lang="en-US" dirty="0"/>
              <a:t>Staying up-to-date with all your vaccines keeps you                                               healthy and avoids serious illness and hospitalization</a:t>
            </a:r>
          </a:p>
          <a:p>
            <a:pPr lvl="1"/>
            <a:endParaRPr lang="en-US" dirty="0"/>
          </a:p>
          <a:p>
            <a:pPr lvl="1"/>
            <a:endParaRPr lang="en-US" dirty="0"/>
          </a:p>
          <a:p>
            <a:pPr lvl="1"/>
            <a:endParaRPr lang="en-US" dirty="0"/>
          </a:p>
          <a:p>
            <a:pPr lvl="1"/>
            <a:endParaRPr lang="en-US" dirty="0"/>
          </a:p>
          <a:p>
            <a:pPr lvl="1"/>
            <a:endParaRPr lang="en-US" dirty="0"/>
          </a:p>
        </p:txBody>
      </p:sp>
      <p:pic>
        <p:nvPicPr>
          <p:cNvPr id="3" name="Picture 2" descr="Clipart of elderly adult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85869" y="2305050"/>
            <a:ext cx="3229238" cy="2857500"/>
          </a:xfrm>
          <a:prstGeom prst="rect">
            <a:avLst/>
          </a:prstGeom>
        </p:spPr>
      </p:pic>
    </p:spTree>
    <p:extLst>
      <p:ext uri="{BB962C8B-B14F-4D97-AF65-F5344CB8AC3E}">
        <p14:creationId xmlns:p14="http://schemas.microsoft.com/office/powerpoint/2010/main" val="7784748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91CDADB-5EC3-D64A-AB6E-DF90194A408D}"/>
              </a:ext>
            </a:extLst>
          </p:cNvPr>
          <p:cNvSpPr>
            <a:spLocks noGrp="1"/>
          </p:cNvSpPr>
          <p:nvPr>
            <p:ph type="title"/>
          </p:nvPr>
        </p:nvSpPr>
        <p:spPr/>
        <p:txBody>
          <a:bodyPr/>
          <a:lstStyle/>
          <a:p>
            <a:r>
              <a:rPr lang="en-US" dirty="0"/>
              <a:t>Resources</a:t>
            </a:r>
          </a:p>
        </p:txBody>
      </p:sp>
      <p:sp>
        <p:nvSpPr>
          <p:cNvPr id="7" name="Content Placeholder 6">
            <a:extLst>
              <a:ext uri="{FF2B5EF4-FFF2-40B4-BE49-F238E27FC236}">
                <a16:creationId xmlns:a16="http://schemas.microsoft.com/office/drawing/2014/main" id="{E5F7DDD2-CCA8-404A-BEB0-894144BFFC2F}"/>
              </a:ext>
            </a:extLst>
          </p:cNvPr>
          <p:cNvSpPr>
            <a:spLocks noGrp="1"/>
          </p:cNvSpPr>
          <p:nvPr>
            <p:ph idx="1"/>
          </p:nvPr>
        </p:nvSpPr>
        <p:spPr>
          <a:xfrm>
            <a:off x="838200" y="1825625"/>
            <a:ext cx="10515600" cy="4183289"/>
          </a:xfrm>
        </p:spPr>
        <p:txBody>
          <a:bodyPr/>
          <a:lstStyle/>
          <a:p>
            <a:r>
              <a:rPr lang="en-US" dirty="0">
                <a:hlinkClick r:id="rId3"/>
              </a:rPr>
              <a:t>Benefits of Getting A COVID-19 Vaccine | CDC</a:t>
            </a:r>
            <a:endParaRPr lang="en-US" dirty="0"/>
          </a:p>
          <a:p>
            <a:r>
              <a:rPr lang="en-US" dirty="0">
                <a:hlinkClick r:id="rId4"/>
              </a:rPr>
              <a:t>Five Reasons It Is Important for Adults to Get Vaccinated</a:t>
            </a:r>
            <a:endParaRPr lang="en-US" dirty="0"/>
          </a:p>
          <a:p>
            <a:r>
              <a:rPr lang="en-US" dirty="0">
                <a:hlinkClick r:id="rId5"/>
              </a:rPr>
              <a:t>Flu and People 65 Years and Older</a:t>
            </a:r>
            <a:endParaRPr lang="en-US" dirty="0">
              <a:hlinkClick r:id="rId6"/>
            </a:endParaRPr>
          </a:p>
          <a:p>
            <a:r>
              <a:rPr lang="en-US" dirty="0">
                <a:hlinkClick r:id="rId7"/>
              </a:rPr>
              <a:t>Immunize.org</a:t>
            </a:r>
            <a:endParaRPr lang="en-US" dirty="0">
              <a:hlinkClick r:id="" action="ppaction://noaction"/>
            </a:endParaRPr>
          </a:p>
          <a:p>
            <a:r>
              <a:rPr lang="en-US" dirty="0">
                <a:hlinkClick r:id="" action="ppaction://noaction"/>
              </a:rPr>
              <a:t>Safety of COVID-19 Vaccines | CDC</a:t>
            </a:r>
            <a:endParaRPr lang="en-US" dirty="0"/>
          </a:p>
          <a:p>
            <a:r>
              <a:rPr lang="en-US" dirty="0">
                <a:hlinkClick r:id="rId8"/>
              </a:rPr>
              <a:t>Vaccines.gov</a:t>
            </a:r>
            <a:endParaRPr lang="en-US" dirty="0"/>
          </a:p>
        </p:txBody>
      </p:sp>
      <p:pic>
        <p:nvPicPr>
          <p:cNvPr id="1030" name="Picture 6" descr="Vaccine Images | Free Vectors, Stock Photos &amp; PSD"/>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368619" y="5048090"/>
            <a:ext cx="1775256" cy="1183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41567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12"/>
          <p:cNvSpPr txBox="1">
            <a:spLocks noGrp="1"/>
          </p:cNvSpPr>
          <p:nvPr>
            <p:ph type="title"/>
          </p:nvPr>
        </p:nvSpPr>
        <p:spPr>
          <a:xfrm>
            <a:off x="838200" y="238997"/>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539B"/>
              </a:buClr>
              <a:buSzPts val="3600"/>
              <a:buFont typeface="Calibri"/>
              <a:buNone/>
            </a:pPr>
            <a:r>
              <a:rPr lang="en-US" dirty="0"/>
              <a:t>Learn More &amp; Stay Connected</a:t>
            </a:r>
            <a:endParaRPr dirty="0"/>
          </a:p>
        </p:txBody>
      </p:sp>
      <p:sp>
        <p:nvSpPr>
          <p:cNvPr id="174" name="Google Shape;174;p12"/>
          <p:cNvSpPr txBox="1"/>
          <p:nvPr/>
        </p:nvSpPr>
        <p:spPr>
          <a:xfrm>
            <a:off x="1486333" y="2726351"/>
            <a:ext cx="3610186" cy="613373"/>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539B"/>
              </a:buClr>
              <a:buSzPts val="3200"/>
              <a:buFont typeface="Arial"/>
              <a:buNone/>
            </a:pPr>
            <a:r>
              <a:rPr lang="en-US" sz="3200" b="1" u="sng" dirty="0">
                <a:solidFill>
                  <a:srgbClr val="00539B"/>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https://qi.ipro.org/ </a:t>
            </a:r>
            <a:endParaRPr sz="3200" dirty="0">
              <a:solidFill>
                <a:srgbClr val="000000"/>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2800"/>
              <a:buFont typeface="Arial"/>
              <a:buNone/>
            </a:pPr>
            <a:endParaRPr sz="2800" dirty="0">
              <a:solidFill>
                <a:schemeClr val="dk1"/>
              </a:solidFill>
              <a:latin typeface="Calibri"/>
              <a:ea typeface="Calibri"/>
              <a:cs typeface="Calibri"/>
              <a:sym typeface="Calibri"/>
            </a:endParaRPr>
          </a:p>
        </p:txBody>
      </p:sp>
      <p:sp>
        <p:nvSpPr>
          <p:cNvPr id="175" name="Google Shape;175;p12"/>
          <p:cNvSpPr/>
          <p:nvPr/>
        </p:nvSpPr>
        <p:spPr>
          <a:xfrm>
            <a:off x="838200" y="6054127"/>
            <a:ext cx="6096000" cy="613373"/>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None/>
            </a:pPr>
            <a:r>
              <a:rPr lang="en-US" sz="800" i="1" dirty="0">
                <a:solidFill>
                  <a:srgbClr val="898989"/>
                </a:solidFill>
                <a:latin typeface="Calibri"/>
                <a:ea typeface="Calibri"/>
                <a:cs typeface="Calibri"/>
                <a:sym typeface="Calibri"/>
              </a:rPr>
              <a:t>This material was prepared by the IPRO QIN-QIO, a Quality Innovation Network-Quality Improvement Organization, under contract with the Centers for Medicare &amp; Medicaid Services (CMS), an agency of the U.S. Department of Health and Human Services (HHS). Views expressed in this material do not necessarily reflect the official views or policy of CMS or HHS, and any reference to a specific product or entity herein does not constitute endorsement of that product or entity by CMS or HHS. Publication # 12SOW-IPRO-QIN-T3-AA-23-1333</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2"/>
          <p:cNvSpPr txBox="1">
            <a:spLocks noGrp="1"/>
          </p:cNvSpPr>
          <p:nvPr>
            <p:ph type="title"/>
          </p:nvPr>
        </p:nvSpPr>
        <p:spPr>
          <a:xfrm>
            <a:off x="838200" y="238997"/>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539B"/>
              </a:buClr>
              <a:buSzPts val="3600"/>
              <a:buFont typeface="Calibri"/>
              <a:buNone/>
            </a:pPr>
            <a:r>
              <a:rPr lang="en-US" dirty="0"/>
              <a:t>The IPRO QIN-QIO</a:t>
            </a:r>
            <a:endParaRPr dirty="0"/>
          </a:p>
        </p:txBody>
      </p:sp>
      <p:sp>
        <p:nvSpPr>
          <p:cNvPr id="96" name="Google Shape;96;p2"/>
          <p:cNvSpPr txBox="1"/>
          <p:nvPr/>
        </p:nvSpPr>
        <p:spPr>
          <a:xfrm>
            <a:off x="838199" y="1423888"/>
            <a:ext cx="5257801" cy="418328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000"/>
              <a:buFont typeface="Arial"/>
              <a:buNone/>
            </a:pPr>
            <a:r>
              <a:rPr lang="en-US" sz="2000" b="1" i="0" u="none" strike="noStrike" cap="none" dirty="0">
                <a:solidFill>
                  <a:schemeClr val="dk1"/>
                </a:solidFill>
                <a:latin typeface="Calibri"/>
                <a:ea typeface="Calibri"/>
                <a:cs typeface="Calibri"/>
                <a:sym typeface="Calibri"/>
              </a:rPr>
              <a:t>The IPRO QIN-QIO </a:t>
            </a:r>
            <a:endParaRPr dirty="0"/>
          </a:p>
          <a:p>
            <a:pPr marL="228600" marR="0" lvl="0" indent="-228600" algn="l" rtl="0">
              <a:lnSpc>
                <a:spcPct val="100000"/>
              </a:lnSpc>
              <a:spcBef>
                <a:spcPts val="600"/>
              </a:spcBef>
              <a:spcAft>
                <a:spcPts val="0"/>
              </a:spcAft>
              <a:buClr>
                <a:schemeClr val="dk1"/>
              </a:buClr>
              <a:buSzPts val="1800"/>
              <a:buFont typeface="Arial"/>
              <a:buChar char="•"/>
            </a:pPr>
            <a:r>
              <a:rPr lang="en-US" sz="1800" b="0" i="0" u="none" strike="noStrike" cap="none" dirty="0">
                <a:solidFill>
                  <a:schemeClr val="dk1"/>
                </a:solidFill>
                <a:latin typeface="Calibri"/>
                <a:ea typeface="Calibri"/>
                <a:cs typeface="Calibri"/>
                <a:sym typeface="Calibri"/>
              </a:rPr>
              <a:t>A federally-funded Medicare Quality Innovation Network – Quality Improvement Organization </a:t>
            </a:r>
            <a:br>
              <a:rPr lang="en-US" sz="1800" b="0" i="0" u="none" strike="noStrike" cap="none" dirty="0">
                <a:solidFill>
                  <a:schemeClr val="dk1"/>
                </a:solidFill>
                <a:latin typeface="Calibri"/>
                <a:ea typeface="Calibri"/>
                <a:cs typeface="Calibri"/>
                <a:sym typeface="Calibri"/>
              </a:rPr>
            </a:br>
            <a:r>
              <a:rPr lang="en-US" sz="1800" b="0" i="0" u="none" strike="noStrike" cap="none" dirty="0">
                <a:solidFill>
                  <a:schemeClr val="dk1"/>
                </a:solidFill>
                <a:latin typeface="Calibri"/>
                <a:ea typeface="Calibri"/>
                <a:cs typeface="Calibri"/>
                <a:sym typeface="Calibri"/>
              </a:rPr>
              <a:t>(QIN-QIO) </a:t>
            </a:r>
            <a:endParaRPr dirty="0"/>
          </a:p>
          <a:p>
            <a:pPr marL="228600" marR="0" lvl="0" indent="-228600" algn="l" rtl="0">
              <a:lnSpc>
                <a:spcPct val="100000"/>
              </a:lnSpc>
              <a:spcBef>
                <a:spcPts val="600"/>
              </a:spcBef>
              <a:spcAft>
                <a:spcPts val="0"/>
              </a:spcAft>
              <a:buClr>
                <a:schemeClr val="dk1"/>
              </a:buClr>
              <a:buSzPts val="1800"/>
              <a:buFont typeface="Arial"/>
              <a:buChar char="•"/>
            </a:pPr>
            <a:r>
              <a:rPr lang="en-US" sz="1800" b="0" i="0" u="none" strike="noStrike" cap="none" dirty="0">
                <a:solidFill>
                  <a:schemeClr val="dk1"/>
                </a:solidFill>
                <a:latin typeface="Calibri"/>
                <a:ea typeface="Calibri"/>
                <a:cs typeface="Calibri"/>
                <a:sym typeface="Calibri"/>
              </a:rPr>
              <a:t>12 regional CMS QIN-QIOs nationally</a:t>
            </a:r>
            <a:endParaRPr dirty="0"/>
          </a:p>
          <a:p>
            <a:pPr marL="0" marR="0" lvl="0" indent="0" algn="l" rtl="0">
              <a:lnSpc>
                <a:spcPct val="100000"/>
              </a:lnSpc>
              <a:spcBef>
                <a:spcPts val="600"/>
              </a:spcBef>
              <a:spcAft>
                <a:spcPts val="0"/>
              </a:spcAft>
              <a:buClr>
                <a:schemeClr val="dk1"/>
              </a:buClr>
              <a:buSzPts val="2000"/>
              <a:buFont typeface="Arial"/>
              <a:buNone/>
            </a:pPr>
            <a:endParaRPr sz="2000" b="0" i="0" u="none" strike="noStrike" cap="none" dirty="0">
              <a:solidFill>
                <a:schemeClr val="dk1"/>
              </a:solidFill>
              <a:latin typeface="Calibri"/>
              <a:ea typeface="Calibri"/>
              <a:cs typeface="Calibri"/>
              <a:sym typeface="Calibri"/>
            </a:endParaRPr>
          </a:p>
          <a:p>
            <a:pPr marL="0" marR="0" lvl="0" indent="0" algn="l" rtl="0">
              <a:lnSpc>
                <a:spcPct val="90000"/>
              </a:lnSpc>
              <a:spcBef>
                <a:spcPts val="0"/>
              </a:spcBef>
              <a:spcAft>
                <a:spcPts val="0"/>
              </a:spcAft>
              <a:buClr>
                <a:schemeClr val="dk1"/>
              </a:buClr>
              <a:buSzPts val="2000"/>
              <a:buFont typeface="Arial"/>
              <a:buNone/>
            </a:pPr>
            <a:r>
              <a:rPr lang="en-US" sz="2000" b="1" i="0" u="none" strike="noStrike" cap="none" dirty="0">
                <a:solidFill>
                  <a:schemeClr val="dk1"/>
                </a:solidFill>
                <a:latin typeface="Calibri"/>
                <a:ea typeface="Calibri"/>
                <a:cs typeface="Calibri"/>
                <a:sym typeface="Calibri"/>
              </a:rPr>
              <a:t>IPRO:</a:t>
            </a:r>
            <a:br>
              <a:rPr lang="en-US" sz="2000" b="1" i="0" u="none" strike="noStrike" cap="none" dirty="0">
                <a:solidFill>
                  <a:schemeClr val="dk1"/>
                </a:solidFill>
                <a:latin typeface="Calibri"/>
                <a:ea typeface="Calibri"/>
                <a:cs typeface="Calibri"/>
                <a:sym typeface="Calibri"/>
              </a:rPr>
            </a:br>
            <a:r>
              <a:rPr lang="en-US" sz="1800" b="0" i="0" u="none" strike="noStrike" cap="none" dirty="0">
                <a:solidFill>
                  <a:schemeClr val="dk1"/>
                </a:solidFill>
                <a:latin typeface="Calibri"/>
                <a:ea typeface="Calibri"/>
                <a:cs typeface="Calibri"/>
                <a:sym typeface="Calibri"/>
              </a:rPr>
              <a:t>New York, New Jersey, and Ohio</a:t>
            </a:r>
            <a:endParaRPr sz="1800" b="0" i="0" u="none" strike="noStrike" cap="none" dirty="0">
              <a:solidFill>
                <a:schemeClr val="dk1"/>
              </a:solidFill>
              <a:latin typeface="Calibri"/>
              <a:ea typeface="Calibri"/>
              <a:cs typeface="Calibri"/>
              <a:sym typeface="Calibri"/>
            </a:endParaRPr>
          </a:p>
          <a:p>
            <a:pPr marL="0" marR="0" lvl="0" indent="0" algn="l" rtl="0">
              <a:lnSpc>
                <a:spcPct val="90000"/>
              </a:lnSpc>
              <a:spcBef>
                <a:spcPts val="0"/>
              </a:spcBef>
              <a:spcAft>
                <a:spcPts val="0"/>
              </a:spcAft>
              <a:buClr>
                <a:schemeClr val="dk1"/>
              </a:buClr>
              <a:buSzPts val="1000"/>
              <a:buFont typeface="Arial"/>
              <a:buNone/>
            </a:pPr>
            <a:endParaRPr sz="2000" b="1" i="0" u="none" strike="noStrike" cap="none" dirty="0">
              <a:solidFill>
                <a:schemeClr val="dk1"/>
              </a:solidFill>
              <a:latin typeface="Calibri"/>
              <a:ea typeface="Calibri"/>
              <a:cs typeface="Calibri"/>
              <a:sym typeface="Calibri"/>
            </a:endParaRPr>
          </a:p>
          <a:p>
            <a:pPr marL="0" marR="0" lvl="0" indent="0" algn="l" rtl="0">
              <a:lnSpc>
                <a:spcPct val="90000"/>
              </a:lnSpc>
              <a:spcBef>
                <a:spcPts val="0"/>
              </a:spcBef>
              <a:spcAft>
                <a:spcPts val="0"/>
              </a:spcAft>
              <a:buClr>
                <a:schemeClr val="dk1"/>
              </a:buClr>
              <a:buSzPts val="2000"/>
              <a:buFont typeface="Arial"/>
              <a:buNone/>
            </a:pPr>
            <a:r>
              <a:rPr lang="en-US" sz="2000" b="1" i="0" u="none" strike="noStrike" cap="none" dirty="0">
                <a:solidFill>
                  <a:schemeClr val="dk1"/>
                </a:solidFill>
                <a:latin typeface="Calibri"/>
                <a:ea typeface="Calibri"/>
                <a:cs typeface="Calibri"/>
                <a:sym typeface="Calibri"/>
              </a:rPr>
              <a:t>Healthcentric Advisors:</a:t>
            </a:r>
            <a:br>
              <a:rPr lang="en-US" sz="2000" b="1" i="0" u="none" strike="noStrike" cap="none" dirty="0">
                <a:solidFill>
                  <a:schemeClr val="dk1"/>
                </a:solidFill>
                <a:latin typeface="Calibri"/>
                <a:ea typeface="Calibri"/>
                <a:cs typeface="Calibri"/>
                <a:sym typeface="Calibri"/>
              </a:rPr>
            </a:br>
            <a:r>
              <a:rPr lang="en-US" sz="1800" b="0" i="0" u="none" strike="noStrike" cap="none" dirty="0">
                <a:solidFill>
                  <a:schemeClr val="dk1"/>
                </a:solidFill>
                <a:latin typeface="Calibri"/>
                <a:ea typeface="Calibri"/>
                <a:cs typeface="Calibri"/>
                <a:sym typeface="Calibri"/>
              </a:rPr>
              <a:t>Connecticut, Maine, Massachusetts, New Hampshire, Rhode Island, and Vermont  </a:t>
            </a:r>
            <a:br>
              <a:rPr lang="en-US" sz="2000" b="0" i="0" u="none" strike="noStrike" cap="none" dirty="0">
                <a:solidFill>
                  <a:schemeClr val="dk1"/>
                </a:solidFill>
                <a:latin typeface="Calibri"/>
                <a:ea typeface="Calibri"/>
                <a:cs typeface="Calibri"/>
                <a:sym typeface="Calibri"/>
              </a:rPr>
            </a:br>
            <a:endParaRPr sz="2000" b="1" i="0" u="none" strike="noStrike" cap="none" dirty="0">
              <a:solidFill>
                <a:schemeClr val="dk1"/>
              </a:solidFill>
              <a:latin typeface="Calibri"/>
              <a:ea typeface="Calibri"/>
              <a:cs typeface="Calibri"/>
              <a:sym typeface="Calibri"/>
            </a:endParaRPr>
          </a:p>
          <a:p>
            <a:pPr marL="0" marR="0" lvl="0" indent="0" algn="l" rtl="0">
              <a:lnSpc>
                <a:spcPct val="90000"/>
              </a:lnSpc>
              <a:spcBef>
                <a:spcPts val="0"/>
              </a:spcBef>
              <a:spcAft>
                <a:spcPts val="0"/>
              </a:spcAft>
              <a:buClr>
                <a:schemeClr val="dk1"/>
              </a:buClr>
              <a:buSzPts val="2000"/>
              <a:buFont typeface="Arial"/>
              <a:buNone/>
            </a:pPr>
            <a:r>
              <a:rPr lang="en-US" sz="2000" b="1" i="0" u="none" strike="noStrike" cap="none" dirty="0">
                <a:solidFill>
                  <a:schemeClr val="dk1"/>
                </a:solidFill>
                <a:latin typeface="Calibri"/>
                <a:ea typeface="Calibri"/>
                <a:cs typeface="Calibri"/>
                <a:sym typeface="Calibri"/>
              </a:rPr>
              <a:t>Qlarant:</a:t>
            </a:r>
            <a:br>
              <a:rPr lang="en-US" sz="2000" b="1" i="0" u="none" strike="noStrike" cap="none" dirty="0">
                <a:solidFill>
                  <a:schemeClr val="dk1"/>
                </a:solidFill>
                <a:latin typeface="Calibri"/>
                <a:ea typeface="Calibri"/>
                <a:cs typeface="Calibri"/>
                <a:sym typeface="Calibri"/>
              </a:rPr>
            </a:br>
            <a:r>
              <a:rPr lang="en-US" sz="1800" b="0" i="0" u="none" strike="noStrike" cap="none" dirty="0">
                <a:solidFill>
                  <a:schemeClr val="dk1"/>
                </a:solidFill>
                <a:latin typeface="Calibri"/>
                <a:ea typeface="Calibri"/>
                <a:cs typeface="Calibri"/>
                <a:sym typeface="Calibri"/>
              </a:rPr>
              <a:t>Maryland, Delaware, and the District of Columbia</a:t>
            </a:r>
            <a:endParaRPr dirty="0"/>
          </a:p>
          <a:p>
            <a:pPr marL="228600" marR="0" lvl="0" indent="-50800" algn="l" rtl="0">
              <a:lnSpc>
                <a:spcPct val="90000"/>
              </a:lnSpc>
              <a:spcBef>
                <a:spcPts val="1000"/>
              </a:spcBef>
              <a:spcAft>
                <a:spcPts val="0"/>
              </a:spcAft>
              <a:buClr>
                <a:schemeClr val="dk1"/>
              </a:buClr>
              <a:buSzPts val="2800"/>
              <a:buFont typeface="Arial"/>
              <a:buNone/>
            </a:pPr>
            <a:endParaRPr sz="2800" b="0" i="0" u="none" strike="noStrike" cap="none" dirty="0">
              <a:solidFill>
                <a:schemeClr val="dk1"/>
              </a:solidFill>
              <a:latin typeface="Calibri"/>
              <a:ea typeface="Calibri"/>
              <a:cs typeface="Calibri"/>
              <a:sym typeface="Calibri"/>
            </a:endParaRPr>
          </a:p>
        </p:txBody>
      </p:sp>
      <p:sp>
        <p:nvSpPr>
          <p:cNvPr id="97" name="Google Shape;97;p2"/>
          <p:cNvSpPr txBox="1"/>
          <p:nvPr/>
        </p:nvSpPr>
        <p:spPr>
          <a:xfrm>
            <a:off x="939192" y="6019800"/>
            <a:ext cx="5006086" cy="561662"/>
          </a:xfrm>
          <a:prstGeom prst="rect">
            <a:avLst/>
          </a:prstGeom>
          <a:gradFill>
            <a:gsLst>
              <a:gs pos="0">
                <a:srgbClr val="FFE99A"/>
              </a:gs>
              <a:gs pos="50000">
                <a:srgbClr val="FEE38D"/>
              </a:gs>
              <a:gs pos="100000">
                <a:srgbClr val="FFE378"/>
              </a:gs>
            </a:gsLst>
            <a:lin ang="5400000" scaled="0"/>
          </a:gradFill>
          <a:ln w="9525" cap="flat" cmpd="sng">
            <a:solidFill>
              <a:schemeClr val="accent2"/>
            </a:solidFill>
            <a:prstDash val="solid"/>
            <a:miter lim="800000"/>
            <a:headEnd type="none" w="sm" len="sm"/>
            <a:tailEnd type="none" w="sm" len="sm"/>
          </a:ln>
        </p:spPr>
        <p:txBody>
          <a:bodyPr spcFirstLastPara="1" wrap="square" lIns="68550" tIns="34275" rIns="68550" bIns="34275" anchor="t" anchorCtr="0">
            <a:spAutoFit/>
          </a:bodyPr>
          <a:lstStyle/>
          <a:p>
            <a:pPr marL="0" marR="0" lvl="0" indent="0" algn="ctr" rtl="0">
              <a:spcBef>
                <a:spcPts val="0"/>
              </a:spcBef>
              <a:spcAft>
                <a:spcPts val="0"/>
              </a:spcAft>
              <a:buNone/>
            </a:pPr>
            <a:r>
              <a:rPr lang="en-US" sz="1600" b="0" i="0" u="none" strike="noStrike" cap="none" dirty="0">
                <a:solidFill>
                  <a:srgbClr val="00539B"/>
                </a:solidFill>
                <a:latin typeface="Calibri"/>
                <a:ea typeface="Calibri"/>
                <a:cs typeface="Calibri"/>
                <a:sym typeface="Calibri"/>
              </a:rPr>
              <a:t>Working to ensure high-quality, safe healthcare for </a:t>
            </a:r>
            <a:br>
              <a:rPr lang="en-US" sz="1600" b="0" i="0" u="none" strike="noStrike" cap="none" dirty="0">
                <a:solidFill>
                  <a:srgbClr val="00539B"/>
                </a:solidFill>
                <a:latin typeface="Calibri"/>
                <a:ea typeface="Calibri"/>
                <a:cs typeface="Calibri"/>
                <a:sym typeface="Calibri"/>
              </a:rPr>
            </a:br>
            <a:r>
              <a:rPr lang="en-US" sz="1600" b="1" i="0" u="none" strike="noStrike" cap="none" dirty="0">
                <a:solidFill>
                  <a:srgbClr val="00539B"/>
                </a:solidFill>
                <a:latin typeface="Calibri"/>
                <a:ea typeface="Calibri"/>
                <a:cs typeface="Calibri"/>
                <a:sym typeface="Calibri"/>
              </a:rPr>
              <a:t>20% of the nation’s Medicare FFS beneficiaries</a:t>
            </a:r>
            <a:endParaRPr sz="1600" b="0" i="0" u="none" strike="noStrike" cap="none" dirty="0">
              <a:solidFill>
                <a:srgbClr val="000000"/>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pic>
        <p:nvPicPr>
          <p:cNvPr id="5" name="Picture 2" descr="Free Questions Clipart Pictures - Clipartix">
            <a:extLst>
              <a:ext uri="{FF2B5EF4-FFF2-40B4-BE49-F238E27FC236}">
                <a16:creationId xmlns:a16="http://schemas.microsoft.com/office/drawing/2014/main" id="{4992AEBE-8B0E-BB9B-D76D-A1C2872CAB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33022" y="87382"/>
            <a:ext cx="1801803" cy="2368084"/>
          </a:xfrm>
          <a:prstGeom prst="rect">
            <a:avLst/>
          </a:prstGeom>
          <a:noFill/>
          <a:extLst>
            <a:ext uri="{909E8E84-426E-40DD-AFC4-6F175D3DCCD1}">
              <a14:hiddenFill xmlns:a14="http://schemas.microsoft.com/office/drawing/2010/main">
                <a:solidFill>
                  <a:srgbClr val="FFFFFF"/>
                </a:solidFill>
              </a14:hiddenFill>
            </a:ext>
          </a:extLst>
        </p:spPr>
      </p:pic>
      <p:sp>
        <p:nvSpPr>
          <p:cNvPr id="103" name="Google Shape;103;p3"/>
          <p:cNvSpPr txBox="1">
            <a:spLocks noGrp="1"/>
          </p:cNvSpPr>
          <p:nvPr>
            <p:ph type="title"/>
          </p:nvPr>
        </p:nvSpPr>
        <p:spPr>
          <a:xfrm>
            <a:off x="838200" y="238997"/>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539B"/>
              </a:buClr>
              <a:buSzPts val="3600"/>
              <a:buFont typeface="Calibri"/>
              <a:buNone/>
            </a:pPr>
            <a:r>
              <a:rPr lang="en-US" dirty="0"/>
              <a:t>Why Should I Get Vaccinated?</a:t>
            </a:r>
            <a:endParaRPr dirty="0"/>
          </a:p>
        </p:txBody>
      </p:sp>
      <p:sp>
        <p:nvSpPr>
          <p:cNvPr id="4" name="Content Placeholder 6">
            <a:extLst>
              <a:ext uri="{FF2B5EF4-FFF2-40B4-BE49-F238E27FC236}">
                <a16:creationId xmlns:a16="http://schemas.microsoft.com/office/drawing/2014/main" id="{EF8AD17F-A278-66B8-FB44-5F4D5C3C4BA3}"/>
              </a:ext>
            </a:extLst>
          </p:cNvPr>
          <p:cNvSpPr>
            <a:spLocks noGrp="1"/>
          </p:cNvSpPr>
          <p:nvPr>
            <p:ph type="body" idx="1"/>
          </p:nvPr>
        </p:nvSpPr>
        <p:spPr>
          <a:xfrm>
            <a:off x="707572" y="1564559"/>
            <a:ext cx="10515600" cy="4422583"/>
          </a:xfrm>
        </p:spPr>
        <p:txBody>
          <a:bodyPr/>
          <a:lstStyle/>
          <a:p>
            <a:r>
              <a:rPr lang="en-US" sz="3200" dirty="0"/>
              <a:t>Vaccines save lives</a:t>
            </a:r>
          </a:p>
          <a:p>
            <a:r>
              <a:rPr lang="en-US" sz="3200" dirty="0"/>
              <a:t>Vaccines are the best way to protect you and your loved ones from preventable disease</a:t>
            </a:r>
          </a:p>
          <a:p>
            <a:r>
              <a:rPr lang="en-US" sz="3200" dirty="0"/>
              <a:t>Vaccines can prevent serious illness and hospitalization</a:t>
            </a:r>
          </a:p>
          <a:p>
            <a:r>
              <a:rPr lang="en-US" sz="3200" dirty="0"/>
              <a:t>Vaccines are safe</a:t>
            </a:r>
          </a:p>
          <a:p>
            <a:r>
              <a:rPr lang="en-US" sz="3200" dirty="0"/>
              <a:t>COVID-19, influenza, and pneumococcal vaccines are some of the most important vaccines for adults</a:t>
            </a:r>
          </a:p>
          <a:p>
            <a:r>
              <a:rPr lang="en-US" sz="3200" dirty="0"/>
              <a:t>Other vaccines may be recommended by your provider</a:t>
            </a:r>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91CDADB-5EC3-D64A-AB6E-DF90194A408D}"/>
              </a:ext>
            </a:extLst>
          </p:cNvPr>
          <p:cNvSpPr>
            <a:spLocks noGrp="1"/>
          </p:cNvSpPr>
          <p:nvPr>
            <p:ph type="title"/>
          </p:nvPr>
        </p:nvSpPr>
        <p:spPr/>
        <p:txBody>
          <a:bodyPr/>
          <a:lstStyle/>
          <a:p>
            <a:r>
              <a:rPr lang="en-US" dirty="0"/>
              <a:t>Vaccines are Important!</a:t>
            </a:r>
          </a:p>
        </p:txBody>
      </p:sp>
      <p:sp>
        <p:nvSpPr>
          <p:cNvPr id="3" name="TextBox 2">
            <a:extLst>
              <a:ext uri="{FF2B5EF4-FFF2-40B4-BE49-F238E27FC236}">
                <a16:creationId xmlns:a16="http://schemas.microsoft.com/office/drawing/2014/main" id="{CA946DA2-08BD-291C-D1D4-BF7209ADF9F1}"/>
              </a:ext>
            </a:extLst>
          </p:cNvPr>
          <p:cNvSpPr txBox="1"/>
          <p:nvPr/>
        </p:nvSpPr>
        <p:spPr>
          <a:xfrm>
            <a:off x="620486" y="6311226"/>
            <a:ext cx="3993401" cy="307777"/>
          </a:xfrm>
          <a:prstGeom prst="rect">
            <a:avLst/>
          </a:prstGeom>
          <a:noFill/>
        </p:spPr>
        <p:txBody>
          <a:bodyPr wrap="none" rtlCol="0">
            <a:spAutoFit/>
          </a:bodyPr>
          <a:lstStyle/>
          <a:p>
            <a:r>
              <a:rPr lang="en-US" dirty="0">
                <a:hlinkClick r:id="rId3"/>
              </a:rPr>
              <a:t>https://www.youtube.com/watch?v=aBIBsfrAnkI</a:t>
            </a:r>
            <a:r>
              <a:rPr lang="en-US" dirty="0"/>
              <a:t> </a:t>
            </a:r>
          </a:p>
        </p:txBody>
      </p:sp>
      <p:pic>
        <p:nvPicPr>
          <p:cNvPr id="6" name="Picture 5">
            <a:hlinkClick r:id="rId3"/>
            <a:extLst>
              <a:ext uri="{FF2B5EF4-FFF2-40B4-BE49-F238E27FC236}">
                <a16:creationId xmlns:a16="http://schemas.microsoft.com/office/drawing/2014/main" id="{A2CF296C-D387-BCB9-4CE0-07276A0FCCE4}"/>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328336" y="1564560"/>
            <a:ext cx="7535327" cy="4229690"/>
          </a:xfrm>
          <a:prstGeom prst="rect">
            <a:avLst/>
          </a:prstGeom>
        </p:spPr>
      </p:pic>
    </p:spTree>
    <p:extLst>
      <p:ext uri="{BB962C8B-B14F-4D97-AF65-F5344CB8AC3E}">
        <p14:creationId xmlns:p14="http://schemas.microsoft.com/office/powerpoint/2010/main" val="25337346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91CDADB-5EC3-D64A-AB6E-DF90194A408D}"/>
              </a:ext>
            </a:extLst>
          </p:cNvPr>
          <p:cNvSpPr>
            <a:spLocks noGrp="1"/>
          </p:cNvSpPr>
          <p:nvPr>
            <p:ph type="title"/>
          </p:nvPr>
        </p:nvSpPr>
        <p:spPr/>
        <p:txBody>
          <a:bodyPr/>
          <a:lstStyle/>
          <a:p>
            <a:r>
              <a:rPr lang="en-US" dirty="0"/>
              <a:t>Let’s Focus on These Vaccines</a:t>
            </a:r>
          </a:p>
        </p:txBody>
      </p:sp>
      <p:sp>
        <p:nvSpPr>
          <p:cNvPr id="7" name="Content Placeholder 6">
            <a:extLst>
              <a:ext uri="{FF2B5EF4-FFF2-40B4-BE49-F238E27FC236}">
                <a16:creationId xmlns:a16="http://schemas.microsoft.com/office/drawing/2014/main" id="{E5F7DDD2-CCA8-404A-BEB0-894144BFFC2F}"/>
              </a:ext>
            </a:extLst>
          </p:cNvPr>
          <p:cNvSpPr>
            <a:spLocks noGrp="1"/>
          </p:cNvSpPr>
          <p:nvPr>
            <p:ph idx="1"/>
          </p:nvPr>
        </p:nvSpPr>
        <p:spPr>
          <a:xfrm>
            <a:off x="838200" y="1825625"/>
            <a:ext cx="10515600" cy="4183289"/>
          </a:xfrm>
        </p:spPr>
        <p:txBody>
          <a:bodyPr/>
          <a:lstStyle/>
          <a:p>
            <a:r>
              <a:rPr lang="en-US" dirty="0"/>
              <a:t>Influenza (flu) vaccine</a:t>
            </a:r>
          </a:p>
          <a:p>
            <a:r>
              <a:rPr lang="en-US" dirty="0"/>
              <a:t>COVID-19 vaccine</a:t>
            </a:r>
          </a:p>
          <a:p>
            <a:r>
              <a:rPr lang="en-US" dirty="0"/>
              <a:t>Pneumococcal vaccine</a:t>
            </a:r>
          </a:p>
          <a:p>
            <a:r>
              <a:rPr lang="en-US" b="1" dirty="0"/>
              <a:t>R</a:t>
            </a:r>
            <a:r>
              <a:rPr lang="en-US" dirty="0"/>
              <a:t>espiratory </a:t>
            </a:r>
            <a:r>
              <a:rPr lang="en-US" b="1" dirty="0"/>
              <a:t>S</a:t>
            </a:r>
            <a:r>
              <a:rPr lang="en-US" dirty="0"/>
              <a:t>yncytial </a:t>
            </a:r>
            <a:r>
              <a:rPr lang="en-US" b="1" dirty="0"/>
              <a:t>V</a:t>
            </a:r>
            <a:r>
              <a:rPr lang="en-US" dirty="0"/>
              <a:t>irus (RSV) vaccine</a:t>
            </a:r>
          </a:p>
          <a:p>
            <a:endParaRPr lang="en-US" dirty="0"/>
          </a:p>
        </p:txBody>
      </p:sp>
      <p:pic>
        <p:nvPicPr>
          <p:cNvPr id="3" name="Picture 2" descr="Clipart of vaccine.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91398" y="2383895"/>
            <a:ext cx="4752976" cy="2376488"/>
          </a:xfrm>
          <a:prstGeom prst="rect">
            <a:avLst/>
          </a:prstGeom>
        </p:spPr>
      </p:pic>
    </p:spTree>
    <p:extLst>
      <p:ext uri="{BB962C8B-B14F-4D97-AF65-F5344CB8AC3E}">
        <p14:creationId xmlns:p14="http://schemas.microsoft.com/office/powerpoint/2010/main" val="5154372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91CDADB-5EC3-D64A-AB6E-DF90194A408D}"/>
              </a:ext>
            </a:extLst>
          </p:cNvPr>
          <p:cNvSpPr>
            <a:spLocks noGrp="1"/>
          </p:cNvSpPr>
          <p:nvPr>
            <p:ph type="title"/>
          </p:nvPr>
        </p:nvSpPr>
        <p:spPr/>
        <p:txBody>
          <a:bodyPr/>
          <a:lstStyle/>
          <a:p>
            <a:r>
              <a:rPr lang="en-US" dirty="0"/>
              <a:t>Influenza Vaccine</a:t>
            </a:r>
          </a:p>
        </p:txBody>
      </p:sp>
      <p:sp>
        <p:nvSpPr>
          <p:cNvPr id="7" name="Content Placeholder 6">
            <a:extLst>
              <a:ext uri="{FF2B5EF4-FFF2-40B4-BE49-F238E27FC236}">
                <a16:creationId xmlns:a16="http://schemas.microsoft.com/office/drawing/2014/main" id="{E5F7DDD2-CCA8-404A-BEB0-894144BFFC2F}"/>
              </a:ext>
            </a:extLst>
          </p:cNvPr>
          <p:cNvSpPr>
            <a:spLocks noGrp="1"/>
          </p:cNvSpPr>
          <p:nvPr>
            <p:ph idx="1"/>
          </p:nvPr>
        </p:nvSpPr>
        <p:spPr>
          <a:xfrm>
            <a:off x="838200" y="2412096"/>
            <a:ext cx="10515600" cy="2879725"/>
          </a:xfrm>
        </p:spPr>
        <p:txBody>
          <a:bodyPr/>
          <a:lstStyle/>
          <a:p>
            <a:r>
              <a:rPr lang="en-US" dirty="0"/>
              <a:t>The flu is a contagious disease that can make you very sick</a:t>
            </a:r>
          </a:p>
          <a:p>
            <a:r>
              <a:rPr lang="en-US" dirty="0"/>
              <a:t>The flu can result in hospitalization and even death</a:t>
            </a:r>
          </a:p>
          <a:p>
            <a:r>
              <a:rPr lang="en-US" dirty="0"/>
              <a:t>The number one best way to avoid getting seriously sick from the flu is to get the annual flu shot </a:t>
            </a:r>
          </a:p>
        </p:txBody>
      </p:sp>
      <p:pic>
        <p:nvPicPr>
          <p:cNvPr id="8" name="Picture 7" descr="Clipart of person sneez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22971" y="107479"/>
            <a:ext cx="2240312" cy="2240312"/>
          </a:xfrm>
          <a:prstGeom prst="rect">
            <a:avLst/>
          </a:prstGeom>
        </p:spPr>
      </p:pic>
    </p:spTree>
    <p:extLst>
      <p:ext uri="{BB962C8B-B14F-4D97-AF65-F5344CB8AC3E}">
        <p14:creationId xmlns:p14="http://schemas.microsoft.com/office/powerpoint/2010/main" val="36521337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91CDADB-5EC3-D64A-AB6E-DF90194A408D}"/>
              </a:ext>
            </a:extLst>
          </p:cNvPr>
          <p:cNvSpPr>
            <a:spLocks noGrp="1"/>
          </p:cNvSpPr>
          <p:nvPr>
            <p:ph type="title"/>
          </p:nvPr>
        </p:nvSpPr>
        <p:spPr/>
        <p:txBody>
          <a:bodyPr/>
          <a:lstStyle/>
          <a:p>
            <a:r>
              <a:rPr lang="en-US" dirty="0"/>
              <a:t>COVID-19 Vaccine</a:t>
            </a:r>
          </a:p>
        </p:txBody>
      </p:sp>
      <p:sp>
        <p:nvSpPr>
          <p:cNvPr id="7" name="Content Placeholder 6">
            <a:extLst>
              <a:ext uri="{FF2B5EF4-FFF2-40B4-BE49-F238E27FC236}">
                <a16:creationId xmlns:a16="http://schemas.microsoft.com/office/drawing/2014/main" id="{E5F7DDD2-CCA8-404A-BEB0-894144BFFC2F}"/>
              </a:ext>
            </a:extLst>
          </p:cNvPr>
          <p:cNvSpPr>
            <a:spLocks noGrp="1"/>
          </p:cNvSpPr>
          <p:nvPr>
            <p:ph idx="1"/>
          </p:nvPr>
        </p:nvSpPr>
        <p:spPr>
          <a:xfrm>
            <a:off x="838200" y="1825625"/>
            <a:ext cx="10515600" cy="4183289"/>
          </a:xfrm>
        </p:spPr>
        <p:txBody>
          <a:bodyPr/>
          <a:lstStyle/>
          <a:p>
            <a:r>
              <a:rPr lang="en-US" dirty="0"/>
              <a:t>COVID-19 is a disease caused by the SARS-CoV-2 virus</a:t>
            </a:r>
          </a:p>
          <a:p>
            <a:r>
              <a:rPr lang="en-US" dirty="0"/>
              <a:t>It is highly contagious and can cause respiratory symptoms</a:t>
            </a:r>
          </a:p>
          <a:p>
            <a:r>
              <a:rPr lang="en-US" dirty="0"/>
              <a:t>It can result in serious illness and hospitalization</a:t>
            </a:r>
          </a:p>
          <a:p>
            <a:r>
              <a:rPr lang="en-US" dirty="0"/>
              <a:t>The updated COVID-19 vaccine is safe and effective</a:t>
            </a:r>
          </a:p>
          <a:p>
            <a:r>
              <a:rPr lang="en-US" dirty="0"/>
              <a:t>Stay up-to-date with the COVID-19 vaccine</a:t>
            </a:r>
          </a:p>
          <a:p>
            <a:endParaRPr lang="en-US" dirty="0"/>
          </a:p>
        </p:txBody>
      </p:sp>
      <p:pic>
        <p:nvPicPr>
          <p:cNvPr id="1030" name="Picture 6" descr="Vaccine Images | Free Vectors, Stock Photos &amp; PS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12161" y="3728976"/>
            <a:ext cx="2679789" cy="1786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00630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91CDADB-5EC3-D64A-AB6E-DF90194A408D}"/>
              </a:ext>
            </a:extLst>
          </p:cNvPr>
          <p:cNvSpPr>
            <a:spLocks noGrp="1"/>
          </p:cNvSpPr>
          <p:nvPr>
            <p:ph type="title"/>
          </p:nvPr>
        </p:nvSpPr>
        <p:spPr>
          <a:xfrm>
            <a:off x="627961" y="238997"/>
            <a:ext cx="11259239" cy="1325563"/>
          </a:xfrm>
        </p:spPr>
        <p:txBody>
          <a:bodyPr/>
          <a:lstStyle/>
          <a:p>
            <a:r>
              <a:rPr lang="en-US" dirty="0"/>
              <a:t>Why Get the COVID-19 vaccine?</a:t>
            </a:r>
          </a:p>
        </p:txBody>
      </p:sp>
      <p:sp>
        <p:nvSpPr>
          <p:cNvPr id="7" name="Content Placeholder 6">
            <a:extLst>
              <a:ext uri="{FF2B5EF4-FFF2-40B4-BE49-F238E27FC236}">
                <a16:creationId xmlns:a16="http://schemas.microsoft.com/office/drawing/2014/main" id="{E5F7DDD2-CCA8-404A-BEB0-894144BFFC2F}"/>
              </a:ext>
            </a:extLst>
          </p:cNvPr>
          <p:cNvSpPr>
            <a:spLocks noGrp="1"/>
          </p:cNvSpPr>
          <p:nvPr>
            <p:ph idx="1"/>
          </p:nvPr>
        </p:nvSpPr>
        <p:spPr>
          <a:xfrm>
            <a:off x="838200" y="1825625"/>
            <a:ext cx="10515600" cy="4850597"/>
          </a:xfrm>
        </p:spPr>
        <p:txBody>
          <a:bodyPr/>
          <a:lstStyle/>
          <a:p>
            <a:r>
              <a:rPr lang="en-US" dirty="0"/>
              <a:t>Provides better protection against the Omicron strain</a:t>
            </a:r>
          </a:p>
          <a:p>
            <a:r>
              <a:rPr lang="en-US" dirty="0"/>
              <a:t>Omicron strain continues to circulate</a:t>
            </a:r>
          </a:p>
          <a:p>
            <a:r>
              <a:rPr lang="en-US" dirty="0"/>
              <a:t>Boosts your immune response to the original COVID-19 virus</a:t>
            </a:r>
          </a:p>
          <a:p>
            <a:r>
              <a:rPr lang="en-US" dirty="0"/>
              <a:t>Prevents serious outcomes from COVID-19 infection:</a:t>
            </a:r>
          </a:p>
          <a:p>
            <a:pPr lvl="1"/>
            <a:r>
              <a:rPr lang="en-US" dirty="0"/>
              <a:t>Milder infection</a:t>
            </a:r>
          </a:p>
          <a:p>
            <a:pPr lvl="1"/>
            <a:r>
              <a:rPr lang="en-US" dirty="0"/>
              <a:t>Less hospitalization</a:t>
            </a:r>
          </a:p>
          <a:p>
            <a:r>
              <a:rPr lang="en-US" dirty="0"/>
              <a:t>More vaccinated people means less circulating virus</a:t>
            </a:r>
          </a:p>
          <a:p>
            <a:pPr lvl="1"/>
            <a:endParaRPr lang="en-US" dirty="0"/>
          </a:p>
          <a:p>
            <a:pPr lvl="1"/>
            <a:endParaRPr lang="en-US" dirty="0"/>
          </a:p>
          <a:p>
            <a:pPr lvl="1"/>
            <a:endParaRPr lang="en-US" dirty="0"/>
          </a:p>
          <a:p>
            <a:pPr lvl="1"/>
            <a:endParaRPr lang="en-US" dirty="0"/>
          </a:p>
          <a:p>
            <a:pPr lvl="1"/>
            <a:endParaRPr lang="en-US" dirty="0"/>
          </a:p>
        </p:txBody>
      </p:sp>
      <p:pic>
        <p:nvPicPr>
          <p:cNvPr id="2" name="Picture 1" descr="Clipart of vaccin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91662" y="3529012"/>
            <a:ext cx="2143125" cy="2143125"/>
          </a:xfrm>
          <a:prstGeom prst="rect">
            <a:avLst/>
          </a:prstGeom>
        </p:spPr>
      </p:pic>
    </p:spTree>
    <p:extLst>
      <p:ext uri="{BB962C8B-B14F-4D97-AF65-F5344CB8AC3E}">
        <p14:creationId xmlns:p14="http://schemas.microsoft.com/office/powerpoint/2010/main" val="18735839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91CDADB-5EC3-D64A-AB6E-DF90194A408D}"/>
              </a:ext>
            </a:extLst>
          </p:cNvPr>
          <p:cNvSpPr>
            <a:spLocks noGrp="1"/>
          </p:cNvSpPr>
          <p:nvPr>
            <p:ph type="title"/>
          </p:nvPr>
        </p:nvSpPr>
        <p:spPr>
          <a:xfrm>
            <a:off x="627961" y="238997"/>
            <a:ext cx="11259239" cy="1325563"/>
          </a:xfrm>
        </p:spPr>
        <p:txBody>
          <a:bodyPr/>
          <a:lstStyle/>
          <a:p>
            <a:r>
              <a:rPr lang="en-US" dirty="0"/>
              <a:t>Pneumococcal </a:t>
            </a:r>
            <a:r>
              <a:rPr lang="en-US" b="0" dirty="0"/>
              <a:t>[noo-muh-KOK-uhl]</a:t>
            </a:r>
            <a:r>
              <a:rPr lang="en-US" dirty="0"/>
              <a:t> Disease</a:t>
            </a:r>
          </a:p>
        </p:txBody>
      </p:sp>
      <p:sp>
        <p:nvSpPr>
          <p:cNvPr id="7" name="Content Placeholder 6">
            <a:extLst>
              <a:ext uri="{FF2B5EF4-FFF2-40B4-BE49-F238E27FC236}">
                <a16:creationId xmlns:a16="http://schemas.microsoft.com/office/drawing/2014/main" id="{E5F7DDD2-CCA8-404A-BEB0-894144BFFC2F}"/>
              </a:ext>
            </a:extLst>
          </p:cNvPr>
          <p:cNvSpPr>
            <a:spLocks noGrp="1"/>
          </p:cNvSpPr>
          <p:nvPr>
            <p:ph idx="1"/>
          </p:nvPr>
        </p:nvSpPr>
        <p:spPr>
          <a:xfrm>
            <a:off x="838200" y="1825626"/>
            <a:ext cx="10515600" cy="3079750"/>
          </a:xfrm>
        </p:spPr>
        <p:txBody>
          <a:bodyPr/>
          <a:lstStyle/>
          <a:p>
            <a:r>
              <a:rPr lang="en-US" dirty="0"/>
              <a:t>An infection caused by the bacteria “</a:t>
            </a:r>
            <a:r>
              <a:rPr lang="en-US" i="1" dirty="0"/>
              <a:t>Streptococcus pneumoniae”</a:t>
            </a:r>
          </a:p>
          <a:p>
            <a:r>
              <a:rPr lang="en-US" dirty="0"/>
              <a:t>There are many types of pneumococcal infections</a:t>
            </a:r>
          </a:p>
          <a:p>
            <a:r>
              <a:rPr lang="en-US" dirty="0"/>
              <a:t>Infections can be serious and result in hospitalization</a:t>
            </a:r>
          </a:p>
          <a:p>
            <a:r>
              <a:rPr lang="en-US" dirty="0"/>
              <a:t>Certain risk factors and medical conditions can put people at increased risk for disease</a:t>
            </a:r>
          </a:p>
          <a:p>
            <a:r>
              <a:rPr lang="en-US" dirty="0"/>
              <a:t>Pneumococcal vaccines are safe and effective</a:t>
            </a:r>
          </a:p>
          <a:p>
            <a:pPr lvl="1"/>
            <a:endParaRPr lang="en-US" dirty="0"/>
          </a:p>
          <a:p>
            <a:pPr lvl="1"/>
            <a:endParaRPr lang="en-US" dirty="0"/>
          </a:p>
          <a:p>
            <a:pPr lvl="1"/>
            <a:endParaRPr lang="en-US" dirty="0"/>
          </a:p>
          <a:p>
            <a:pPr lvl="1"/>
            <a:endParaRPr lang="en-US" dirty="0"/>
          </a:p>
          <a:p>
            <a:pPr lvl="1"/>
            <a:endParaRPr lang="en-US" dirty="0"/>
          </a:p>
        </p:txBody>
      </p:sp>
      <p:pic>
        <p:nvPicPr>
          <p:cNvPr id="1034" name="Picture 10" descr="publichealth 600 bacteria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66125" y="3986801"/>
            <a:ext cx="2623709" cy="19677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5941261"/>
      </p:ext>
    </p:extLst>
  </p:cSld>
  <p:clrMapOvr>
    <a:masterClrMapping/>
  </p:clrMapOvr>
</p:sld>
</file>

<file path=ppt/theme/theme1.xml><?xml version="1.0" encoding="utf-8"?>
<a:theme xmlns:a="http://schemas.openxmlformats.org/drawingml/2006/main" name="Office Theme">
  <a:themeElements>
    <a:clrScheme name="NQIIC - HQIC - QIN-QIO">
      <a:dk1>
        <a:srgbClr val="000000"/>
      </a:dk1>
      <a:lt1>
        <a:srgbClr val="FFFFFF"/>
      </a:lt1>
      <a:dk2>
        <a:srgbClr val="44546A"/>
      </a:dk2>
      <a:lt2>
        <a:srgbClr val="D7D9DA"/>
      </a:lt2>
      <a:accent1>
        <a:srgbClr val="00539B"/>
      </a:accent1>
      <a:accent2>
        <a:srgbClr val="F1CB00"/>
      </a:accent2>
      <a:accent3>
        <a:srgbClr val="63D6FC"/>
      </a:accent3>
      <a:accent4>
        <a:srgbClr val="FF7A2C"/>
      </a:accent4>
      <a:accent5>
        <a:srgbClr val="00C2C4"/>
      </a:accent5>
      <a:accent6>
        <a:srgbClr val="00539B"/>
      </a:accent6>
      <a:hlink>
        <a:srgbClr val="0000FF"/>
      </a:hlink>
      <a:folHlink>
        <a:srgbClr val="00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1843</TotalTime>
  <Words>2246</Words>
  <Application>Microsoft Office PowerPoint</Application>
  <PresentationFormat>Widescreen</PresentationFormat>
  <Paragraphs>186</Paragraphs>
  <Slides>18</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Georgia</vt:lpstr>
      <vt:lpstr>Open Sans</vt:lpstr>
      <vt:lpstr>Office Theme</vt:lpstr>
      <vt:lpstr>Staying Up-to-Date With Your Vaccinations</vt:lpstr>
      <vt:lpstr>The IPRO QIN-QIO</vt:lpstr>
      <vt:lpstr>Why Should I Get Vaccinated?</vt:lpstr>
      <vt:lpstr>Vaccines are Important!</vt:lpstr>
      <vt:lpstr>Let’s Focus on These Vaccines</vt:lpstr>
      <vt:lpstr>Influenza Vaccine</vt:lpstr>
      <vt:lpstr>COVID-19 Vaccine</vt:lpstr>
      <vt:lpstr>Why Get the COVID-19 vaccine?</vt:lpstr>
      <vt:lpstr>Pneumococcal [noo-muh-KOK-uhl] Disease</vt:lpstr>
      <vt:lpstr>Pneumococcal [noo-muh-KOK-uhl] Vaccination</vt:lpstr>
      <vt:lpstr> Respiratory Syncytial [sin-SISH-uhl] Virus (RSV)</vt:lpstr>
      <vt:lpstr> RSV Vaccine</vt:lpstr>
      <vt:lpstr>FDA Weighs in on Adult Vaccinations</vt:lpstr>
      <vt:lpstr> Other Vaccines to Stay Up-to-Date</vt:lpstr>
      <vt:lpstr>Why Should You and/or Your Loved One Stay Up to Date with Vaccines? </vt:lpstr>
      <vt:lpstr>The Bottom Line</vt:lpstr>
      <vt:lpstr>Resources</vt:lpstr>
      <vt:lpstr>Learn More &amp; Stay Connected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COVID-19 Updated Vaccine</dc:title>
  <dc:creator>Susan Rohwer</dc:creator>
  <cp:lastModifiedBy>Sarah Logan</cp:lastModifiedBy>
  <cp:revision>9</cp:revision>
  <dcterms:created xsi:type="dcterms:W3CDTF">2022-02-08T16:22:47Z</dcterms:created>
  <dcterms:modified xsi:type="dcterms:W3CDTF">2024-01-12T14:05:24Z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0x0101007579B5484DC4904890D6EC16C84E3545</vt:lpwstr>
  </property>
  <property fmtid="{D5CDD505-2E9C-101B-9397-08002B2CF9AE}" pid="3" name="Order">
    <vt:r8>121000</vt:r8>
  </property>
  <property fmtid="{D5CDD505-2E9C-101B-9397-08002B2CF9AE}" pid="4" name="ComplianceAssetId">
    <vt:lpwstr/>
  </property>
</Properties>
</file>