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 id="2147483875" r:id="rId2"/>
  </p:sldMasterIdLst>
  <p:notesMasterIdLst>
    <p:notesMasterId r:id="rId52"/>
  </p:notesMasterIdLst>
  <p:handoutMasterIdLst>
    <p:handoutMasterId r:id="rId53"/>
  </p:handoutMasterIdLst>
  <p:sldIdLst>
    <p:sldId id="256" r:id="rId3"/>
    <p:sldId id="1555" r:id="rId4"/>
    <p:sldId id="1556" r:id="rId5"/>
    <p:sldId id="1557" r:id="rId6"/>
    <p:sldId id="269" r:id="rId7"/>
    <p:sldId id="257" r:id="rId8"/>
    <p:sldId id="324" r:id="rId9"/>
    <p:sldId id="711" r:id="rId10"/>
    <p:sldId id="1469" r:id="rId11"/>
    <p:sldId id="390" r:id="rId12"/>
    <p:sldId id="354" r:id="rId13"/>
    <p:sldId id="1338" r:id="rId14"/>
    <p:sldId id="280" r:id="rId15"/>
    <p:sldId id="1518" r:id="rId16"/>
    <p:sldId id="1519" r:id="rId17"/>
    <p:sldId id="1520" r:id="rId18"/>
    <p:sldId id="1521" r:id="rId19"/>
    <p:sldId id="1522" r:id="rId20"/>
    <p:sldId id="1386" r:id="rId21"/>
    <p:sldId id="1523" r:id="rId22"/>
    <p:sldId id="1524" r:id="rId23"/>
    <p:sldId id="1525" r:id="rId24"/>
    <p:sldId id="1526" r:id="rId25"/>
    <p:sldId id="1528" r:id="rId26"/>
    <p:sldId id="1529" r:id="rId27"/>
    <p:sldId id="1530" r:id="rId28"/>
    <p:sldId id="1508" r:id="rId29"/>
    <p:sldId id="1532" r:id="rId30"/>
    <p:sldId id="1544" r:id="rId31"/>
    <p:sldId id="387" r:id="rId32"/>
    <p:sldId id="1546" r:id="rId33"/>
    <p:sldId id="1548" r:id="rId34"/>
    <p:sldId id="1549" r:id="rId35"/>
    <p:sldId id="1550" r:id="rId36"/>
    <p:sldId id="1547" r:id="rId37"/>
    <p:sldId id="1551" r:id="rId38"/>
    <p:sldId id="1552" r:id="rId39"/>
    <p:sldId id="1553" r:id="rId40"/>
    <p:sldId id="1554" r:id="rId41"/>
    <p:sldId id="712" r:id="rId42"/>
    <p:sldId id="730" r:id="rId43"/>
    <p:sldId id="726" r:id="rId44"/>
    <p:sldId id="728" r:id="rId45"/>
    <p:sldId id="1545" r:id="rId46"/>
    <p:sldId id="1543" r:id="rId47"/>
    <p:sldId id="510" r:id="rId48"/>
    <p:sldId id="259" r:id="rId49"/>
    <p:sldId id="397" r:id="rId50"/>
    <p:sldId id="476" r:id="rId51"/>
  </p:sldIdLst>
  <p:sldSz cx="9144000" cy="6858000" type="screen4x3"/>
  <p:notesSz cx="7010400" cy="9296400"/>
  <p:defaultTextStyle>
    <a:defPPr>
      <a:defRPr lang="en-US"/>
    </a:defPPr>
    <a:lvl1pPr algn="ctr" rtl="0" fontAlgn="base">
      <a:spcBef>
        <a:spcPct val="50000"/>
      </a:spcBef>
      <a:spcAft>
        <a:spcPct val="0"/>
      </a:spcAft>
      <a:defRPr kern="1200">
        <a:solidFill>
          <a:schemeClr val="tx1"/>
        </a:solidFill>
        <a:latin typeface="Eras Demi ITC" pitchFamily="34" charset="0"/>
        <a:ea typeface="+mn-ea"/>
        <a:cs typeface="+mn-cs"/>
      </a:defRPr>
    </a:lvl1pPr>
    <a:lvl2pPr marL="457200" algn="ctr" rtl="0" fontAlgn="base">
      <a:spcBef>
        <a:spcPct val="50000"/>
      </a:spcBef>
      <a:spcAft>
        <a:spcPct val="0"/>
      </a:spcAft>
      <a:defRPr kern="1200">
        <a:solidFill>
          <a:schemeClr val="tx1"/>
        </a:solidFill>
        <a:latin typeface="Eras Demi ITC" pitchFamily="34" charset="0"/>
        <a:ea typeface="+mn-ea"/>
        <a:cs typeface="+mn-cs"/>
      </a:defRPr>
    </a:lvl2pPr>
    <a:lvl3pPr marL="914400" algn="ctr" rtl="0" fontAlgn="base">
      <a:spcBef>
        <a:spcPct val="50000"/>
      </a:spcBef>
      <a:spcAft>
        <a:spcPct val="0"/>
      </a:spcAft>
      <a:defRPr kern="1200">
        <a:solidFill>
          <a:schemeClr val="tx1"/>
        </a:solidFill>
        <a:latin typeface="Eras Demi ITC" pitchFamily="34" charset="0"/>
        <a:ea typeface="+mn-ea"/>
        <a:cs typeface="+mn-cs"/>
      </a:defRPr>
    </a:lvl3pPr>
    <a:lvl4pPr marL="1371600" algn="ctr" rtl="0" fontAlgn="base">
      <a:spcBef>
        <a:spcPct val="50000"/>
      </a:spcBef>
      <a:spcAft>
        <a:spcPct val="0"/>
      </a:spcAft>
      <a:defRPr kern="1200">
        <a:solidFill>
          <a:schemeClr val="tx1"/>
        </a:solidFill>
        <a:latin typeface="Eras Demi ITC" pitchFamily="34" charset="0"/>
        <a:ea typeface="+mn-ea"/>
        <a:cs typeface="+mn-cs"/>
      </a:defRPr>
    </a:lvl4pPr>
    <a:lvl5pPr marL="1828800" algn="ctr" rtl="0" fontAlgn="base">
      <a:spcBef>
        <a:spcPct val="50000"/>
      </a:spcBef>
      <a:spcAft>
        <a:spcPct val="0"/>
      </a:spcAft>
      <a:defRPr kern="1200">
        <a:solidFill>
          <a:schemeClr val="tx1"/>
        </a:solidFill>
        <a:latin typeface="Eras Demi ITC" pitchFamily="34" charset="0"/>
        <a:ea typeface="+mn-ea"/>
        <a:cs typeface="+mn-cs"/>
      </a:defRPr>
    </a:lvl5pPr>
    <a:lvl6pPr marL="2286000" algn="l" defTabSz="914400" rtl="0" eaLnBrk="1" latinLnBrk="0" hangingPunct="1">
      <a:defRPr kern="1200">
        <a:solidFill>
          <a:schemeClr val="tx1"/>
        </a:solidFill>
        <a:latin typeface="Eras Demi ITC" pitchFamily="34" charset="0"/>
        <a:ea typeface="+mn-ea"/>
        <a:cs typeface="+mn-cs"/>
      </a:defRPr>
    </a:lvl6pPr>
    <a:lvl7pPr marL="2743200" algn="l" defTabSz="914400" rtl="0" eaLnBrk="1" latinLnBrk="0" hangingPunct="1">
      <a:defRPr kern="1200">
        <a:solidFill>
          <a:schemeClr val="tx1"/>
        </a:solidFill>
        <a:latin typeface="Eras Demi ITC" pitchFamily="34" charset="0"/>
        <a:ea typeface="+mn-ea"/>
        <a:cs typeface="+mn-cs"/>
      </a:defRPr>
    </a:lvl7pPr>
    <a:lvl8pPr marL="3200400" algn="l" defTabSz="914400" rtl="0" eaLnBrk="1" latinLnBrk="0" hangingPunct="1">
      <a:defRPr kern="1200">
        <a:solidFill>
          <a:schemeClr val="tx1"/>
        </a:solidFill>
        <a:latin typeface="Eras Demi ITC" pitchFamily="34" charset="0"/>
        <a:ea typeface="+mn-ea"/>
        <a:cs typeface="+mn-cs"/>
      </a:defRPr>
    </a:lvl8pPr>
    <a:lvl9pPr marL="3657600" algn="l" defTabSz="914400" rtl="0" eaLnBrk="1" latinLnBrk="0" hangingPunct="1">
      <a:defRPr kern="1200">
        <a:solidFill>
          <a:schemeClr val="tx1"/>
        </a:solidFill>
        <a:latin typeface="Eras Demi IT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6FF"/>
    <a:srgbClr val="CC0000"/>
    <a:srgbClr val="000080"/>
    <a:srgbClr val="462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836" autoAdjust="0"/>
    <p:restoredTop sz="96357" autoAdjust="0"/>
  </p:normalViewPr>
  <p:slideViewPr>
    <p:cSldViewPr>
      <p:cViewPr varScale="1">
        <p:scale>
          <a:sx n="78" d="100"/>
          <a:sy n="78" d="100"/>
        </p:scale>
        <p:origin x="94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l" defTabSz="931887">
              <a:spcBef>
                <a:spcPct val="0"/>
              </a:spcBef>
              <a:defRPr sz="1300">
                <a:latin typeface="Arial" charset="0"/>
              </a:defRPr>
            </a:lvl1pPr>
          </a:lstStyle>
          <a:p>
            <a:endParaRPr lang="en-US"/>
          </a:p>
        </p:txBody>
      </p:sp>
      <p:sp>
        <p:nvSpPr>
          <p:cNvPr id="97283"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87">
              <a:spcBef>
                <a:spcPct val="0"/>
              </a:spcBef>
              <a:defRPr sz="1300">
                <a:latin typeface="Arial" charset="0"/>
              </a:defRPr>
            </a:lvl1pPr>
          </a:lstStyle>
          <a:p>
            <a:fld id="{CEAA567E-ABD5-4403-B585-46A406AB1473}" type="datetimeFigureOut">
              <a:rPr lang="en-US"/>
              <a:pPr/>
              <a:t>5/10/2023</a:t>
            </a:fld>
            <a:endParaRPr lang="en-US"/>
          </a:p>
        </p:txBody>
      </p:sp>
      <p:sp>
        <p:nvSpPr>
          <p:cNvPr id="97284"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l" defTabSz="931887">
              <a:spcBef>
                <a:spcPct val="0"/>
              </a:spcBef>
              <a:defRPr sz="1200">
                <a:solidFill>
                  <a:srgbClr val="000000"/>
                </a:solidFill>
                <a:latin typeface="Arial" charset="0"/>
                <a:cs typeface="Times New Roman" pitchFamily="18" charset="0"/>
              </a:defRPr>
            </a:lvl1pPr>
          </a:lstStyle>
          <a:p>
            <a:r>
              <a:rPr lang="en-US"/>
              <a:t>© American Nurses Association, 2011</a:t>
            </a:r>
          </a:p>
        </p:txBody>
      </p:sp>
      <p:sp>
        <p:nvSpPr>
          <p:cNvPr id="97285"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87">
              <a:spcBef>
                <a:spcPct val="0"/>
              </a:spcBef>
              <a:defRPr sz="1300">
                <a:latin typeface="Arial" charset="0"/>
              </a:defRPr>
            </a:lvl1pPr>
          </a:lstStyle>
          <a:p>
            <a:fld id="{ABE328F1-EC67-40E7-A272-2786345A0E64}" type="slidenum">
              <a:rPr lang="en-US"/>
              <a:pPr/>
              <a:t>‹#›</a:t>
            </a:fld>
            <a:endParaRPr lang="en-US"/>
          </a:p>
        </p:txBody>
      </p:sp>
    </p:spTree>
    <p:extLst>
      <p:ext uri="{BB962C8B-B14F-4D97-AF65-F5344CB8AC3E}">
        <p14:creationId xmlns:p14="http://schemas.microsoft.com/office/powerpoint/2010/main" val="300264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l" defTabSz="931887">
              <a:spcBef>
                <a:spcPct val="0"/>
              </a:spcBef>
              <a:defRPr sz="1300"/>
            </a:lvl1pPr>
          </a:lstStyle>
          <a:p>
            <a:endParaRPr lang="en-US"/>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87">
              <a:spcBef>
                <a:spcPct val="0"/>
              </a:spcBef>
              <a:defRPr sz="1300"/>
            </a:lvl1pPr>
          </a:lstStyle>
          <a:p>
            <a:fld id="{2A0C7BF1-1C13-4451-882D-906255412FF6}" type="datetimeFigureOut">
              <a:rPr lang="en-US"/>
              <a:pPr/>
              <a:t>5/10/2023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l" defTabSz="931887">
              <a:spcBef>
                <a:spcPct val="0"/>
              </a:spcBef>
              <a:defRPr sz="1300"/>
            </a:lvl1pPr>
          </a:lstStyle>
          <a:p>
            <a:endParaRPr lang="en-US"/>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87">
              <a:spcBef>
                <a:spcPct val="0"/>
              </a:spcBef>
              <a:defRPr sz="1300"/>
            </a:lvl1pPr>
          </a:lstStyle>
          <a:p>
            <a:fld id="{B239F66B-F5E9-4378-921B-E84F83620D39}" type="slidenum">
              <a:rPr lang="en-US"/>
              <a:pPr/>
              <a:t>‹#›</a:t>
            </a:fld>
            <a:endParaRPr lang="en-US"/>
          </a:p>
        </p:txBody>
      </p:sp>
    </p:spTree>
    <p:extLst>
      <p:ext uri="{BB962C8B-B14F-4D97-AF65-F5344CB8AC3E}">
        <p14:creationId xmlns:p14="http://schemas.microsoft.com/office/powerpoint/2010/main" val="3094779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80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Planned Change Theory </a:t>
            </a:r>
          </a:p>
          <a:p>
            <a:r>
              <a:rPr lang="en-US" dirty="0"/>
              <a:t>Implementation Science</a:t>
            </a:r>
          </a:p>
          <a:p>
            <a:r>
              <a:rPr lang="en-US" dirty="0"/>
              <a:t>Knowledge Transfer </a:t>
            </a:r>
          </a:p>
          <a:p>
            <a:endParaRPr lang="en-US" dirty="0"/>
          </a:p>
          <a:p>
            <a:r>
              <a:rPr lang="en-US" dirty="0"/>
              <a:t>Outcome Chain Model</a:t>
            </a:r>
          </a:p>
          <a:p>
            <a:r>
              <a:rPr lang="en-US" dirty="0" err="1"/>
              <a:t>Caussal</a:t>
            </a:r>
            <a:r>
              <a:rPr lang="en-US" dirty="0"/>
              <a:t> </a:t>
            </a:r>
          </a:p>
        </p:txBody>
      </p:sp>
      <p:sp>
        <p:nvSpPr>
          <p:cNvPr id="4" name="Slide Number Placeholder 3"/>
          <p:cNvSpPr>
            <a:spLocks noGrp="1"/>
          </p:cNvSpPr>
          <p:nvPr>
            <p:ph type="sldNum" sz="quarter" idx="5"/>
          </p:nvPr>
        </p:nvSpPr>
        <p:spPr/>
        <p:txBody>
          <a:bodyPr/>
          <a:lstStyle/>
          <a:p>
            <a:fld id="{B239F66B-F5E9-4378-921B-E84F83620D39}" type="slidenum">
              <a:rPr lang="en-US" smtClean="0"/>
              <a:pPr/>
              <a:t>36</a:t>
            </a:fld>
            <a:endParaRPr lang="en-US"/>
          </a:p>
        </p:txBody>
      </p:sp>
    </p:spTree>
    <p:extLst>
      <p:ext uri="{BB962C8B-B14F-4D97-AF65-F5344CB8AC3E}">
        <p14:creationId xmlns:p14="http://schemas.microsoft.com/office/powerpoint/2010/main" val="397981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52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your QIN-QIO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IPRO with Healthcentric Advisors and Qlarant. 3 Companies under the IPRO QIN-QIO. If you know one of us, you know IPRO!</a:t>
            </a: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Pts val="1400"/>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0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4332F11-35C0-4F8D-BF57-974689119127}" type="slidenum">
              <a:rPr lang="en-US" smtClean="0">
                <a:latin typeface="Times New Roman" charset="0"/>
              </a:rPr>
              <a:pPr/>
              <a:t>7</a:t>
            </a:fld>
            <a:endParaRPr lang="en-US">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87549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6446A-8D9B-4AE6-A992-973C3938CEB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8159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514350" indent="-514350">
              <a:buFontTx/>
              <a:buAutoNum type="arabicPeriod"/>
              <a:defRPr/>
            </a:pPr>
            <a:r>
              <a:rPr lang="en-US" dirty="0"/>
              <a:t>National Quality Forum (NQF) “never event”  (Patient death or serious disability associated with a fall while being cared for in a health care facility</a:t>
            </a:r>
          </a:p>
          <a:p>
            <a:pPr marL="514350" indent="-514350">
              <a:buFontTx/>
              <a:buAutoNum type="arabicPeriod"/>
              <a:defRPr/>
            </a:pPr>
            <a:r>
              <a:rPr lang="en-US" dirty="0"/>
              <a:t>Among older adults falls are the leading cause of injury death (CDC)</a:t>
            </a:r>
          </a:p>
          <a:p>
            <a:pPr marL="228600" indent="-228600">
              <a:defRPr/>
            </a:pPr>
            <a:r>
              <a:rPr lang="en-US" dirty="0"/>
              <a:t>http://www.psnet.ahrq.gov/primer.aspx?primerID=3 (NQF)</a:t>
            </a:r>
          </a:p>
          <a:p>
            <a:pPr marL="228600" indent="-228600">
              <a:defRPr/>
            </a:pPr>
            <a:endParaRPr lang="en-US" dirty="0"/>
          </a:p>
          <a:p>
            <a:pPr marL="228600" indent="-228600">
              <a:defRPr/>
            </a:pPr>
            <a:r>
              <a:rPr lang="en-US" dirty="0"/>
              <a:t>2.  http://webappa.cdc.gov/cgi-bin/broker.exe?_service=v8prod&amp;_server=app-v-ehip-wisq.cdc.gov&amp;_port=5082&amp;_sessionid=el9hNCLlM52&amp;_program=wisqars.details10.sas&amp;_service=&amp;type=U&amp;prtfmt=STANDARD&amp;age1=65&amp;age2=85&amp;agegp=65+&amp;deaths=39111&amp;_debug=0&amp;lcdfmt=lcd1age&amp;ethnicty=0&amp;ranking=10&amp;deathtle=Death</a:t>
            </a:r>
          </a:p>
          <a:p>
            <a:pPr marL="228600" indent="-228600">
              <a:defRPr/>
            </a:pPr>
            <a:endParaRPr lang="en-US" dirty="0"/>
          </a:p>
          <a:p>
            <a:pPr>
              <a:defRPr/>
            </a:pPr>
            <a:endParaRPr lang="en-US" dirty="0"/>
          </a:p>
        </p:txBody>
      </p:sp>
      <p:sp>
        <p:nvSpPr>
          <p:cNvPr id="583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F6B8F4E-9340-4CAE-884B-0FAF1FCE4710}" type="slidenum">
              <a:rPr lang="en-US" smtClean="0">
                <a:latin typeface="Arial" charset="0"/>
              </a:rPr>
              <a:pPr/>
              <a:t>11</a:t>
            </a:fld>
            <a:endParaRPr lang="en-US">
              <a:latin typeface="Arial" charset="0"/>
            </a:endParaRPr>
          </a:p>
        </p:txBody>
      </p:sp>
    </p:spTree>
    <p:extLst>
      <p:ext uri="{BB962C8B-B14F-4D97-AF65-F5344CB8AC3E}">
        <p14:creationId xmlns:p14="http://schemas.microsoft.com/office/powerpoint/2010/main" val="23157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b="1" dirty="0">
                <a:latin typeface="+mn-lt"/>
                <a:ea typeface="+mn-ea"/>
                <a:cs typeface="+mn-cs"/>
              </a:rPr>
              <a:t>Fall Prevention</a:t>
            </a:r>
            <a:endParaRPr lang="en-US" dirty="0">
              <a:latin typeface="+mn-lt"/>
              <a:ea typeface="+mn-ea"/>
              <a:cs typeface="+mn-cs"/>
            </a:endParaRPr>
          </a:p>
          <a:p>
            <a:pPr eaLnBrk="1" hangingPunct="1">
              <a:defRPr/>
            </a:pPr>
            <a:r>
              <a:rPr lang="en-US" u="sng" dirty="0">
                <a:latin typeface="+mn-lt"/>
                <a:ea typeface="+mn-ea"/>
                <a:cs typeface="+mn-cs"/>
              </a:rPr>
              <a:t>Organizational Level</a:t>
            </a:r>
            <a:r>
              <a:rPr lang="en-US" dirty="0">
                <a:latin typeface="+mn-lt"/>
                <a:ea typeface="+mn-ea"/>
                <a:cs typeface="+mn-cs"/>
              </a:rPr>
              <a:t>: expert interdisciplinary all team, program evaluation, leadership, environmental safety, safe patient equipment, anti-tippers on wheelchairs</a:t>
            </a:r>
          </a:p>
          <a:p>
            <a:pPr eaLnBrk="1" hangingPunct="1">
              <a:defRPr/>
            </a:pPr>
            <a:r>
              <a:rPr lang="en-US" u="sng" dirty="0">
                <a:latin typeface="+mn-lt"/>
                <a:ea typeface="+mn-ea"/>
                <a:cs typeface="+mn-cs"/>
              </a:rPr>
              <a:t>Staff Level</a:t>
            </a:r>
            <a:r>
              <a:rPr lang="en-US" dirty="0">
                <a:latin typeface="+mn-lt"/>
                <a:ea typeface="+mn-ea"/>
                <a:cs typeface="+mn-cs"/>
              </a:rPr>
              <a:t>:  education, communication-handoff, universal and population-based fall-prevention approaches</a:t>
            </a:r>
          </a:p>
          <a:p>
            <a:pPr eaLnBrk="1" hangingPunct="1">
              <a:defRPr/>
            </a:pPr>
            <a:r>
              <a:rPr lang="en-US" u="sng" dirty="0">
                <a:latin typeface="+mn-lt"/>
                <a:ea typeface="+mn-ea"/>
                <a:cs typeface="+mn-cs"/>
              </a:rPr>
              <a:t>Patient Level</a:t>
            </a:r>
            <a:r>
              <a:rPr lang="en-US" dirty="0">
                <a:latin typeface="+mn-lt"/>
                <a:ea typeface="+mn-ea"/>
                <a:cs typeface="+mn-cs"/>
              </a:rPr>
              <a:t>:  exercise, medication modification, </a:t>
            </a:r>
            <a:r>
              <a:rPr lang="en-US" dirty="0" err="1">
                <a:latin typeface="+mn-lt"/>
                <a:ea typeface="+mn-ea"/>
                <a:cs typeface="+mn-cs"/>
              </a:rPr>
              <a:t>orthostasis</a:t>
            </a:r>
            <a:r>
              <a:rPr lang="en-US" dirty="0">
                <a:latin typeface="+mn-lt"/>
                <a:ea typeface="+mn-ea"/>
                <a:cs typeface="+mn-cs"/>
              </a:rPr>
              <a:t> management, assistive mobility aides</a:t>
            </a:r>
          </a:p>
          <a:p>
            <a:pPr eaLnBrk="1" hangingPunct="1">
              <a:defRPr/>
            </a:pPr>
            <a:endParaRPr lang="en-US" dirty="0">
              <a:ea typeface="+mn-ea"/>
              <a:cs typeface="+mn-cs"/>
            </a:endParaRPr>
          </a:p>
        </p:txBody>
      </p:sp>
      <p:sp>
        <p:nvSpPr>
          <p:cNvPr id="101380"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F4BAABB-F754-4F34-B9B9-498440D91543}" type="slidenum">
              <a:rPr lang="en-US" altLang="en-US" sz="1200">
                <a:solidFill>
                  <a:srgbClr val="000000"/>
                </a:solidFill>
              </a:rPr>
              <a:pPr/>
              <a:t>15</a:t>
            </a:fld>
            <a:endParaRPr lang="en-US" altLang="en-US" sz="1200">
              <a:solidFill>
                <a:srgbClr val="000000"/>
              </a:solidFill>
            </a:endParaRPr>
          </a:p>
        </p:txBody>
      </p:sp>
    </p:spTree>
    <p:extLst>
      <p:ext uri="{BB962C8B-B14F-4D97-AF65-F5344CB8AC3E}">
        <p14:creationId xmlns:p14="http://schemas.microsoft.com/office/powerpoint/2010/main" val="378327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US">
              <a:cs typeface="+mn-cs"/>
            </a:endParaRPr>
          </a:p>
        </p:txBody>
      </p:sp>
      <p:sp>
        <p:nvSpPr>
          <p:cNvPr id="102404"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CBC059C-418A-4F2C-BCA3-B279EB5F15F2}" type="slidenum">
              <a:rPr lang="en-US" altLang="en-US" sz="1200">
                <a:solidFill>
                  <a:srgbClr val="000000"/>
                </a:solidFill>
              </a:rPr>
              <a:pPr/>
              <a:t>16</a:t>
            </a:fld>
            <a:endParaRPr lang="en-US" altLang="en-US" sz="1200">
              <a:solidFill>
                <a:srgbClr val="000000"/>
              </a:solidFill>
            </a:endParaRPr>
          </a:p>
        </p:txBody>
      </p:sp>
    </p:spTree>
    <p:extLst>
      <p:ext uri="{BB962C8B-B14F-4D97-AF65-F5344CB8AC3E}">
        <p14:creationId xmlns:p14="http://schemas.microsoft.com/office/powerpoint/2010/main" val="254229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US">
              <a:cs typeface="+mn-cs"/>
            </a:endParaRPr>
          </a:p>
        </p:txBody>
      </p:sp>
      <p:sp>
        <p:nvSpPr>
          <p:cNvPr id="103428" name="Slide Number Placeholder 3"/>
          <p:cNvSpPr>
            <a:spLocks noGrp="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DDD7059-5148-4718-8D41-24ABAA7AF58F}" type="slidenum">
              <a:rPr lang="en-US" altLang="en-US" sz="1200">
                <a:solidFill>
                  <a:srgbClr val="000000"/>
                </a:solidFill>
              </a:rPr>
              <a:pPr/>
              <a:t>17</a:t>
            </a:fld>
            <a:endParaRPr lang="en-US" altLang="en-US" sz="1200">
              <a:solidFill>
                <a:srgbClr val="000000"/>
              </a:solidFill>
            </a:endParaRPr>
          </a:p>
        </p:txBody>
      </p:sp>
    </p:spTree>
    <p:extLst>
      <p:ext uri="{BB962C8B-B14F-4D97-AF65-F5344CB8AC3E}">
        <p14:creationId xmlns:p14="http://schemas.microsoft.com/office/powerpoint/2010/main" val="213403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2438400"/>
            <a:ext cx="9009063" cy="1052513"/>
            <a:chOff x="0" y="1536"/>
            <a:chExt cx="5675" cy="663"/>
          </a:xfrm>
        </p:grpSpPr>
        <p:grpSp>
          <p:nvGrpSpPr>
            <p:cNvPr id="141315" name="Group 3"/>
            <p:cNvGrpSpPr>
              <a:grpSpLocks/>
            </p:cNvGrpSpPr>
            <p:nvPr/>
          </p:nvGrpSpPr>
          <p:grpSpPr bwMode="auto">
            <a:xfrm>
              <a:off x="183" y="1604"/>
              <a:ext cx="448" cy="299"/>
              <a:chOff x="720" y="336"/>
              <a:chExt cx="624" cy="432"/>
            </a:xfrm>
          </p:grpSpPr>
          <p:sp>
            <p:nvSpPr>
              <p:cNvPr id="14131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1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41318" name="Group 6"/>
            <p:cNvGrpSpPr>
              <a:grpSpLocks/>
            </p:cNvGrpSpPr>
            <p:nvPr/>
          </p:nvGrpSpPr>
          <p:grpSpPr bwMode="auto">
            <a:xfrm>
              <a:off x="261" y="1870"/>
              <a:ext cx="465" cy="299"/>
              <a:chOff x="912" y="2640"/>
              <a:chExt cx="672" cy="432"/>
            </a:xfrm>
          </p:grpSpPr>
          <p:sp>
            <p:nvSpPr>
              <p:cNvPr id="14131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2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132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2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2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1324" name="Rectangle 12"/>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41325" name="Rectangle 13"/>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4132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14132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prstClr val="black">
                  <a:tint val="75000"/>
                </a:prstClr>
              </a:solidFill>
            </a:endParaRPr>
          </a:p>
        </p:txBody>
      </p:sp>
      <p:sp>
        <p:nvSpPr>
          <p:cNvPr id="14132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45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05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r>
              <a:rPr lang="en-US"/>
              <a:t>Click icon to add clip art</a:t>
            </a:r>
          </a:p>
        </p:txBody>
      </p:sp>
      <p:sp>
        <p:nvSpPr>
          <p:cNvPr id="5" name="Date Placeholder 4"/>
          <p:cNvSpPr>
            <a:spLocks noGrp="1"/>
          </p:cNvSpPr>
          <p:nvPr>
            <p:ph type="dt" sz="half" idx="10"/>
          </p:nvPr>
        </p:nvSpPr>
        <p:spPr>
          <a:xfrm>
            <a:off x="914400" y="6324600"/>
            <a:ext cx="1905000" cy="457200"/>
          </a:xfrm>
        </p:spPr>
        <p:txBody>
          <a:bodyPr/>
          <a:lstStyle>
            <a:lvl1pPr>
              <a:defRPr/>
            </a:lvl1pPr>
          </a:lstStyle>
          <a:p>
            <a:pPr fontAlgn="auto">
              <a:spcBef>
                <a:spcPts val="0"/>
              </a:spcBef>
              <a:spcAft>
                <a:spcPts val="0"/>
              </a:spcAft>
            </a:pPr>
            <a:fld id="{1A49BA86-120E-4236-BE95-07984E838A74}" type="datetimeFigureOut">
              <a:rPr lang="en-US" smtClean="0">
                <a:solidFill>
                  <a:prstClr val="black">
                    <a:tint val="75000"/>
                  </a:prstClr>
                </a:solidFill>
                <a:latin typeface="Calibri"/>
              </a:rPr>
              <a:pPr fontAlgn="auto">
                <a:spcBef>
                  <a:spcPts val="0"/>
                </a:spcBef>
                <a:spcAft>
                  <a:spcPts val="0"/>
                </a:spcAft>
              </a:pPr>
              <a:t>5/10/2023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pPr fontAlgn="auto">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pPr fontAlgn="auto">
              <a:spcBef>
                <a:spcPts val="0"/>
              </a:spcBef>
              <a:spcAft>
                <a:spcPts val="0"/>
              </a:spcAft>
            </a:pPr>
            <a:fld id="{6C89E93F-9FDD-4AE3-80E8-7C3C94E21121}"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278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9525" y="4075113"/>
            <a:ext cx="9153525" cy="2782887"/>
          </a:xfrm>
          <a:prstGeom prst="rect">
            <a:avLst/>
          </a:prstGeom>
          <a:solidFill>
            <a:srgbClr val="DCF0F4"/>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a:solidFill>
                <a:prstClr val="white"/>
              </a:solidFill>
            </a:endParaRPr>
          </a:p>
        </p:txBody>
      </p:sp>
      <p:pic>
        <p:nvPicPr>
          <p:cNvPr id="4" name="Picture 12" descr="MHEI-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89788" y="5930900"/>
            <a:ext cx="14859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20638" y="6238875"/>
            <a:ext cx="617538" cy="619125"/>
          </a:xfrm>
          <a:prstGeom prst="rect">
            <a:avLst/>
          </a:prstGeom>
          <a:solidFill>
            <a:srgbClr val="54934D">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a:solidFill>
                <a:prstClr val="white"/>
              </a:solidFill>
            </a:endParaRPr>
          </a:p>
        </p:txBody>
      </p:sp>
      <p:sp>
        <p:nvSpPr>
          <p:cNvPr id="6" name="Rectangle 5"/>
          <p:cNvSpPr/>
          <p:nvPr userDrawn="1"/>
        </p:nvSpPr>
        <p:spPr>
          <a:xfrm>
            <a:off x="596900" y="5921375"/>
            <a:ext cx="319088" cy="317500"/>
          </a:xfrm>
          <a:prstGeom prst="rect">
            <a:avLst/>
          </a:prstGeom>
          <a:solidFill>
            <a:srgbClr val="365897">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a:solidFill>
                <a:prstClr val="white"/>
              </a:solidFill>
            </a:endParaRPr>
          </a:p>
        </p:txBody>
      </p:sp>
      <p:pic>
        <p:nvPicPr>
          <p:cNvPr id="7"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0"/>
            <a:ext cx="9164638" cy="407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64322" y="4295635"/>
            <a:ext cx="7772400" cy="1192973"/>
          </a:xfrm>
        </p:spPr>
        <p:txBody>
          <a:bodyPr/>
          <a:lstStyle>
            <a:lvl1pPr>
              <a:defRPr b="1">
                <a:solidFill>
                  <a:srgbClr val="865991"/>
                </a:solidFill>
              </a:defRPr>
            </a:lvl1pPr>
          </a:lstStyle>
          <a:p>
            <a:r>
              <a:rPr lang="en-US" dirty="0"/>
              <a:t>Click to edit Master title style</a:t>
            </a:r>
          </a:p>
        </p:txBody>
      </p:sp>
    </p:spTree>
    <p:extLst>
      <p:ext uri="{BB962C8B-B14F-4D97-AF65-F5344CB8AC3E}">
        <p14:creationId xmlns:p14="http://schemas.microsoft.com/office/powerpoint/2010/main" val="263774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5" name="Rectangle 4"/>
          <p:cNvSpPr/>
          <p:nvPr userDrawn="1"/>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15635"/>
            <a:ext cx="8229600" cy="141316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0"/>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5"/>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userDrawn="1"/>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899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78867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628650" y="3602038"/>
            <a:ext cx="78867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a:p>
        </p:txBody>
      </p:sp>
    </p:spTree>
    <p:extLst>
      <p:ext uri="{BB962C8B-B14F-4D97-AF65-F5344CB8AC3E}">
        <p14:creationId xmlns:p14="http://schemas.microsoft.com/office/powerpoint/2010/main" val="4856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38998"/>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628650" y="1322507"/>
            <a:ext cx="78867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089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11864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623889" y="2989261"/>
            <a:ext cx="7281247"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64A4087-F711-2D4B-B724-0EFBD2A132F9}"/>
              </a:ext>
            </a:extLst>
          </p:cNvPr>
          <p:cNvSpPr>
            <a:spLocks noGrp="1"/>
          </p:cNvSpPr>
          <p:nvPr>
            <p:ph type="title"/>
          </p:nvPr>
        </p:nvSpPr>
        <p:spPr>
          <a:xfrm>
            <a:off x="623888" y="1709739"/>
            <a:ext cx="7886700" cy="1279522"/>
          </a:xfrm>
        </p:spPr>
        <p:txBody>
          <a:bodyPr anchor="b"/>
          <a:lstStyle>
            <a:lvl1pPr>
              <a:defRPr sz="4500"/>
            </a:lvl1pPr>
          </a:lstStyle>
          <a:p>
            <a:r>
              <a:rPr lang="en-US"/>
              <a:t>Click to edit Master title style</a:t>
            </a:r>
            <a:endParaRPr lang="en-US" dirty="0"/>
          </a:p>
        </p:txBody>
      </p:sp>
    </p:spTree>
    <p:extLst>
      <p:ext uri="{BB962C8B-B14F-4D97-AF65-F5344CB8AC3E}">
        <p14:creationId xmlns:p14="http://schemas.microsoft.com/office/powerpoint/2010/main" val="62488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6"/>
            <a:ext cx="38862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628650" y="1322507"/>
            <a:ext cx="78867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628650" y="238998"/>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0751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6"/>
            <a:ext cx="3887391"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l">
              <a:defRPr>
                <a:solidFill>
                  <a:srgbClr val="898989"/>
                </a:solidFill>
              </a:defRPr>
            </a:lvl1p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628650" y="1322507"/>
            <a:ext cx="78867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628650" y="238998"/>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427506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9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628650" y="1322507"/>
            <a:ext cx="78867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628650" y="238998"/>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961028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5493327" y="5717310"/>
            <a:ext cx="3126470"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E61F857-66BB-7C4D-A304-C25006FAF1C7}"/>
              </a:ext>
            </a:extLst>
          </p:cNvPr>
          <p:cNvCxnSpPr>
            <a:cxnSpLocks/>
          </p:cNvCxnSpPr>
          <p:nvPr userDrawn="1"/>
        </p:nvCxnSpPr>
        <p:spPr>
          <a:xfrm>
            <a:off x="628650" y="1322507"/>
            <a:ext cx="78867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357EA05-A552-5F4B-BE02-E631AF3A88E1}"/>
              </a:ext>
            </a:extLst>
          </p:cNvPr>
          <p:cNvSpPr>
            <a:spLocks noGrp="1"/>
          </p:cNvSpPr>
          <p:nvPr>
            <p:ph type="title"/>
          </p:nvPr>
        </p:nvSpPr>
        <p:spPr>
          <a:xfrm>
            <a:off x="628650" y="238998"/>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53166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5" name="Rectangle 4">
            <a:extLst>
              <a:ext uri="{FF2B5EF4-FFF2-40B4-BE49-F238E27FC236}">
                <a16:creationId xmlns:a16="http://schemas.microsoft.com/office/drawing/2014/main" id="{6977878C-EAE4-1340-BFBC-DB819C234F24}"/>
              </a:ext>
            </a:extLst>
          </p:cNvPr>
          <p:cNvSpPr/>
          <p:nvPr userDrawn="1"/>
        </p:nvSpPr>
        <p:spPr>
          <a:xfrm>
            <a:off x="5493327" y="5717310"/>
            <a:ext cx="3126470"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928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4062933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31918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58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56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8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68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45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52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5/10/2023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0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14029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140292"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14029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14029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140295"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14029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a:p>
        </p:txBody>
      </p:sp>
      <p:sp>
        <p:nvSpPr>
          <p:cNvPr id="140297"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029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0299"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vl1pPr>
          </a:lstStyle>
          <a:p>
            <a:pPr fontAlgn="auto">
              <a:spcBef>
                <a:spcPts val="0"/>
              </a:spcBef>
              <a:spcAft>
                <a:spcPts val="0"/>
              </a:spcAft>
            </a:pPr>
            <a:fld id="{1A49BA86-120E-4236-BE95-07984E838A74}" type="datetimeFigureOut">
              <a:rPr lang="en-US" smtClean="0">
                <a:solidFill>
                  <a:prstClr val="black">
                    <a:tint val="75000"/>
                  </a:prstClr>
                </a:solidFill>
                <a:latin typeface="Calibri"/>
              </a:rPr>
              <a:pPr fontAlgn="auto">
                <a:spcBef>
                  <a:spcPts val="0"/>
                </a:spcBef>
                <a:spcAft>
                  <a:spcPts val="0"/>
                </a:spcAft>
              </a:pPr>
              <a:t>5/10/2023</a:t>
            </a:fld>
            <a:endParaRPr lang="en-US">
              <a:solidFill>
                <a:prstClr val="black">
                  <a:tint val="75000"/>
                </a:prstClr>
              </a:solidFill>
              <a:latin typeface="Calibri"/>
            </a:endParaRPr>
          </a:p>
        </p:txBody>
      </p:sp>
      <p:sp>
        <p:nvSpPr>
          <p:cNvPr id="140300"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vl1pPr>
          </a:lstStyle>
          <a:p>
            <a:pPr fontAlgn="auto">
              <a:spcBef>
                <a:spcPts val="0"/>
              </a:spcBef>
              <a:spcAft>
                <a:spcPts val="0"/>
              </a:spcAft>
            </a:pPr>
            <a:endParaRPr lang="en-US">
              <a:solidFill>
                <a:prstClr val="black">
                  <a:tint val="75000"/>
                </a:prstClr>
              </a:solidFill>
              <a:latin typeface="Calibri"/>
            </a:endParaRPr>
          </a:p>
        </p:txBody>
      </p:sp>
      <p:sp>
        <p:nvSpPr>
          <p:cNvPr id="140301"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pPr fontAlgn="auto">
              <a:spcBef>
                <a:spcPts val="0"/>
              </a:spcBef>
              <a:spcAft>
                <a:spcPts val="0"/>
              </a:spcAft>
            </a:pPr>
            <a:fld id="{6C89E93F-9FDD-4AE3-80E8-7C3C94E21121}"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787" r:id="rId13"/>
    <p:sldLayoutId id="2147483874" r:id="rId14"/>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IPRO NQIIC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2584" y="6083607"/>
            <a:ext cx="2318004" cy="591831"/>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1941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35403" y="6492876"/>
            <a:ext cx="40005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953D466F-0B71-3646-A63E-72276CFD0D9A}" type="slidenum">
              <a:rPr lang="en-US" smtClean="0"/>
              <a:pPr/>
              <a:t>‹#›</a:t>
            </a:fld>
            <a:endParaRPr lang="en-US"/>
          </a:p>
        </p:txBody>
      </p:sp>
      <p:sp>
        <p:nvSpPr>
          <p:cNvPr id="11" name="Rectangle 10">
            <a:extLst>
              <a:ext uri="{FF2B5EF4-FFF2-40B4-BE49-F238E27FC236}">
                <a16:creationId xmlns:a16="http://schemas.microsoft.com/office/drawing/2014/main" id="{43D6B4AC-018A-A94B-92FB-5CE288E32B1D}"/>
              </a:ext>
            </a:extLst>
          </p:cNvPr>
          <p:cNvSpPr/>
          <p:nvPr userDrawn="1"/>
        </p:nvSpPr>
        <p:spPr>
          <a:xfrm>
            <a:off x="0" y="0"/>
            <a:ext cx="312825"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4A6EFD00-FAB3-214F-AC2D-439FD12175C9}"/>
              </a:ext>
            </a:extLst>
          </p:cNvPr>
          <p:cNvSpPr/>
          <p:nvPr userDrawn="1"/>
        </p:nvSpPr>
        <p:spPr>
          <a:xfrm>
            <a:off x="0" y="2"/>
            <a:ext cx="312378" cy="1277263"/>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1F33375-A94A-5240-9C74-12CE55B29E69}"/>
              </a:ext>
            </a:extLst>
          </p:cNvPr>
          <p:cNvSpPr/>
          <p:nvPr userDrawn="1"/>
        </p:nvSpPr>
        <p:spPr>
          <a:xfrm>
            <a:off x="-447" y="1855034"/>
            <a:ext cx="312825" cy="1277264"/>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264012E2-56FB-F44D-8185-B091FF8EE60C}"/>
              </a:ext>
            </a:extLst>
          </p:cNvPr>
          <p:cNvSpPr/>
          <p:nvPr userDrawn="1"/>
        </p:nvSpPr>
        <p:spPr>
          <a:xfrm>
            <a:off x="0" y="3721101"/>
            <a:ext cx="312378" cy="1277263"/>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1D97331-3F90-8C4D-89D5-75C8191847E8}"/>
              </a:ext>
            </a:extLst>
          </p:cNvPr>
          <p:cNvSpPr/>
          <p:nvPr userDrawn="1"/>
        </p:nvSpPr>
        <p:spPr>
          <a:xfrm>
            <a:off x="-447" y="5587163"/>
            <a:ext cx="312825" cy="1277264"/>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163790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Lst>
  <p:hf hd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p15:clr>
            <a:srgbClr val="F26B43"/>
          </p15:clr>
        </p15:guide>
        <p15:guide id="2" pos="528">
          <p15:clr>
            <a:srgbClr val="F26B43"/>
          </p15:clr>
        </p15:guide>
        <p15:guide id="3" orient="horz" pos="144">
          <p15:clr>
            <a:srgbClr val="F26B43"/>
          </p15:clr>
        </p15:guide>
        <p15:guide id="4" pos="7152">
          <p15:clr>
            <a:srgbClr val="F26B43"/>
          </p15:clr>
        </p15:guide>
        <p15:guide id="5"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hdnursing.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hyperlink" Target="mailto:crkistner@ipro.org" TargetMode="External"/><Relationship Id="rId2" Type="http://schemas.openxmlformats.org/officeDocument/2006/relationships/hyperlink" Target="mailto:rvanvorst@ipro.org" TargetMode="External"/><Relationship Id="rId1" Type="http://schemas.openxmlformats.org/officeDocument/2006/relationships/slideLayout" Target="../slideLayouts/slideLayout16.xml"/><Relationship Id="rId5" Type="http://schemas.openxmlformats.org/officeDocument/2006/relationships/hyperlink" Target="mailto:astackman@ipro.org" TargetMode="External"/><Relationship Id="rId4" Type="http://schemas.openxmlformats.org/officeDocument/2006/relationships/hyperlink" Target="mailto:mronda@ipro.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1"/>
              </a:ext>
            </a:extLst>
          </p:cNvPr>
          <p:cNvSpPr>
            <a:spLocks noGrp="1"/>
          </p:cNvSpPr>
          <p:nvPr>
            <p:ph type="ctrTitle"/>
          </p:nvPr>
        </p:nvSpPr>
        <p:spPr/>
        <p:txBody>
          <a:bodyPr/>
          <a:lstStyle/>
          <a:p>
            <a:r>
              <a:rPr lang="en-US" dirty="0"/>
              <a:t>Falls: The Series</a:t>
            </a:r>
          </a:p>
        </p:txBody>
      </p:sp>
      <p:sp>
        <p:nvSpPr>
          <p:cNvPr id="5" name="Subtitle 4">
            <a:extLst>
              <a:ext uri="{C183D7F6-B498-43B3-948B-1728B52AA6E4}">
                <adec:decorative xmlns:adec="http://schemas.microsoft.com/office/drawing/2017/decorative" val="1"/>
              </a:ext>
            </a:extLst>
          </p:cNvPr>
          <p:cNvSpPr>
            <a:spLocks noGrp="1"/>
          </p:cNvSpPr>
          <p:nvPr>
            <p:ph type="subTitle" idx="1"/>
          </p:nvPr>
        </p:nvSpPr>
        <p:spPr/>
        <p:txBody>
          <a:bodyPr/>
          <a:lstStyle/>
          <a:p>
            <a:r>
              <a:rPr lang="en-US" sz="2100" b="1" dirty="0"/>
              <a:t>May-October 2023</a:t>
            </a:r>
          </a:p>
          <a:p>
            <a:endParaRPr lang="en-US" sz="2100" b="1" dirty="0"/>
          </a:p>
          <a:p>
            <a:r>
              <a:rPr lang="en-US" sz="2100" b="1"/>
              <a:t>Coaching Session 1 – May 17, 2023</a:t>
            </a:r>
            <a:endParaRPr lang="en-US" sz="2100" b="1"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defTabSz="342900" fontAlgn="auto">
              <a:spcBef>
                <a:spcPts val="0"/>
              </a:spcBef>
              <a:spcAft>
                <a:spcPts val="0"/>
              </a:spcAft>
            </a:pPr>
            <a:fld id="{953D466F-0B71-3646-A63E-72276CFD0D9A}" type="slidenum">
              <a:rPr lang="en-US">
                <a:solidFill>
                  <a:srgbClr val="000000">
                    <a:tint val="75000"/>
                  </a:srgbClr>
                </a:solidFill>
                <a:latin typeface="Calibri" panose="020F0502020204030204"/>
              </a:rPr>
              <a:pPr defTabSz="342900" fontAlgn="auto">
                <a:spcBef>
                  <a:spcPts val="0"/>
                </a:spcBef>
                <a:spcAft>
                  <a:spcPts val="0"/>
                </a:spcAft>
              </a:pPr>
              <a:t>1</a:t>
            </a:fld>
            <a:endParaRPr lang="en-US" dirty="0">
              <a:solidFill>
                <a:srgbClr val="000000">
                  <a:tint val="75000"/>
                </a:srgbClr>
              </a:solidFill>
              <a:latin typeface="Calibri" panose="020F0502020204030204"/>
            </a:endParaRPr>
          </a:p>
        </p:txBody>
      </p:sp>
      <p:sp>
        <p:nvSpPr>
          <p:cNvPr id="6" name="TextBox 5">
            <a:extLst>
              <a:ext uri="{FF2B5EF4-FFF2-40B4-BE49-F238E27FC236}">
                <a16:creationId xmlns:a16="http://schemas.microsoft.com/office/drawing/2014/main" id="{39834BF4-C877-5C49-9696-EA6FE6223EBD}"/>
              </a:ext>
              <a:ext uri="{C183D7F6-B498-43B3-948B-1728B52AA6E4}">
                <adec:decorative xmlns:adec="http://schemas.microsoft.com/office/drawing/2017/decorative" val="1"/>
              </a:ext>
            </a:extLst>
          </p:cNvPr>
          <p:cNvSpPr txBox="1"/>
          <p:nvPr/>
        </p:nvSpPr>
        <p:spPr>
          <a:xfrm>
            <a:off x="628650" y="6172200"/>
            <a:ext cx="4891088" cy="390876"/>
          </a:xfrm>
          <a:prstGeom prst="rect">
            <a:avLst/>
          </a:prstGeom>
          <a:noFill/>
        </p:spPr>
        <p:txBody>
          <a:bodyPr wrap="square" lIns="0" tIns="0" rIns="0" bIns="0" rtlCol="0" anchor="b">
            <a:spAutoFit/>
          </a:bodyPr>
          <a:lstStyle/>
          <a:p>
            <a:pPr algn="l" defTabSz="342900" fontAlgn="auto">
              <a:lnSpc>
                <a:spcPct val="107000"/>
              </a:lnSpc>
              <a:spcBef>
                <a:spcPts val="0"/>
              </a:spcBef>
              <a:spcAft>
                <a:spcPts val="0"/>
              </a:spcAft>
            </a:pPr>
            <a:r>
              <a:rPr lang="en-US" sz="600"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This material was prepared by the IPRO NQIIC, a Network of Quality Improvement and Innovation Contractor,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a:t>
            </a:r>
            <a:r>
              <a:rPr lang="en-US" sz="600" i="1" dirty="0">
                <a:solidFill>
                  <a:srgbClr val="D7D9DA">
                    <a:lumMod val="50000"/>
                  </a:srgbClr>
                </a:solidFill>
                <a:latin typeface="Calibri" panose="020F0502020204030204" pitchFamily="34" charset="0"/>
                <a:cs typeface="Calibri" panose="020F0502020204030204" pitchFamily="34" charset="0"/>
              </a:rPr>
              <a:t>IPRO-HQIC-Tsk56-23-312</a:t>
            </a:r>
            <a:endParaRPr lang="en-US" sz="900" i="1" dirty="0">
              <a:solidFill>
                <a:srgbClr val="D7D9DA">
                  <a:lumMod val="50000"/>
                </a:srgb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11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FD-699C-EA42-B44D-5B3074E1697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E0EEE6D-9832-704D-BC27-283F1986FFC9}"/>
              </a:ext>
            </a:extLst>
          </p:cNvPr>
          <p:cNvSpPr>
            <a:spLocks noGrp="1"/>
          </p:cNvSpPr>
          <p:nvPr>
            <p:ph idx="1"/>
          </p:nvPr>
        </p:nvSpPr>
        <p:spPr>
          <a:xfrm>
            <a:off x="762000" y="2017713"/>
            <a:ext cx="8193088" cy="4114800"/>
          </a:xfrm>
        </p:spPr>
        <p:txBody>
          <a:bodyPr/>
          <a:lstStyle/>
          <a:p>
            <a:r>
              <a:rPr lang="en-US" sz="2400" dirty="0"/>
              <a:t>Integrate program evaluation and implementation science. </a:t>
            </a:r>
          </a:p>
          <a:p>
            <a:r>
              <a:rPr lang="en-US" sz="2400" dirty="0"/>
              <a:t>Discuss essential elements and guidelines for fall and injury prevention programs.</a:t>
            </a:r>
          </a:p>
          <a:p>
            <a:r>
              <a:rPr lang="en-US" sz="2400" dirty="0"/>
              <a:t>Examine expected fall and fall injury program attributes </a:t>
            </a:r>
          </a:p>
          <a:p>
            <a:r>
              <a:rPr lang="en-US" sz="2400" dirty="0"/>
              <a:t>Identify opportunities to enhance fall and fall with injury prevention program infrastructure, capacity and how to sustain improvements</a:t>
            </a:r>
          </a:p>
        </p:txBody>
      </p:sp>
    </p:spTree>
    <p:extLst>
      <p:ext uri="{BB962C8B-B14F-4D97-AF65-F5344CB8AC3E}">
        <p14:creationId xmlns:p14="http://schemas.microsoft.com/office/powerpoint/2010/main" val="186264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5181600"/>
            <a:ext cx="9448800" cy="1143000"/>
          </a:xfrm>
        </p:spPr>
        <p:txBody>
          <a:bodyPr>
            <a:normAutofit fontScale="90000"/>
            <a:scene3d>
              <a:camera prst="orthographicFront"/>
              <a:lightRig rig="soft" dir="t">
                <a:rot lat="0" lon="0" rev="10800000"/>
              </a:lightRig>
            </a:scene3d>
            <a:sp3d>
              <a:bevelT w="27940" h="12700"/>
              <a:contourClr>
                <a:srgbClr val="DDDDDD"/>
              </a:contourClr>
            </a:sp3d>
          </a:bodyPr>
          <a:lstStyle/>
          <a:p>
            <a:pPr algn="r"/>
            <a:r>
              <a:rPr lang="en-US" sz="7200" b="1" spc="150" dirty="0">
                <a:ln w="11430"/>
                <a:solidFill>
                  <a:srgbClr val="F8F8F8"/>
                </a:solidFill>
                <a:effectLst>
                  <a:outerShdw blurRad="25400" algn="tl" rotWithShape="0">
                    <a:srgbClr val="000000">
                      <a:alpha val="43000"/>
                    </a:srgbClr>
                  </a:outerShdw>
                </a:effectLst>
                <a:latin typeface="Calibri" pitchFamily="34" charset="0"/>
                <a:cs typeface="Calibri" pitchFamily="34" charset="0"/>
              </a:rPr>
              <a:t>The Problem </a:t>
            </a:r>
            <a:br>
              <a:rPr lang="en-US" sz="7200" b="1" spc="150" dirty="0">
                <a:ln w="11430"/>
                <a:solidFill>
                  <a:srgbClr val="F8F8F8"/>
                </a:solidFill>
                <a:effectLst>
                  <a:outerShdw blurRad="25400" algn="tl" rotWithShape="0">
                    <a:srgbClr val="000000">
                      <a:alpha val="43000"/>
                    </a:srgbClr>
                  </a:outerShdw>
                </a:effectLst>
                <a:latin typeface="Calibri" pitchFamily="34" charset="0"/>
                <a:cs typeface="Calibri" pitchFamily="34" charset="0"/>
              </a:rPr>
            </a:br>
            <a:r>
              <a:rPr lang="en-US" sz="7200" b="1" spc="150" dirty="0">
                <a:ln w="11430"/>
                <a:solidFill>
                  <a:srgbClr val="F8F8F8"/>
                </a:solidFill>
                <a:effectLst>
                  <a:outerShdw blurRad="25400" algn="tl" rotWithShape="0">
                    <a:srgbClr val="000000">
                      <a:alpha val="43000"/>
                    </a:srgbClr>
                  </a:outerShdw>
                </a:effectLst>
                <a:latin typeface="Calibri" pitchFamily="34" charset="0"/>
                <a:cs typeface="Calibri" pitchFamily="34" charset="0"/>
              </a:rPr>
              <a:t>of Falls</a:t>
            </a:r>
          </a:p>
        </p:txBody>
      </p:sp>
      <p:pic>
        <p:nvPicPr>
          <p:cNvPr id="6147" name="Picture 2">
            <a:extLs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5926" r="5174"/>
          <a:stretch/>
        </p:blipFill>
        <p:spPr>
          <a:xfrm>
            <a:off x="0" y="0"/>
            <a:ext cx="9144000" cy="6858000"/>
          </a:xfrm>
          <a:noFill/>
        </p:spPr>
      </p:pic>
    </p:spTree>
    <p:extLst>
      <p:ext uri="{BB962C8B-B14F-4D97-AF65-F5344CB8AC3E}">
        <p14:creationId xmlns:p14="http://schemas.microsoft.com/office/powerpoint/2010/main" val="234602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Guidelines:  Shifting</a:t>
            </a:r>
          </a:p>
        </p:txBody>
      </p:sp>
      <p:sp>
        <p:nvSpPr>
          <p:cNvPr id="3" name="Content Placeholder 2"/>
          <p:cNvSpPr>
            <a:spLocks noGrp="1"/>
          </p:cNvSpPr>
          <p:nvPr>
            <p:ph idx="1"/>
          </p:nvPr>
        </p:nvSpPr>
        <p:spPr/>
        <p:txBody>
          <a:bodyPr>
            <a:normAutofit fontScale="92500" lnSpcReduction="20000"/>
          </a:bodyPr>
          <a:lstStyle/>
          <a:p>
            <a:r>
              <a:rPr lang="en-US" dirty="0"/>
              <a:t>Reduce Individual Fall and Injury Risk Factors (Individualized Care)</a:t>
            </a:r>
          </a:p>
          <a:p>
            <a:r>
              <a:rPr lang="en-US" dirty="0"/>
              <a:t>Integrate Injury Risk /History on Admission</a:t>
            </a:r>
          </a:p>
          <a:p>
            <a:r>
              <a:rPr lang="en-US" dirty="0"/>
              <a:t>Implement Universal Injury Reduction Strategies</a:t>
            </a:r>
          </a:p>
          <a:p>
            <a:r>
              <a:rPr lang="en-US" dirty="0"/>
              <a:t>Implement Population-Specific Fall Injury Reduction Intervention</a:t>
            </a:r>
          </a:p>
          <a:p>
            <a:r>
              <a:rPr lang="en-US" dirty="0"/>
              <a:t>Reduce Harm from Falls</a:t>
            </a:r>
          </a:p>
        </p:txBody>
      </p:sp>
    </p:spTree>
    <p:extLst>
      <p:ext uri="{BB962C8B-B14F-4D97-AF65-F5344CB8AC3E}">
        <p14:creationId xmlns:p14="http://schemas.microsoft.com/office/powerpoint/2010/main" val="190603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3870" y="341312"/>
            <a:ext cx="7947530" cy="1413166"/>
          </a:xfrm>
        </p:spPr>
        <p:txBody>
          <a:bodyPr>
            <a:noAutofit/>
          </a:bodyPr>
          <a:lstStyle/>
          <a:p>
            <a:r>
              <a:rPr lang="en-US" sz="3200" dirty="0"/>
              <a:t>Sept 28, 2015:  TJC #55 Sentinel Alert:  Preventing Falls and Fall Injuries</a:t>
            </a:r>
          </a:p>
        </p:txBody>
      </p:sp>
      <p:sp>
        <p:nvSpPr>
          <p:cNvPr id="6" name="Content Placeholder 5"/>
          <p:cNvSpPr>
            <a:spLocks noGrp="1"/>
          </p:cNvSpPr>
          <p:nvPr>
            <p:ph idx="1"/>
          </p:nvPr>
        </p:nvSpPr>
        <p:spPr>
          <a:xfrm>
            <a:off x="990600" y="1981200"/>
            <a:ext cx="7696200" cy="4648200"/>
          </a:xfrm>
        </p:spPr>
        <p:txBody>
          <a:bodyPr>
            <a:normAutofit/>
          </a:bodyPr>
          <a:lstStyle/>
          <a:p>
            <a:r>
              <a:rPr lang="en-US" sz="2400" dirty="0"/>
              <a:t>Lead efforts to raise awareness of the need to </a:t>
            </a:r>
            <a:r>
              <a:rPr lang="en-US" sz="2400" dirty="0">
                <a:solidFill>
                  <a:srgbClr val="FF0000"/>
                </a:solidFill>
              </a:rPr>
              <a:t>prevent falls resulting in injury</a:t>
            </a:r>
          </a:p>
          <a:p>
            <a:r>
              <a:rPr lang="en-US" sz="2400" dirty="0"/>
              <a:t>Establish an </a:t>
            </a:r>
            <a:r>
              <a:rPr lang="en-US" sz="2400" dirty="0">
                <a:solidFill>
                  <a:srgbClr val="FF0000"/>
                </a:solidFill>
              </a:rPr>
              <a:t>interdisciplinary falls injury prevention team</a:t>
            </a:r>
            <a:r>
              <a:rPr lang="en-US" sz="2400" dirty="0"/>
              <a:t> or evaluate the membership of the team in place </a:t>
            </a:r>
          </a:p>
          <a:p>
            <a:r>
              <a:rPr lang="en-US" sz="2400" dirty="0"/>
              <a:t>Use a standardized, validated tool to identify risk factors for falls, assess fall and injury risk factors </a:t>
            </a:r>
            <a:endParaRPr lang="en-US" sz="2400" b="1" dirty="0"/>
          </a:p>
          <a:p>
            <a:r>
              <a:rPr lang="en-US" sz="2400" dirty="0"/>
              <a:t>Develop an individualized plan of care </a:t>
            </a:r>
            <a:r>
              <a:rPr lang="en-US" sz="2400" dirty="0">
                <a:solidFill>
                  <a:srgbClr val="FF0000"/>
                </a:solidFill>
              </a:rPr>
              <a:t>based on identified fall and injury risks</a:t>
            </a:r>
            <a:r>
              <a:rPr lang="en-US" sz="2400" dirty="0"/>
              <a:t>, and implement interventions specific to a patient, population or setting</a:t>
            </a:r>
          </a:p>
        </p:txBody>
      </p:sp>
    </p:spTree>
    <p:extLst>
      <p:ext uri="{BB962C8B-B14F-4D97-AF65-F5344CB8AC3E}">
        <p14:creationId xmlns:p14="http://schemas.microsoft.com/office/powerpoint/2010/main" val="237600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18B1-F37A-6640-826D-5355BDFF37BE}"/>
              </a:ext>
            </a:extLst>
          </p:cNvPr>
          <p:cNvSpPr>
            <a:spLocks noGrp="1"/>
          </p:cNvSpPr>
          <p:nvPr>
            <p:ph type="title"/>
          </p:nvPr>
        </p:nvSpPr>
        <p:spPr>
          <a:xfrm>
            <a:off x="990600" y="415635"/>
            <a:ext cx="7696200" cy="1413166"/>
          </a:xfrm>
        </p:spPr>
        <p:txBody>
          <a:bodyPr/>
          <a:lstStyle/>
          <a:p>
            <a:r>
              <a:rPr lang="en-US" dirty="0">
                <a:solidFill>
                  <a:srgbClr val="0432FF"/>
                </a:solidFill>
              </a:rPr>
              <a:t>Program Evaluation Process</a:t>
            </a:r>
            <a:endParaRPr lang="en-US" dirty="0"/>
          </a:p>
        </p:txBody>
      </p:sp>
      <p:sp>
        <p:nvSpPr>
          <p:cNvPr id="3" name="Content Placeholder 2">
            <a:extLst>
              <a:ext uri="{FF2B5EF4-FFF2-40B4-BE49-F238E27FC236}">
                <a16:creationId xmlns:a16="http://schemas.microsoft.com/office/drawing/2014/main" id="{5126D3C5-D850-C049-ADA1-BEDA86B3BF71}"/>
              </a:ext>
            </a:extLst>
          </p:cNvPr>
          <p:cNvSpPr>
            <a:spLocks noGrp="1"/>
          </p:cNvSpPr>
          <p:nvPr>
            <p:ph idx="1"/>
          </p:nvPr>
        </p:nvSpPr>
        <p:spPr/>
        <p:txBody>
          <a:bodyPr/>
          <a:lstStyle/>
          <a:p>
            <a:pPr>
              <a:lnSpc>
                <a:spcPct val="90000"/>
              </a:lnSpc>
            </a:pPr>
            <a:r>
              <a:rPr lang="en-US" altLang="en-US" sz="2800" dirty="0">
                <a:ea typeface="ＭＳ Ｐゴシック" pitchFamily="34" charset="-128"/>
              </a:rPr>
              <a:t>Process by which individuals work together to improve systems and processes with the intention to improve outcomes.*</a:t>
            </a:r>
          </a:p>
          <a:p>
            <a:pPr>
              <a:lnSpc>
                <a:spcPct val="90000"/>
              </a:lnSpc>
            </a:pPr>
            <a:endParaRPr lang="en-US" altLang="en-US" sz="2800" dirty="0">
              <a:ea typeface="ＭＳ Ｐゴシック" pitchFamily="34" charset="-128"/>
            </a:endParaRPr>
          </a:p>
          <a:p>
            <a:pPr lvl="1">
              <a:lnSpc>
                <a:spcPct val="90000"/>
              </a:lnSpc>
              <a:buNone/>
            </a:pPr>
            <a:r>
              <a:rPr lang="en-US" altLang="en-US" sz="2000" dirty="0">
                <a:ea typeface="ＭＳ Ｐゴシック" pitchFamily="34" charset="-128"/>
              </a:rPr>
              <a:t>*Committee on Assessing the System for Protecting Human Research Participants. </a:t>
            </a:r>
            <a:r>
              <a:rPr lang="en-US" altLang="en-US" sz="2000" i="1" dirty="0">
                <a:ea typeface="ＭＳ Ｐゴシック" pitchFamily="34" charset="-128"/>
              </a:rPr>
              <a:t>Responsible Research: A Systems Approach to Protecting Research Participants.</a:t>
            </a:r>
            <a:r>
              <a:rPr lang="en-US" altLang="en-US" sz="2000" dirty="0">
                <a:ea typeface="ＭＳ Ｐゴシック" pitchFamily="34" charset="-128"/>
              </a:rPr>
              <a:t> Washington, D.C.: The National Academies Press: 2002.</a:t>
            </a:r>
          </a:p>
          <a:p>
            <a:endParaRPr lang="en-US" dirty="0"/>
          </a:p>
        </p:txBody>
      </p:sp>
    </p:spTree>
    <p:extLst>
      <p:ext uri="{BB962C8B-B14F-4D97-AF65-F5344CB8AC3E}">
        <p14:creationId xmlns:p14="http://schemas.microsoft.com/office/powerpoint/2010/main" val="342311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75" y="275448"/>
            <a:ext cx="8746047" cy="1153301"/>
          </a:xfrm>
        </p:spPr>
        <p:txBody>
          <a:bodyPr>
            <a:noAutofit/>
          </a:bodyPr>
          <a:lstStyle/>
          <a:p>
            <a:pPr eaLnBrk="1" fontAlgn="auto" hangingPunct="1">
              <a:spcAft>
                <a:spcPts val="0"/>
              </a:spcAft>
              <a:defRPr/>
            </a:pPr>
            <a:r>
              <a:rPr lang="en-US" sz="3600" dirty="0">
                <a:ea typeface="+mj-ea"/>
                <a:cs typeface="+mj-cs"/>
              </a:rPr>
              <a:t>Program Effectiveness: </a:t>
            </a:r>
            <a:br>
              <a:rPr lang="en-US" sz="3600" dirty="0">
                <a:ea typeface="+mj-ea"/>
                <a:cs typeface="+mj-cs"/>
              </a:rPr>
            </a:br>
            <a:r>
              <a:rPr lang="en-US" sz="3600" dirty="0">
                <a:ea typeface="+mj-ea"/>
                <a:cs typeface="+mj-cs"/>
              </a:rPr>
              <a:t>            </a:t>
            </a:r>
            <a:r>
              <a:rPr lang="en-US" sz="3600" u="sng" dirty="0">
                <a:ea typeface="+mj-ea"/>
                <a:cs typeface="+mj-cs"/>
              </a:rPr>
              <a:t>Fall Prevention</a:t>
            </a:r>
          </a:p>
        </p:txBody>
      </p:sp>
      <p:sp>
        <p:nvSpPr>
          <p:cNvPr id="8" name="Content Placeholder 7"/>
          <p:cNvSpPr>
            <a:spLocks noGrp="1"/>
          </p:cNvSpPr>
          <p:nvPr>
            <p:ph idx="1"/>
          </p:nvPr>
        </p:nvSpPr>
        <p:spPr>
          <a:xfrm>
            <a:off x="457200" y="1646238"/>
            <a:ext cx="8305800" cy="4525962"/>
          </a:xfrm>
        </p:spPr>
        <p:txBody>
          <a:bodyPr>
            <a:normAutofit/>
          </a:bodyPr>
          <a:lstStyle/>
          <a:p>
            <a:pPr marL="365760" indent="-256032" eaLnBrk="1" fontAlgn="auto" hangingPunct="1">
              <a:spcAft>
                <a:spcPts val="1200"/>
              </a:spcAft>
              <a:buFont typeface="Wingdings 3"/>
              <a:buChar char=""/>
              <a:defRPr/>
            </a:pPr>
            <a:r>
              <a:rPr lang="en-US" sz="2800" u="sng" dirty="0">
                <a:ea typeface="+mn-ea"/>
                <a:cs typeface="+mn-cs"/>
              </a:rPr>
              <a:t>Organizational Level</a:t>
            </a:r>
            <a:r>
              <a:rPr lang="en-US" sz="2800" dirty="0">
                <a:ea typeface="+mn-ea"/>
                <a:cs typeface="+mn-cs"/>
              </a:rPr>
              <a:t>: expert interdisciplinary all team, population-specific fall prevention, leadership, environmental safety, safe patient equipment, post fall huddles</a:t>
            </a:r>
          </a:p>
          <a:p>
            <a:pPr marL="365760" indent="-256032" eaLnBrk="1" fontAlgn="auto" hangingPunct="1">
              <a:spcAft>
                <a:spcPts val="1200"/>
              </a:spcAft>
              <a:buFont typeface="Wingdings 3"/>
              <a:buChar char=""/>
              <a:defRPr/>
            </a:pPr>
            <a:r>
              <a:rPr lang="en-US" sz="2800" u="sng" dirty="0">
                <a:ea typeface="+mn-ea"/>
                <a:cs typeface="+mn-cs"/>
              </a:rPr>
              <a:t>Unit Level</a:t>
            </a:r>
            <a:r>
              <a:rPr lang="en-US" sz="2800" dirty="0">
                <a:ea typeface="+mn-ea"/>
                <a:cs typeface="+mn-cs"/>
              </a:rPr>
              <a:t>: education, communication-handoff, universal and population-based fall-prevention approaches</a:t>
            </a:r>
          </a:p>
          <a:p>
            <a:pPr marL="365760" indent="-256032" eaLnBrk="1" fontAlgn="auto" hangingPunct="1">
              <a:spcAft>
                <a:spcPts val="0"/>
              </a:spcAft>
              <a:buFont typeface="Wingdings 3"/>
              <a:buChar char=""/>
              <a:defRPr/>
            </a:pPr>
            <a:r>
              <a:rPr lang="en-US" sz="2800" u="sng" dirty="0">
                <a:ea typeface="+mn-ea"/>
                <a:cs typeface="+mn-cs"/>
              </a:rPr>
              <a:t>Patient Level</a:t>
            </a:r>
            <a:r>
              <a:rPr lang="en-US" sz="2800" dirty="0">
                <a:ea typeface="+mn-ea"/>
                <a:cs typeface="+mn-cs"/>
              </a:rPr>
              <a:t>: exercise, medication modification, </a:t>
            </a:r>
            <a:r>
              <a:rPr lang="en-US" sz="2800" dirty="0" err="1">
                <a:ea typeface="+mn-ea"/>
                <a:cs typeface="+mn-cs"/>
              </a:rPr>
              <a:t>orthostasis</a:t>
            </a:r>
            <a:r>
              <a:rPr lang="en-US" sz="2800" dirty="0">
                <a:ea typeface="+mn-ea"/>
                <a:cs typeface="+mn-cs"/>
              </a:rPr>
              <a:t> management, assistive mobility aides</a:t>
            </a:r>
          </a:p>
        </p:txBody>
      </p:sp>
    </p:spTree>
    <p:extLst>
      <p:ext uri="{BB962C8B-B14F-4D97-AF65-F5344CB8AC3E}">
        <p14:creationId xmlns:p14="http://schemas.microsoft.com/office/powerpoint/2010/main" val="137727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noAutofit/>
          </a:bodyPr>
          <a:lstStyle/>
          <a:p>
            <a:pPr eaLnBrk="1" fontAlgn="auto" hangingPunct="1">
              <a:spcAft>
                <a:spcPts val="0"/>
              </a:spcAft>
              <a:defRPr/>
            </a:pPr>
            <a:r>
              <a:rPr lang="en-US" sz="3600" dirty="0">
                <a:ea typeface="+mj-ea"/>
                <a:cs typeface="+mj-cs"/>
              </a:rPr>
              <a:t>Program Effectiveness: </a:t>
            </a:r>
            <a:r>
              <a:rPr lang="en-US" sz="3600" u="sng" dirty="0">
                <a:ea typeface="+mj-ea"/>
                <a:cs typeface="+mj-cs"/>
              </a:rPr>
              <a:t>Protection from Serious Injury </a:t>
            </a:r>
          </a:p>
        </p:txBody>
      </p:sp>
      <p:sp>
        <p:nvSpPr>
          <p:cNvPr id="70657" name="Content Placeholder 2"/>
          <p:cNvSpPr>
            <a:spLocks noGrp="1"/>
          </p:cNvSpPr>
          <p:nvPr>
            <p:ph idx="1"/>
          </p:nvPr>
        </p:nvSpPr>
        <p:spPr>
          <a:xfrm>
            <a:off x="457200" y="1862138"/>
            <a:ext cx="8229600" cy="3929062"/>
          </a:xfrm>
        </p:spPr>
        <p:txBody>
          <a:bodyPr/>
          <a:lstStyle/>
          <a:p>
            <a:pPr eaLnBrk="1" hangingPunct="1">
              <a:spcAft>
                <a:spcPts val="1200"/>
              </a:spcAft>
            </a:pPr>
            <a:r>
              <a:rPr lang="en-US" altLang="en-US" sz="2800" u="sng" dirty="0">
                <a:ea typeface="ＭＳ Ｐゴシック" pitchFamily="34" charset="-128"/>
              </a:rPr>
              <a:t>Organizational Level</a:t>
            </a:r>
            <a:r>
              <a:rPr lang="en-US" altLang="en-US" sz="2800" dirty="0">
                <a:ea typeface="ＭＳ Ｐゴシック" pitchFamily="34" charset="-128"/>
              </a:rPr>
              <a:t>: available helmets, hip protectors, floor mats, height adjustable beds; elimination of sharp edges  </a:t>
            </a:r>
          </a:p>
          <a:p>
            <a:pPr eaLnBrk="1" hangingPunct="1">
              <a:spcAft>
                <a:spcPts val="1200"/>
              </a:spcAft>
            </a:pPr>
            <a:r>
              <a:rPr lang="en-US" altLang="en-US" sz="2800" u="sng" dirty="0">
                <a:ea typeface="ＭＳ Ｐゴシック" pitchFamily="34" charset="-128"/>
              </a:rPr>
              <a:t>Staff Level</a:t>
            </a:r>
            <a:r>
              <a:rPr lang="en-US" altLang="en-US" sz="2800" dirty="0">
                <a:ea typeface="ＭＳ Ｐゴシック" pitchFamily="34" charset="-128"/>
              </a:rPr>
              <a:t>: education, adherence, communication-handoff includes risk for injury</a:t>
            </a:r>
          </a:p>
          <a:p>
            <a:pPr eaLnBrk="1" hangingPunct="1"/>
            <a:r>
              <a:rPr lang="en-US" altLang="en-US" sz="2800" u="sng" dirty="0">
                <a:ea typeface="ＭＳ Ｐゴシック" pitchFamily="34" charset="-128"/>
              </a:rPr>
              <a:t>Patient Level</a:t>
            </a:r>
            <a:r>
              <a:rPr lang="en-US" altLang="en-US" sz="2800" dirty="0">
                <a:ea typeface="ＭＳ Ｐゴシック" pitchFamily="34" charset="-128"/>
              </a:rPr>
              <a:t>: adherence with hip protector use, helmet use, etc.</a:t>
            </a:r>
          </a:p>
        </p:txBody>
      </p:sp>
    </p:spTree>
    <p:extLst>
      <p:ext uri="{BB962C8B-B14F-4D97-AF65-F5344CB8AC3E}">
        <p14:creationId xmlns:p14="http://schemas.microsoft.com/office/powerpoint/2010/main" val="12608028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fontAlgn="auto" hangingPunct="1">
              <a:spcAft>
                <a:spcPts val="0"/>
              </a:spcAft>
              <a:defRPr/>
            </a:pPr>
            <a:r>
              <a:rPr lang="en-US" sz="3600" dirty="0">
                <a:ea typeface="+mj-ea"/>
                <a:cs typeface="+mj-cs"/>
              </a:rPr>
              <a:t>Evaluations Methods</a:t>
            </a:r>
          </a:p>
        </p:txBody>
      </p:sp>
      <p:sp>
        <p:nvSpPr>
          <p:cNvPr id="72705" name="Rectangle 3"/>
          <p:cNvSpPr>
            <a:spLocks noGrp="1" noChangeArrowheads="1"/>
          </p:cNvSpPr>
          <p:nvPr>
            <p:ph idx="1"/>
          </p:nvPr>
        </p:nvSpPr>
        <p:spPr/>
        <p:txBody>
          <a:bodyPr/>
          <a:lstStyle/>
          <a:p>
            <a:pPr eaLnBrk="1" hangingPunct="1">
              <a:spcAft>
                <a:spcPts val="1200"/>
              </a:spcAft>
            </a:pPr>
            <a:r>
              <a:rPr lang="en-US" altLang="en-US" sz="2400" dirty="0">
                <a:ea typeface="ＭＳ Ｐゴシック" pitchFamily="34" charset="-128"/>
              </a:rPr>
              <a:t>Prevalence Studies</a:t>
            </a:r>
          </a:p>
          <a:p>
            <a:pPr eaLnBrk="1" hangingPunct="1"/>
            <a:r>
              <a:rPr lang="en-US" altLang="en-US" sz="2400" dirty="0">
                <a:ea typeface="ＭＳ Ｐゴシック" pitchFamily="34" charset="-128"/>
              </a:rPr>
              <a:t>Formative and Summative Evaluation Methods</a:t>
            </a:r>
          </a:p>
          <a:p>
            <a:pPr lvl="1" eaLnBrk="1" hangingPunct="1"/>
            <a:r>
              <a:rPr lang="en-US" altLang="en-US" sz="2400" dirty="0">
                <a:ea typeface="ＭＳ Ｐゴシック" pitchFamily="34" charset="-128"/>
              </a:rPr>
              <a:t>Type of Falls</a:t>
            </a:r>
          </a:p>
          <a:p>
            <a:pPr lvl="1" eaLnBrk="1" hangingPunct="1"/>
            <a:r>
              <a:rPr lang="en-US" altLang="en-US" sz="2400" dirty="0">
                <a:ea typeface="ＭＳ Ｐゴシック" pitchFamily="34" charset="-128"/>
              </a:rPr>
              <a:t>Severity of Injury</a:t>
            </a:r>
          </a:p>
          <a:p>
            <a:pPr lvl="2" eaLnBrk="1" hangingPunct="1"/>
            <a:r>
              <a:rPr lang="en-US" altLang="en-US" dirty="0">
                <a:ea typeface="ＭＳ Ｐゴシック" pitchFamily="34" charset="-128"/>
              </a:rPr>
              <a:t>How are you assessing for injury? Duration? Extent of Injury?</a:t>
            </a:r>
          </a:p>
          <a:p>
            <a:pPr lvl="1" eaLnBrk="1" hangingPunct="1"/>
            <a:r>
              <a:rPr lang="en-US" altLang="en-US" sz="2400" dirty="0">
                <a:ea typeface="ＭＳ Ｐゴシック" pitchFamily="34" charset="-128"/>
              </a:rPr>
              <a:t>Repeat Falls</a:t>
            </a:r>
          </a:p>
          <a:p>
            <a:pPr lvl="1" eaLnBrk="1" hangingPunct="1"/>
            <a:r>
              <a:rPr lang="en-US" altLang="en-US" sz="2400" dirty="0">
                <a:ea typeface="ＭＳ Ｐゴシック" pitchFamily="34" charset="-128"/>
              </a:rPr>
              <a:t>Survival Analysis</a:t>
            </a:r>
          </a:p>
          <a:p>
            <a:pPr lvl="1" eaLnBrk="1" hangingPunct="1"/>
            <a:r>
              <a:rPr lang="en-US" altLang="en-US" sz="2400" dirty="0">
                <a:ea typeface="ＭＳ Ｐゴシック" pitchFamily="34" charset="-128"/>
              </a:rPr>
              <a:t>Annotated Run Charts</a:t>
            </a:r>
          </a:p>
        </p:txBody>
      </p:sp>
      <p:sp>
        <p:nvSpPr>
          <p:cNvPr id="7270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4ADB6F1-4B31-4B7C-AA46-514FD6E99CE1}" type="slidenum">
              <a:rPr lang="en-US" altLang="en-US" sz="1000">
                <a:solidFill>
                  <a:srgbClr val="9B9A98"/>
                </a:solidFill>
              </a:rPr>
              <a:pPr/>
              <a:t>17</a:t>
            </a:fld>
            <a:endParaRPr lang="en-US" altLang="en-US" sz="1000">
              <a:solidFill>
                <a:srgbClr val="9B9A98"/>
              </a:solidFill>
            </a:endParaRPr>
          </a:p>
        </p:txBody>
      </p:sp>
    </p:spTree>
    <p:extLst>
      <p:ext uri="{BB962C8B-B14F-4D97-AF65-F5344CB8AC3E}">
        <p14:creationId xmlns:p14="http://schemas.microsoft.com/office/powerpoint/2010/main" val="405154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a:ea typeface="+mj-ea"/>
                <a:cs typeface="+mj-cs"/>
              </a:rPr>
              <a:t>Reconsider Overall Falls as Outcome</a:t>
            </a:r>
          </a:p>
        </p:txBody>
      </p:sp>
      <p:sp>
        <p:nvSpPr>
          <p:cNvPr id="74753" name="Content Placeholder 2"/>
          <p:cNvSpPr>
            <a:spLocks noGrp="1"/>
          </p:cNvSpPr>
          <p:nvPr>
            <p:ph idx="1"/>
          </p:nvPr>
        </p:nvSpPr>
        <p:spPr/>
        <p:txBody>
          <a:bodyPr/>
          <a:lstStyle/>
          <a:p>
            <a:pPr eaLnBrk="1" hangingPunct="1">
              <a:spcAft>
                <a:spcPts val="1200"/>
              </a:spcAft>
            </a:pPr>
            <a:r>
              <a:rPr lang="en-US" altLang="en-US" sz="2800" dirty="0">
                <a:ea typeface="ＭＳ Ｐゴシック" pitchFamily="34" charset="-128"/>
              </a:rPr>
              <a:t>If focus on falls, measure </a:t>
            </a:r>
            <a:r>
              <a:rPr lang="en-US" altLang="en-US" sz="2800" dirty="0">
                <a:solidFill>
                  <a:srgbClr val="0000FF"/>
                </a:solidFill>
                <a:ea typeface="ＭＳ Ｐゴシック" pitchFamily="34" charset="-128"/>
              </a:rPr>
              <a:t>preventable</a:t>
            </a:r>
            <a:r>
              <a:rPr lang="en-US" altLang="en-US" sz="2800" dirty="0">
                <a:ea typeface="ＭＳ Ｐゴシック" pitchFamily="34" charset="-128"/>
              </a:rPr>
              <a:t> falls</a:t>
            </a:r>
          </a:p>
          <a:p>
            <a:pPr eaLnBrk="1" hangingPunct="1"/>
            <a:r>
              <a:rPr lang="en-US" altLang="en-US" sz="2800" dirty="0">
                <a:ea typeface="ＭＳ Ｐゴシック" pitchFamily="34" charset="-128"/>
              </a:rPr>
              <a:t>Otherwise, measure effectiveness of interventions to </a:t>
            </a:r>
            <a:r>
              <a:rPr lang="en-US" altLang="en-US" sz="2800" dirty="0">
                <a:solidFill>
                  <a:srgbClr val="0432FF"/>
                </a:solidFill>
                <a:ea typeface="ＭＳ Ｐゴシック" pitchFamily="34" charset="-128"/>
              </a:rPr>
              <a:t>mitigate or eliminate fall risk factors</a:t>
            </a:r>
            <a:r>
              <a:rPr lang="en-US" altLang="en-US" sz="2800" dirty="0">
                <a:ea typeface="ＭＳ Ｐゴシック" pitchFamily="34" charset="-128"/>
              </a:rPr>
              <a:t> (remember Oliver article, recommendation 2 and 3):  Number (and type) of modifiable fall risk factors modified or eliminated upon DC.</a:t>
            </a:r>
          </a:p>
        </p:txBody>
      </p:sp>
    </p:spTree>
    <p:extLst>
      <p:ext uri="{BB962C8B-B14F-4D97-AF65-F5344CB8AC3E}">
        <p14:creationId xmlns:p14="http://schemas.microsoft.com/office/powerpoint/2010/main" val="11366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8D0B-D954-7646-8859-F0938C238ABD}"/>
              </a:ext>
            </a:extLst>
          </p:cNvPr>
          <p:cNvSpPr>
            <a:spLocks noGrp="1"/>
          </p:cNvSpPr>
          <p:nvPr>
            <p:ph type="title"/>
          </p:nvPr>
        </p:nvSpPr>
        <p:spPr/>
        <p:txBody>
          <a:bodyPr/>
          <a:lstStyle/>
          <a:p>
            <a:r>
              <a:rPr lang="en-US" sz="3600" dirty="0"/>
              <a:t>So… let’s get STARTED! </a:t>
            </a:r>
          </a:p>
        </p:txBody>
      </p:sp>
      <p:sp>
        <p:nvSpPr>
          <p:cNvPr id="3" name="Content Placeholder 2">
            <a:extLst>
              <a:ext uri="{FF2B5EF4-FFF2-40B4-BE49-F238E27FC236}">
                <a16:creationId xmlns:a16="http://schemas.microsoft.com/office/drawing/2014/main" id="{0B0D1066-05DF-2548-9EE8-42BE13AF6F92}"/>
              </a:ext>
            </a:extLst>
          </p:cNvPr>
          <p:cNvSpPr>
            <a:spLocks noGrp="1"/>
          </p:cNvSpPr>
          <p:nvPr>
            <p:ph idx="1"/>
          </p:nvPr>
        </p:nvSpPr>
        <p:spPr>
          <a:xfrm>
            <a:off x="609600" y="2017713"/>
            <a:ext cx="8345488" cy="4114800"/>
          </a:xfrm>
        </p:spPr>
        <p:txBody>
          <a:bodyPr>
            <a:normAutofit fontScale="92500" lnSpcReduction="10000"/>
          </a:bodyPr>
          <a:lstStyle/>
          <a:p>
            <a:pPr marL="0" indent="0">
              <a:buNone/>
            </a:pPr>
            <a:r>
              <a:rPr lang="en-US" dirty="0"/>
              <a:t>The Evidence supports </a:t>
            </a:r>
            <a:r>
              <a:rPr lang="en-US" dirty="0">
                <a:solidFill>
                  <a:srgbClr val="0432FF"/>
                </a:solidFill>
              </a:rPr>
              <a:t>Opportunities </a:t>
            </a:r>
            <a:r>
              <a:rPr lang="en-US" dirty="0"/>
              <a:t>to enhance fall and fall with injury prevention program infrastructure</a:t>
            </a:r>
          </a:p>
          <a:p>
            <a:r>
              <a:rPr lang="en-US" dirty="0"/>
              <a:t>What will you do to </a:t>
            </a:r>
            <a:r>
              <a:rPr lang="en-US" b="1" i="1" dirty="0"/>
              <a:t>Change Practice</a:t>
            </a:r>
            <a:r>
              <a:rPr lang="en-US" dirty="0"/>
              <a:t>?</a:t>
            </a:r>
          </a:p>
          <a:p>
            <a:pPr marL="0" indent="0">
              <a:buNone/>
            </a:pPr>
            <a:r>
              <a:rPr lang="en-US" dirty="0"/>
              <a:t>That’s  </a:t>
            </a:r>
            <a:r>
              <a:rPr lang="en-US" dirty="0">
                <a:solidFill>
                  <a:srgbClr val="0432FF"/>
                </a:solidFill>
              </a:rPr>
              <a:t>Implementation Science</a:t>
            </a:r>
          </a:p>
          <a:p>
            <a:r>
              <a:rPr lang="en-US" sz="2600" dirty="0">
                <a:solidFill>
                  <a:srgbClr val="0432FF"/>
                </a:solidFill>
              </a:rPr>
              <a:t>Focus on Risk Factors</a:t>
            </a:r>
          </a:p>
          <a:p>
            <a:r>
              <a:rPr lang="en-US" sz="2600" dirty="0">
                <a:solidFill>
                  <a:srgbClr val="0432FF"/>
                </a:solidFill>
              </a:rPr>
              <a:t>Focus on Preventing Injury</a:t>
            </a:r>
          </a:p>
          <a:p>
            <a:r>
              <a:rPr lang="en-US" sz="2600" dirty="0">
                <a:solidFill>
                  <a:srgbClr val="0432FF"/>
                </a:solidFill>
              </a:rPr>
              <a:t>Learn from Falls</a:t>
            </a:r>
          </a:p>
          <a:p>
            <a:r>
              <a:rPr lang="en-US" sz="2600" dirty="0">
                <a:solidFill>
                  <a:srgbClr val="0432FF"/>
                </a:solidFill>
              </a:rPr>
              <a:t>Partner with Patients and Family Members</a:t>
            </a:r>
          </a:p>
        </p:txBody>
      </p:sp>
    </p:spTree>
    <p:extLst>
      <p:ext uri="{BB962C8B-B14F-4D97-AF65-F5344CB8AC3E}">
        <p14:creationId xmlns:p14="http://schemas.microsoft.com/office/powerpoint/2010/main" val="281037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F94C1B-7BEC-530E-F96A-54605DF40404}"/>
              </a:ext>
              <a:ext uri="{C183D7F6-B498-43B3-948B-1728B52AA6E4}">
                <adec:decorative xmlns:adec="http://schemas.microsoft.com/office/drawing/2017/decorative" val="1"/>
              </a:ext>
            </a:extLst>
          </p:cNvPr>
          <p:cNvSpPr>
            <a:spLocks noGrp="1"/>
          </p:cNvSpPr>
          <p:nvPr>
            <p:ph type="title" idx="4294967295"/>
          </p:nvPr>
        </p:nvSpPr>
        <p:spPr>
          <a:xfrm>
            <a:off x="538842" y="312873"/>
            <a:ext cx="7347857" cy="778669"/>
          </a:xfrm>
        </p:spPr>
        <p:txBody>
          <a:bodyPr/>
          <a:lstStyle/>
          <a:p>
            <a:r>
              <a:rPr lang="en-US" dirty="0"/>
              <a:t>IPRO HQIC</a:t>
            </a:r>
          </a:p>
        </p:txBody>
      </p:sp>
      <p:sp>
        <p:nvSpPr>
          <p:cNvPr id="6" name="TextBox 5">
            <a:extLst>
              <a:ext uri="{FF2B5EF4-FFF2-40B4-BE49-F238E27FC236}">
                <a16:creationId xmlns:a16="http://schemas.microsoft.com/office/drawing/2014/main" id="{89035D38-CCA6-4CB6-7B88-BCCA673CF889}"/>
              </a:ext>
              <a:ext uri="{C183D7F6-B498-43B3-948B-1728B52AA6E4}">
                <adec:decorative xmlns:adec="http://schemas.microsoft.com/office/drawing/2017/decorative" val="1"/>
              </a:ext>
            </a:extLst>
          </p:cNvPr>
          <p:cNvSpPr txBox="1"/>
          <p:nvPr/>
        </p:nvSpPr>
        <p:spPr>
          <a:xfrm>
            <a:off x="510768" y="1074258"/>
            <a:ext cx="5402495" cy="2781531"/>
          </a:xfrm>
          <a:prstGeom prst="rect">
            <a:avLst/>
          </a:prstGeom>
          <a:noFill/>
        </p:spPr>
        <p:txBody>
          <a:bodyPr wrap="square" rtlCol="0">
            <a:spAutoFit/>
          </a:bodyPr>
          <a:lstStyle/>
          <a:p>
            <a:pPr algn="l" defTabSz="342900" fontAlgn="auto">
              <a:spcBef>
                <a:spcPts val="0"/>
              </a:spcBef>
              <a:spcAft>
                <a:spcPts val="0"/>
              </a:spcAft>
            </a:pPr>
            <a:r>
              <a:rPr lang="en-US" sz="1350" b="1" dirty="0">
                <a:solidFill>
                  <a:srgbClr val="000000"/>
                </a:solidFill>
                <a:latin typeface="Calibri" panose="020F0502020204030204"/>
              </a:rPr>
              <a:t>What are HQICs?</a:t>
            </a:r>
          </a:p>
          <a:p>
            <a:pPr algn="l" defTabSz="342900" fontAlgn="auto">
              <a:spcBef>
                <a:spcPts val="0"/>
              </a:spcBef>
              <a:spcAft>
                <a:spcPts val="0"/>
              </a:spcAft>
            </a:pPr>
            <a:r>
              <a:rPr lang="en-US" sz="1200" b="1" i="1" dirty="0">
                <a:solidFill>
                  <a:srgbClr val="000000"/>
                </a:solidFill>
                <a:latin typeface="Calibri" panose="020F0502020204030204"/>
              </a:rPr>
              <a:t>Data-driven. </a:t>
            </a:r>
            <a:r>
              <a:rPr lang="en-US" sz="1200" dirty="0">
                <a:solidFill>
                  <a:srgbClr val="000000"/>
                </a:solidFill>
                <a:latin typeface="Calibri" panose="020F0502020204030204"/>
              </a:rPr>
              <a:t>It’s the data that help hospitals measure progress toward quality improvement (QI) gains. Hundreds of thousands of patients and families benefit from CMS-supported QI projects that make today’s hospital stays safer and improve the quality of hospital care. </a:t>
            </a:r>
          </a:p>
          <a:p>
            <a:pPr algn="l" defTabSz="342900" fontAlgn="auto">
              <a:spcBef>
                <a:spcPts val="0"/>
              </a:spcBef>
              <a:spcAft>
                <a:spcPts val="0"/>
              </a:spcAft>
            </a:pPr>
            <a:endParaRPr lang="en-US" sz="525" b="1" i="1" dirty="0">
              <a:solidFill>
                <a:srgbClr val="000000"/>
              </a:solidFill>
              <a:latin typeface="Calibri" panose="020F0502020204030204"/>
            </a:endParaRPr>
          </a:p>
          <a:p>
            <a:pPr algn="l" defTabSz="342900" fontAlgn="auto">
              <a:spcBef>
                <a:spcPts val="0"/>
              </a:spcBef>
              <a:spcAft>
                <a:spcPts val="0"/>
              </a:spcAft>
            </a:pPr>
            <a:r>
              <a:rPr lang="en-US" sz="1200" b="1" i="1" dirty="0">
                <a:solidFill>
                  <a:srgbClr val="000000"/>
                </a:solidFill>
                <a:latin typeface="Calibri" panose="020F0502020204030204"/>
              </a:rPr>
              <a:t>Dynamic and collaborative. </a:t>
            </a:r>
            <a:r>
              <a:rPr lang="en-US" sz="1200" dirty="0">
                <a:solidFill>
                  <a:srgbClr val="000000"/>
                </a:solidFill>
                <a:latin typeface="Calibri" panose="020F0502020204030204"/>
              </a:rPr>
              <a:t>HQICs partner with small, rural and critical access hospitals and facilities that care for vulnerable and underserved patients. Their quality improvement consulting and expertise – offered at no cost to the hospitals – help hospital leaders and clinical teams develop local QI projects designed to:</a:t>
            </a:r>
          </a:p>
          <a:p>
            <a:pPr marL="214313" indent="-214313" algn="l" defTabSz="342900" fontAlgn="auto">
              <a:spcBef>
                <a:spcPts val="0"/>
              </a:spcBef>
              <a:spcAft>
                <a:spcPts val="0"/>
              </a:spcAft>
              <a:buFont typeface="Arial" panose="020B0604020202020204" pitchFamily="34" charset="0"/>
              <a:buChar char="•"/>
            </a:pPr>
            <a:r>
              <a:rPr lang="en-US" sz="1200" dirty="0">
                <a:solidFill>
                  <a:srgbClr val="000000"/>
                </a:solidFill>
                <a:latin typeface="Calibri" panose="020F0502020204030204"/>
              </a:rPr>
              <a:t>Reduce opioid misuse and adverse drug events.</a:t>
            </a:r>
          </a:p>
          <a:p>
            <a:pPr marL="214313" indent="-214313" algn="l" defTabSz="342900" fontAlgn="auto">
              <a:spcBef>
                <a:spcPts val="0"/>
              </a:spcBef>
              <a:spcAft>
                <a:spcPts val="0"/>
              </a:spcAft>
              <a:buFont typeface="Arial" panose="020B0604020202020204" pitchFamily="34" charset="0"/>
              <a:buChar char="•"/>
            </a:pPr>
            <a:r>
              <a:rPr lang="en-US" sz="1200" dirty="0">
                <a:solidFill>
                  <a:srgbClr val="000000"/>
                </a:solidFill>
                <a:latin typeface="Calibri" panose="020F0502020204030204"/>
              </a:rPr>
              <a:t>Increase patient safety with a focus on preventing hospital-acquired infections.</a:t>
            </a:r>
          </a:p>
          <a:p>
            <a:pPr marL="214313" indent="-214313" algn="l" defTabSz="342900" fontAlgn="auto">
              <a:spcBef>
                <a:spcPts val="0"/>
              </a:spcBef>
              <a:spcAft>
                <a:spcPts val="0"/>
              </a:spcAft>
              <a:buFont typeface="Arial" panose="020B0604020202020204" pitchFamily="34" charset="0"/>
              <a:buChar char="•"/>
            </a:pPr>
            <a:r>
              <a:rPr lang="en-US" sz="1200" dirty="0">
                <a:solidFill>
                  <a:srgbClr val="000000"/>
                </a:solidFill>
                <a:latin typeface="Calibri" panose="020F0502020204030204"/>
              </a:rPr>
              <a:t>Refine care coordination processes to reduce unplanned admissions. </a:t>
            </a:r>
          </a:p>
          <a:p>
            <a:pPr algn="l" defTabSz="342900" fontAlgn="auto">
              <a:spcBef>
                <a:spcPts val="0"/>
              </a:spcBef>
              <a:spcAft>
                <a:spcPts val="0"/>
              </a:spcAft>
            </a:pPr>
            <a:r>
              <a:rPr lang="en-US" sz="1200" dirty="0">
                <a:solidFill>
                  <a:srgbClr val="000000"/>
                </a:solidFill>
                <a:latin typeface="Calibri" panose="020F0502020204030204"/>
              </a:rPr>
              <a:t>HQICs also share their QI resources to assist hospitals with pandemic responses and emergency preparedness.</a:t>
            </a:r>
          </a:p>
        </p:txBody>
      </p:sp>
      <p:sp>
        <p:nvSpPr>
          <p:cNvPr id="4" name="TextBox 3">
            <a:extLst>
              <a:ext uri="{FF2B5EF4-FFF2-40B4-BE49-F238E27FC236}">
                <a16:creationId xmlns:a16="http://schemas.microsoft.com/office/drawing/2014/main" id="{83DE9B2A-523A-04D3-278B-067DFA68D288}"/>
              </a:ext>
              <a:ext uri="{C183D7F6-B498-43B3-948B-1728B52AA6E4}">
                <adec:decorative xmlns:adec="http://schemas.microsoft.com/office/drawing/2017/decorative" val="1"/>
              </a:ext>
            </a:extLst>
          </p:cNvPr>
          <p:cNvSpPr txBox="1"/>
          <p:nvPr/>
        </p:nvSpPr>
        <p:spPr>
          <a:xfrm>
            <a:off x="660306" y="4352281"/>
            <a:ext cx="6057735" cy="276999"/>
          </a:xfrm>
          <a:prstGeom prst="rect">
            <a:avLst/>
          </a:prstGeom>
          <a:noFill/>
        </p:spPr>
        <p:txBody>
          <a:bodyPr wrap="square" rtlCol="0">
            <a:spAutoFit/>
          </a:bodyPr>
          <a:lstStyle/>
          <a:p>
            <a:pPr algn="l" defTabSz="342900" fontAlgn="auto">
              <a:spcBef>
                <a:spcPts val="0"/>
              </a:spcBef>
              <a:spcAft>
                <a:spcPts val="0"/>
              </a:spcAft>
            </a:pPr>
            <a:r>
              <a:rPr lang="en-US" sz="1200" b="1" dirty="0">
                <a:solidFill>
                  <a:srgbClr val="000000"/>
                </a:solidFill>
                <a:latin typeface="Calibri" panose="020F0502020204030204"/>
              </a:rPr>
              <a:t>The federally funded Medicare Hospital Quality Improvement Contractor (HQIC) in 12 states</a:t>
            </a:r>
          </a:p>
        </p:txBody>
      </p:sp>
      <p:sp>
        <p:nvSpPr>
          <p:cNvPr id="7" name="TextBox 6">
            <a:extLst>
              <a:ext uri="{FF2B5EF4-FFF2-40B4-BE49-F238E27FC236}">
                <a16:creationId xmlns:a16="http://schemas.microsoft.com/office/drawing/2014/main" id="{A93CADDD-37C1-2513-48D9-59997B269381}"/>
              </a:ext>
              <a:ext uri="{C183D7F6-B498-43B3-948B-1728B52AA6E4}">
                <adec:decorative xmlns:adec="http://schemas.microsoft.com/office/drawing/2017/decorative" val="1"/>
              </a:ext>
            </a:extLst>
          </p:cNvPr>
          <p:cNvSpPr txBox="1"/>
          <p:nvPr/>
        </p:nvSpPr>
        <p:spPr>
          <a:xfrm>
            <a:off x="739451" y="4610801"/>
            <a:ext cx="2879672" cy="1384995"/>
          </a:xfrm>
          <a:prstGeom prst="rect">
            <a:avLst/>
          </a:prstGeom>
          <a:noFill/>
        </p:spPr>
        <p:txBody>
          <a:bodyPr wrap="square" rtlCol="0">
            <a:spAutoFit/>
          </a:bodyPr>
          <a:lstStyle/>
          <a:p>
            <a:pPr algn="l" defTabSz="342900" fontAlgn="auto">
              <a:spcBef>
                <a:spcPts val="0"/>
              </a:spcBef>
              <a:spcAft>
                <a:spcPts val="0"/>
              </a:spcAft>
            </a:pPr>
            <a:r>
              <a:rPr lang="en-US" sz="1050" dirty="0">
                <a:solidFill>
                  <a:srgbClr val="000000"/>
                </a:solidFill>
                <a:latin typeface="Calibri" panose="020F0502020204030204"/>
              </a:rPr>
              <a:t>IPRO (joined by)</a:t>
            </a:r>
          </a:p>
          <a:p>
            <a:pPr marL="214313" indent="-214313" algn="l" defTabSz="342900" fontAlgn="auto">
              <a:spcBef>
                <a:spcPts val="0"/>
              </a:spcBef>
              <a:spcAft>
                <a:spcPts val="0"/>
              </a:spcAft>
              <a:buFont typeface="Arial" panose="020B0604020202020204" pitchFamily="34" charset="0"/>
              <a:buChar char="•"/>
            </a:pPr>
            <a:r>
              <a:rPr lang="en-US" sz="1050" dirty="0" err="1">
                <a:solidFill>
                  <a:srgbClr val="000000"/>
                </a:solidFill>
                <a:latin typeface="Calibri" panose="020F0502020204030204"/>
              </a:rPr>
              <a:t>Healthcentric</a:t>
            </a:r>
            <a:r>
              <a:rPr lang="en-US" sz="1050" dirty="0">
                <a:solidFill>
                  <a:srgbClr val="000000"/>
                </a:solidFill>
                <a:latin typeface="Calibri" panose="020F0502020204030204"/>
              </a:rPr>
              <a:t> Advisors</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Kentucky Hospital Association</a:t>
            </a:r>
          </a:p>
          <a:p>
            <a:pPr marL="214313" indent="-214313" algn="l" defTabSz="342900" fontAlgn="auto">
              <a:spcBef>
                <a:spcPts val="0"/>
              </a:spcBef>
              <a:spcAft>
                <a:spcPts val="0"/>
              </a:spcAft>
              <a:buFont typeface="Arial" panose="020B0604020202020204" pitchFamily="34" charset="0"/>
              <a:buChar char="•"/>
            </a:pPr>
            <a:r>
              <a:rPr lang="en-US" sz="1050" dirty="0" err="1">
                <a:solidFill>
                  <a:srgbClr val="000000"/>
                </a:solidFill>
                <a:latin typeface="Calibri" panose="020F0502020204030204"/>
              </a:rPr>
              <a:t>Qlarant</a:t>
            </a:r>
            <a:endParaRPr lang="en-US" sz="1050" dirty="0">
              <a:solidFill>
                <a:srgbClr val="000000"/>
              </a:solidFill>
              <a:latin typeface="Calibri" panose="020F0502020204030204"/>
            </a:endParaRP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Q3 Health Innovation Partners</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Superior Health Quality Alliance</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American Institutes for Research (AIR)</a:t>
            </a:r>
          </a:p>
          <a:p>
            <a:pPr marL="214313" indent="-214313" algn="l" defTabSz="342900" fontAlgn="auto">
              <a:spcBef>
                <a:spcPts val="0"/>
              </a:spcBef>
              <a:spcAft>
                <a:spcPts val="0"/>
              </a:spcAft>
              <a:buFont typeface="Arial" panose="020B0604020202020204" pitchFamily="34" charset="0"/>
              <a:buChar char="•"/>
            </a:pPr>
            <a:r>
              <a:rPr lang="en-US" sz="1050" dirty="0" err="1">
                <a:solidFill>
                  <a:srgbClr val="000000"/>
                </a:solidFill>
                <a:latin typeface="Calibri" panose="020F0502020204030204"/>
              </a:rPr>
              <a:t>QSource</a:t>
            </a:r>
            <a:endParaRPr lang="en-US" sz="1050" dirty="0">
              <a:solidFill>
                <a:srgbClr val="000000"/>
              </a:solidFill>
              <a:latin typeface="Calibri" panose="020F0502020204030204"/>
            </a:endParaRPr>
          </a:p>
        </p:txBody>
      </p:sp>
      <p:sp>
        <p:nvSpPr>
          <p:cNvPr id="10" name="TextBox 9">
            <a:extLst>
              <a:ext uri="{FF2B5EF4-FFF2-40B4-BE49-F238E27FC236}">
                <a16:creationId xmlns:a16="http://schemas.microsoft.com/office/drawing/2014/main" id="{18305EB6-34F9-711B-FDB8-74338FC30138}"/>
              </a:ext>
              <a:ext uri="{C183D7F6-B498-43B3-948B-1728B52AA6E4}">
                <adec:decorative xmlns:adec="http://schemas.microsoft.com/office/drawing/2017/decorative" val="1"/>
              </a:ext>
            </a:extLst>
          </p:cNvPr>
          <p:cNvSpPr txBox="1"/>
          <p:nvPr/>
        </p:nvSpPr>
        <p:spPr>
          <a:xfrm>
            <a:off x="3488142" y="4611807"/>
            <a:ext cx="742090" cy="1431161"/>
          </a:xfrm>
          <a:prstGeom prst="rect">
            <a:avLst/>
          </a:prstGeom>
          <a:noFill/>
        </p:spPr>
        <p:txBody>
          <a:bodyPr wrap="square" rtlCol="0">
            <a:spAutoFit/>
          </a:bodyPr>
          <a:lstStyle/>
          <a:p>
            <a:pPr algn="l" defTabSz="342900" fontAlgn="auto">
              <a:spcBef>
                <a:spcPts val="0"/>
              </a:spcBef>
              <a:spcAft>
                <a:spcPts val="0"/>
              </a:spcAft>
            </a:pPr>
            <a:r>
              <a:rPr lang="en-US" sz="1050" b="1" dirty="0">
                <a:solidFill>
                  <a:srgbClr val="000000"/>
                </a:solidFill>
                <a:latin typeface="Calibri" panose="020F0502020204030204"/>
              </a:rPr>
              <a:t>States</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MA</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NE</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NY</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OH</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KY</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NJ</a:t>
            </a:r>
            <a:endParaRPr lang="en-US" sz="1350" dirty="0">
              <a:solidFill>
                <a:srgbClr val="000000"/>
              </a:solidFill>
              <a:latin typeface="Calibri" panose="020F0502020204030204"/>
            </a:endParaRPr>
          </a:p>
          <a:p>
            <a:pPr algn="l" defTabSz="342900" fontAlgn="auto">
              <a:spcBef>
                <a:spcPts val="0"/>
              </a:spcBef>
              <a:spcAft>
                <a:spcPts val="0"/>
              </a:spcAft>
            </a:pPr>
            <a:endParaRPr lang="en-US" sz="1350" dirty="0">
              <a:solidFill>
                <a:srgbClr val="000000"/>
              </a:solidFill>
              <a:latin typeface="Calibri" panose="020F0502020204030204"/>
            </a:endParaRPr>
          </a:p>
        </p:txBody>
      </p:sp>
      <p:pic>
        <p:nvPicPr>
          <p:cNvPr id="5" name="Picture 4">
            <a:extLst>
              <a:ext uri="{FF2B5EF4-FFF2-40B4-BE49-F238E27FC236}">
                <a16:creationId xmlns:a16="http://schemas.microsoft.com/office/drawing/2014/main" id="{15A4BDBB-23FE-AE2F-2798-BC316416D1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40622" y="906236"/>
            <a:ext cx="3108164" cy="2921198"/>
          </a:xfrm>
          <a:prstGeom prst="rect">
            <a:avLst/>
          </a:prstGeom>
        </p:spPr>
      </p:pic>
      <p:pic>
        <p:nvPicPr>
          <p:cNvPr id="11" name="Picture 10">
            <a:extLst>
              <a:ext uri="{FF2B5EF4-FFF2-40B4-BE49-F238E27FC236}">
                <a16:creationId xmlns:a16="http://schemas.microsoft.com/office/drawing/2014/main" id="{8EB191F8-EEE5-B3A9-B712-0B38BA5DD6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8041" y="3944225"/>
            <a:ext cx="1686508" cy="1919603"/>
          </a:xfrm>
          <a:prstGeom prst="rect">
            <a:avLst/>
          </a:prstGeom>
        </p:spPr>
      </p:pic>
      <p:sp>
        <p:nvSpPr>
          <p:cNvPr id="12" name="TextBox 11">
            <a:extLst>
              <a:ext uri="{FF2B5EF4-FFF2-40B4-BE49-F238E27FC236}">
                <a16:creationId xmlns:a16="http://schemas.microsoft.com/office/drawing/2014/main" id="{CC89DCF1-5165-28F1-27D7-3689FD68ABB8}"/>
              </a:ext>
              <a:ext uri="{C183D7F6-B498-43B3-948B-1728B52AA6E4}">
                <adec:decorative xmlns:adec="http://schemas.microsoft.com/office/drawing/2017/decorative" val="1"/>
              </a:ext>
            </a:extLst>
          </p:cNvPr>
          <p:cNvSpPr txBox="1"/>
          <p:nvPr/>
        </p:nvSpPr>
        <p:spPr>
          <a:xfrm>
            <a:off x="4061072" y="4606197"/>
            <a:ext cx="742090" cy="1431161"/>
          </a:xfrm>
          <a:prstGeom prst="rect">
            <a:avLst/>
          </a:prstGeom>
          <a:noFill/>
        </p:spPr>
        <p:txBody>
          <a:bodyPr wrap="square" rtlCol="0">
            <a:spAutoFit/>
          </a:bodyPr>
          <a:lstStyle/>
          <a:p>
            <a:pPr algn="l" defTabSz="342900" fontAlgn="auto">
              <a:spcBef>
                <a:spcPts val="0"/>
              </a:spcBef>
              <a:spcAft>
                <a:spcPts val="0"/>
              </a:spcAft>
            </a:pPr>
            <a:endParaRPr lang="en-US" sz="1050" dirty="0">
              <a:solidFill>
                <a:srgbClr val="000000"/>
              </a:solidFill>
              <a:latin typeface="Calibri" panose="020F0502020204030204"/>
            </a:endParaRP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PA</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DE</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MD</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MI</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MN</a:t>
            </a:r>
          </a:p>
          <a:p>
            <a:pPr marL="214313" indent="-214313" algn="l" defTabSz="342900" fontAlgn="auto">
              <a:spcBef>
                <a:spcPts val="0"/>
              </a:spcBef>
              <a:spcAft>
                <a:spcPts val="0"/>
              </a:spcAft>
              <a:buFont typeface="Arial" panose="020B0604020202020204" pitchFamily="34" charset="0"/>
              <a:buChar char="•"/>
            </a:pPr>
            <a:r>
              <a:rPr lang="en-US" sz="1050" dirty="0">
                <a:solidFill>
                  <a:srgbClr val="000000"/>
                </a:solidFill>
                <a:latin typeface="Calibri" panose="020F0502020204030204"/>
              </a:rPr>
              <a:t>WI</a:t>
            </a:r>
            <a:endParaRPr lang="en-US" sz="1350" dirty="0">
              <a:solidFill>
                <a:srgbClr val="000000"/>
              </a:solidFill>
              <a:latin typeface="Calibri" panose="020F0502020204030204"/>
            </a:endParaRPr>
          </a:p>
          <a:p>
            <a:pPr algn="l" defTabSz="342900" fontAlgn="auto">
              <a:spcBef>
                <a:spcPts val="0"/>
              </a:spcBef>
              <a:spcAft>
                <a:spcPts val="0"/>
              </a:spcAft>
            </a:pPr>
            <a:endParaRPr lang="en-US" sz="1350" dirty="0">
              <a:solidFill>
                <a:srgbClr val="000000"/>
              </a:solidFill>
              <a:latin typeface="Calibri" panose="020F0502020204030204"/>
            </a:endParaRPr>
          </a:p>
        </p:txBody>
      </p:sp>
      <p:sp>
        <p:nvSpPr>
          <p:cNvPr id="13" name="Rectangle 12">
            <a:extLst>
              <a:ext uri="{FF2B5EF4-FFF2-40B4-BE49-F238E27FC236}">
                <a16:creationId xmlns:a16="http://schemas.microsoft.com/office/drawing/2014/main" id="{B2D2A450-97A2-3391-5EDE-F7265AF7FEF4}"/>
              </a:ext>
              <a:ext uri="{C183D7F6-B498-43B3-948B-1728B52AA6E4}">
                <adec:decorative xmlns:adec="http://schemas.microsoft.com/office/drawing/2017/decorative" val="1"/>
              </a:ext>
            </a:extLst>
          </p:cNvPr>
          <p:cNvSpPr/>
          <p:nvPr/>
        </p:nvSpPr>
        <p:spPr>
          <a:xfrm>
            <a:off x="538842" y="4109706"/>
            <a:ext cx="6057735" cy="1842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fontAlgn="auto">
              <a:spcBef>
                <a:spcPts val="0"/>
              </a:spcBef>
              <a:spcAft>
                <a:spcPts val="0"/>
              </a:spcAft>
            </a:pPr>
            <a:endParaRPr lang="en-US" sz="1350">
              <a:solidFill>
                <a:srgbClr val="FFFFFF"/>
              </a:solidFill>
              <a:latin typeface="Calibri" panose="020F0502020204030204"/>
            </a:endParaRPr>
          </a:p>
        </p:txBody>
      </p:sp>
      <p:sp>
        <p:nvSpPr>
          <p:cNvPr id="2" name="Slide Number Placeholder 1">
            <a:extLst>
              <a:ext uri="{FF2B5EF4-FFF2-40B4-BE49-F238E27FC236}">
                <a16:creationId xmlns:a16="http://schemas.microsoft.com/office/drawing/2014/main" id="{F5BFA1C6-AE74-694D-5E6C-B4632099D741}"/>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342900" fontAlgn="auto">
              <a:spcBef>
                <a:spcPts val="0"/>
              </a:spcBef>
              <a:spcAft>
                <a:spcPts val="0"/>
              </a:spcAft>
              <a:defRPr/>
            </a:pPr>
            <a:fld id="{953D466F-0B71-3646-A63E-72276CFD0D9A}" type="slidenum">
              <a:rPr lang="en-US">
                <a:solidFill>
                  <a:srgbClr val="000000">
                    <a:tint val="75000"/>
                  </a:srgbClr>
                </a:solidFill>
                <a:latin typeface="Calibri" panose="020F0502020204030204"/>
              </a:rPr>
              <a:pPr defTabSz="342900" fontAlgn="auto">
                <a:spcBef>
                  <a:spcPts val="0"/>
                </a:spcBef>
                <a:spcAft>
                  <a:spcPts val="0"/>
                </a:spcAft>
                <a:defRPr/>
              </a:pPr>
              <a:t>2</a:t>
            </a:fld>
            <a:endParaRPr lang="en-US" dirty="0">
              <a:solidFill>
                <a:srgbClr val="000000">
                  <a:tint val="75000"/>
                </a:srgbClr>
              </a:solidFill>
              <a:latin typeface="Calibri" panose="020F0502020204030204"/>
            </a:endParaRPr>
          </a:p>
        </p:txBody>
      </p:sp>
    </p:spTree>
    <p:extLst>
      <p:ext uri="{BB962C8B-B14F-4D97-AF65-F5344CB8AC3E}">
        <p14:creationId xmlns:p14="http://schemas.microsoft.com/office/powerpoint/2010/main" val="37638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6AF3-47ED-8E40-8654-89C2F87189C2}"/>
              </a:ext>
            </a:extLst>
          </p:cNvPr>
          <p:cNvSpPr>
            <a:spLocks noGrp="1"/>
          </p:cNvSpPr>
          <p:nvPr>
            <p:ph type="title"/>
          </p:nvPr>
        </p:nvSpPr>
        <p:spPr>
          <a:xfrm>
            <a:off x="1143000" y="304800"/>
            <a:ext cx="7620000" cy="1413166"/>
          </a:xfrm>
        </p:spPr>
        <p:txBody>
          <a:bodyPr>
            <a:normAutofit/>
          </a:bodyPr>
          <a:lstStyle/>
          <a:p>
            <a:r>
              <a:rPr lang="en-US" sz="2700" dirty="0"/>
              <a:t>Opportunities to enhance fall and fall with injury prevention program infrastructure and capacity</a:t>
            </a:r>
            <a:endParaRPr lang="en-US" dirty="0"/>
          </a:p>
        </p:txBody>
      </p:sp>
      <p:sp>
        <p:nvSpPr>
          <p:cNvPr id="3" name="Content Placeholder 2">
            <a:extLst>
              <a:ext uri="{FF2B5EF4-FFF2-40B4-BE49-F238E27FC236}">
                <a16:creationId xmlns:a16="http://schemas.microsoft.com/office/drawing/2014/main" id="{1DB09A03-4374-1243-995B-6E3805F5A436}"/>
              </a:ext>
            </a:extLst>
          </p:cNvPr>
          <p:cNvSpPr>
            <a:spLocks noGrp="1"/>
          </p:cNvSpPr>
          <p:nvPr>
            <p:ph idx="1"/>
          </p:nvPr>
        </p:nvSpPr>
        <p:spPr>
          <a:xfrm>
            <a:off x="1179786" y="1981200"/>
            <a:ext cx="6745014" cy="4191000"/>
          </a:xfrm>
        </p:spPr>
        <p:txBody>
          <a:bodyPr>
            <a:normAutofit fontScale="62500" lnSpcReduction="20000"/>
          </a:bodyPr>
          <a:lstStyle/>
          <a:p>
            <a:r>
              <a:rPr lang="en-US" sz="3400" dirty="0"/>
              <a:t>Select a Model </a:t>
            </a:r>
          </a:p>
          <a:p>
            <a:r>
              <a:rPr lang="en-US" sz="3400" dirty="0">
                <a:solidFill>
                  <a:srgbClr val="0432FF"/>
                </a:solidFill>
              </a:rPr>
              <a:t>Set Goals</a:t>
            </a:r>
          </a:p>
          <a:p>
            <a:r>
              <a:rPr lang="en-US" sz="3400" dirty="0">
                <a:solidFill>
                  <a:srgbClr val="0432FF"/>
                </a:solidFill>
              </a:rPr>
              <a:t>Conduct Baseline Assessment </a:t>
            </a:r>
          </a:p>
          <a:p>
            <a:r>
              <a:rPr lang="en-US" sz="3400" dirty="0"/>
              <a:t>Identify Gap between what is expected and what exists in practice</a:t>
            </a:r>
          </a:p>
          <a:p>
            <a:r>
              <a:rPr lang="en-US" sz="3400" dirty="0"/>
              <a:t>Prioritize opportunities for improvement </a:t>
            </a:r>
          </a:p>
          <a:p>
            <a:r>
              <a:rPr lang="en-US" sz="3400" dirty="0"/>
              <a:t>Develop a Strategic Plan</a:t>
            </a:r>
          </a:p>
          <a:p>
            <a:r>
              <a:rPr lang="en-US" sz="3400" dirty="0"/>
              <a:t>Develop Implementation Plan</a:t>
            </a:r>
          </a:p>
          <a:p>
            <a:r>
              <a:rPr lang="en-US" sz="3400" dirty="0"/>
              <a:t>Determine Feasibility:   Continue or Terminate</a:t>
            </a:r>
          </a:p>
          <a:p>
            <a:r>
              <a:rPr lang="en-US" sz="3400" dirty="0"/>
              <a:t>To continue,  develop strategies for sustainability and enculturation</a:t>
            </a:r>
          </a:p>
          <a:p>
            <a:r>
              <a:rPr lang="en-US" sz="3400" dirty="0"/>
              <a:t>Celebrate Success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9081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268C-141F-0B48-A6C0-6C19FF7E2804}"/>
              </a:ext>
            </a:extLst>
          </p:cNvPr>
          <p:cNvSpPr>
            <a:spLocks noGrp="1"/>
          </p:cNvSpPr>
          <p:nvPr>
            <p:ph type="title"/>
          </p:nvPr>
        </p:nvSpPr>
        <p:spPr>
          <a:xfrm>
            <a:off x="1371600" y="762000"/>
            <a:ext cx="6165903" cy="1219200"/>
          </a:xfrm>
        </p:spPr>
        <p:txBody>
          <a:bodyPr>
            <a:normAutofit fontScale="90000"/>
          </a:bodyPr>
          <a:lstStyle/>
          <a:p>
            <a:r>
              <a:rPr lang="en-US" sz="3600" dirty="0"/>
              <a:t>Set Goals</a:t>
            </a:r>
            <a:br>
              <a:rPr lang="en-US" sz="2700" dirty="0"/>
            </a:br>
            <a:endParaRPr lang="en-US" b="1" dirty="0"/>
          </a:p>
        </p:txBody>
      </p:sp>
      <p:sp>
        <p:nvSpPr>
          <p:cNvPr id="3" name="Content Placeholder 2">
            <a:extLst>
              <a:ext uri="{FF2B5EF4-FFF2-40B4-BE49-F238E27FC236}">
                <a16:creationId xmlns:a16="http://schemas.microsoft.com/office/drawing/2014/main" id="{96AE00D4-FD85-FB4B-9D20-41D0F8BF2608}"/>
              </a:ext>
            </a:extLst>
          </p:cNvPr>
          <p:cNvSpPr>
            <a:spLocks noGrp="1"/>
          </p:cNvSpPr>
          <p:nvPr>
            <p:ph idx="1"/>
          </p:nvPr>
        </p:nvSpPr>
        <p:spPr>
          <a:xfrm>
            <a:off x="1066800" y="1827610"/>
            <a:ext cx="7670800" cy="3314699"/>
          </a:xfrm>
        </p:spPr>
        <p:txBody>
          <a:bodyPr>
            <a:noAutofit/>
          </a:bodyPr>
          <a:lstStyle/>
          <a:p>
            <a:r>
              <a:rPr lang="en-US" sz="2700" dirty="0">
                <a:solidFill>
                  <a:srgbClr val="0432FF"/>
                </a:solidFill>
              </a:rPr>
              <a:t>Reduce Preventable Falls by 50% in 1 year</a:t>
            </a:r>
          </a:p>
          <a:p>
            <a:pPr lvl="1"/>
            <a:r>
              <a:rPr lang="en-US" sz="2700" dirty="0">
                <a:solidFill>
                  <a:srgbClr val="0432FF"/>
                </a:solidFill>
              </a:rPr>
              <a:t>Accidental</a:t>
            </a:r>
          </a:p>
          <a:p>
            <a:pPr lvl="1"/>
            <a:r>
              <a:rPr lang="en-US" sz="2700" dirty="0">
                <a:solidFill>
                  <a:srgbClr val="0432FF"/>
                </a:solidFill>
              </a:rPr>
              <a:t>Anticipated Physiological Falls</a:t>
            </a:r>
          </a:p>
          <a:p>
            <a:r>
              <a:rPr lang="en-US" sz="2700" dirty="0">
                <a:solidFill>
                  <a:srgbClr val="FF0000"/>
                </a:solidFill>
              </a:rPr>
              <a:t>Reduce Fall Related Injuries by 60% in 1 year</a:t>
            </a:r>
          </a:p>
          <a:p>
            <a:r>
              <a:rPr lang="en-US" sz="2700" dirty="0">
                <a:solidFill>
                  <a:srgbClr val="002B5C"/>
                </a:solidFill>
              </a:rPr>
              <a:t>100%  completion of post fall huddles in 4 months</a:t>
            </a:r>
          </a:p>
        </p:txBody>
      </p:sp>
    </p:spTree>
    <p:extLst>
      <p:ext uri="{BB962C8B-B14F-4D97-AF65-F5344CB8AC3E}">
        <p14:creationId xmlns:p14="http://schemas.microsoft.com/office/powerpoint/2010/main" val="95298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3DE1-68D6-F94A-AC1B-1EC7D59DFEAC}"/>
              </a:ext>
            </a:extLst>
          </p:cNvPr>
          <p:cNvSpPr>
            <a:spLocks noGrp="1"/>
          </p:cNvSpPr>
          <p:nvPr>
            <p:ph type="title"/>
          </p:nvPr>
        </p:nvSpPr>
        <p:spPr/>
        <p:txBody>
          <a:bodyPr>
            <a:normAutofit/>
          </a:bodyPr>
          <a:lstStyle/>
          <a:p>
            <a:r>
              <a:rPr lang="en-US" sz="3600" dirty="0"/>
              <a:t>Align Interventions to Goals</a:t>
            </a:r>
          </a:p>
        </p:txBody>
      </p:sp>
      <p:sp>
        <p:nvSpPr>
          <p:cNvPr id="3" name="Content Placeholder 2">
            <a:extLst>
              <a:ext uri="{FF2B5EF4-FFF2-40B4-BE49-F238E27FC236}">
                <a16:creationId xmlns:a16="http://schemas.microsoft.com/office/drawing/2014/main" id="{6C373BB8-D1DF-194D-96BD-B3A6283654CD}"/>
              </a:ext>
            </a:extLst>
          </p:cNvPr>
          <p:cNvSpPr>
            <a:spLocks noGrp="1"/>
          </p:cNvSpPr>
          <p:nvPr>
            <p:ph idx="1"/>
          </p:nvPr>
        </p:nvSpPr>
        <p:spPr/>
        <p:txBody>
          <a:bodyPr/>
          <a:lstStyle/>
          <a:p>
            <a:r>
              <a:rPr lang="en-US" sz="2700" dirty="0"/>
              <a:t>Reduce Preventable Falls</a:t>
            </a:r>
          </a:p>
          <a:p>
            <a:pPr lvl="1"/>
            <a:r>
              <a:rPr lang="en-US" sz="2700" dirty="0"/>
              <a:t>Accidental Falls</a:t>
            </a:r>
          </a:p>
          <a:p>
            <a:pPr lvl="1"/>
            <a:r>
              <a:rPr lang="en-US" sz="2700" dirty="0"/>
              <a:t>Anticipated Physiological Falls </a:t>
            </a:r>
          </a:p>
          <a:p>
            <a:r>
              <a:rPr lang="en-US" sz="2700" dirty="0"/>
              <a:t>Reduce Injurious Falls</a:t>
            </a:r>
          </a:p>
          <a:p>
            <a:pPr marL="0" indent="0">
              <a:buNone/>
            </a:pPr>
            <a:endParaRPr lang="en-US" dirty="0"/>
          </a:p>
          <a:p>
            <a:pPr lvl="1"/>
            <a:endParaRPr lang="en-US" dirty="0"/>
          </a:p>
        </p:txBody>
      </p:sp>
    </p:spTree>
    <p:extLst>
      <p:ext uri="{BB962C8B-B14F-4D97-AF65-F5344CB8AC3E}">
        <p14:creationId xmlns:p14="http://schemas.microsoft.com/office/powerpoint/2010/main" val="442215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2C05-D5ED-4648-9CCD-F9382E5E1AD3}"/>
              </a:ext>
            </a:extLst>
          </p:cNvPr>
          <p:cNvSpPr>
            <a:spLocks noGrp="1"/>
          </p:cNvSpPr>
          <p:nvPr>
            <p:ph type="title"/>
          </p:nvPr>
        </p:nvSpPr>
        <p:spPr/>
        <p:txBody>
          <a:bodyPr/>
          <a:lstStyle/>
          <a:p>
            <a:r>
              <a:rPr lang="en-US" sz="3600" dirty="0"/>
              <a:t>Preparation Phase</a:t>
            </a:r>
          </a:p>
        </p:txBody>
      </p:sp>
      <p:sp>
        <p:nvSpPr>
          <p:cNvPr id="3" name="Content Placeholder 2">
            <a:extLst>
              <a:ext uri="{FF2B5EF4-FFF2-40B4-BE49-F238E27FC236}">
                <a16:creationId xmlns:a16="http://schemas.microsoft.com/office/drawing/2014/main" id="{FD3AB23B-708D-A445-B1BA-F9A22D024F01}"/>
              </a:ext>
            </a:extLst>
          </p:cNvPr>
          <p:cNvSpPr>
            <a:spLocks noGrp="1"/>
          </p:cNvSpPr>
          <p:nvPr>
            <p:ph idx="1"/>
          </p:nvPr>
        </p:nvSpPr>
        <p:spPr>
          <a:xfrm>
            <a:off x="1047183" y="2133600"/>
            <a:ext cx="7049633" cy="4106862"/>
          </a:xfrm>
        </p:spPr>
        <p:txBody>
          <a:bodyPr>
            <a:normAutofit fontScale="77500" lnSpcReduction="20000"/>
          </a:bodyPr>
          <a:lstStyle/>
          <a:p>
            <a:r>
              <a:rPr lang="en-US" dirty="0"/>
              <a:t>Assess effectiveness of current team and change membership and/or leadership to bring fresh ideas</a:t>
            </a:r>
          </a:p>
          <a:p>
            <a:r>
              <a:rPr lang="en-US" dirty="0"/>
              <a:t>Reinvent the team if needed.  </a:t>
            </a:r>
          </a:p>
          <a:p>
            <a:r>
              <a:rPr lang="en-US" dirty="0"/>
              <a:t>Select Unit Based Champions for local accountability</a:t>
            </a:r>
          </a:p>
          <a:p>
            <a:r>
              <a:rPr lang="en-US" dirty="0"/>
              <a:t>Safe Environment Checks and Opportunity to catch hazards; clutter rounds</a:t>
            </a:r>
          </a:p>
          <a:p>
            <a:r>
              <a:rPr lang="en-US" dirty="0"/>
              <a:t>Determine Data to be collected and data collection and analysis tools </a:t>
            </a:r>
          </a:p>
          <a:p>
            <a:pPr marL="0" indent="0">
              <a:buNone/>
            </a:pPr>
            <a:r>
              <a:rPr lang="en-US" dirty="0"/>
              <a:t>And much more………</a:t>
            </a:r>
          </a:p>
          <a:p>
            <a:endParaRPr lang="en-US" dirty="0"/>
          </a:p>
          <a:p>
            <a:endParaRPr lang="en-US" dirty="0"/>
          </a:p>
        </p:txBody>
      </p:sp>
    </p:spTree>
    <p:extLst>
      <p:ext uri="{BB962C8B-B14F-4D97-AF65-F5344CB8AC3E}">
        <p14:creationId xmlns:p14="http://schemas.microsoft.com/office/powerpoint/2010/main" val="309708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25BF-F258-5C43-BDF8-F5B001EA232C}"/>
              </a:ext>
            </a:extLst>
          </p:cNvPr>
          <p:cNvSpPr>
            <a:spLocks noGrp="1"/>
          </p:cNvSpPr>
          <p:nvPr>
            <p:ph type="title"/>
          </p:nvPr>
        </p:nvSpPr>
        <p:spPr/>
        <p:txBody>
          <a:bodyPr>
            <a:normAutofit fontScale="90000"/>
          </a:bodyPr>
          <a:lstStyle/>
          <a:p>
            <a:r>
              <a:rPr lang="en-US" sz="3600" dirty="0"/>
              <a:t>Accidental Falls Due to Falls </a:t>
            </a:r>
            <a:r>
              <a:rPr lang="en-US" sz="3600" dirty="0">
                <a:solidFill>
                  <a:srgbClr val="0432FF"/>
                </a:solidFill>
              </a:rPr>
              <a:t>from Low Beds</a:t>
            </a:r>
          </a:p>
        </p:txBody>
      </p:sp>
      <p:sp>
        <p:nvSpPr>
          <p:cNvPr id="3" name="Content Placeholder 2">
            <a:extLst>
              <a:ext uri="{FF2B5EF4-FFF2-40B4-BE49-F238E27FC236}">
                <a16:creationId xmlns:a16="http://schemas.microsoft.com/office/drawing/2014/main" id="{C63C42B8-0480-5542-9819-FC3E7E9E6B85}"/>
              </a:ext>
            </a:extLst>
          </p:cNvPr>
          <p:cNvSpPr>
            <a:spLocks noGrp="1"/>
          </p:cNvSpPr>
          <p:nvPr>
            <p:ph idx="1"/>
          </p:nvPr>
        </p:nvSpPr>
        <p:spPr/>
        <p:txBody>
          <a:bodyPr/>
          <a:lstStyle/>
          <a:p>
            <a:r>
              <a:rPr lang="en-US" dirty="0"/>
              <a:t>Structure Goal:  Develop a Safe Bed Program (Height Adjustable Beds,  Safe Exit Side, Concave Mattresses)</a:t>
            </a:r>
          </a:p>
          <a:p>
            <a:r>
              <a:rPr lang="en-US" dirty="0"/>
              <a:t>Outcome Goal:   Reduce Bed-related Patient Falls by 70 % on rehab unit within 1 year</a:t>
            </a:r>
          </a:p>
          <a:p>
            <a:r>
              <a:rPr lang="en-US" dirty="0"/>
              <a:t>Set up your Task Force/Work Group</a:t>
            </a:r>
          </a:p>
          <a:p>
            <a:endParaRPr lang="en-US" dirty="0"/>
          </a:p>
        </p:txBody>
      </p:sp>
    </p:spTree>
    <p:extLst>
      <p:ext uri="{BB962C8B-B14F-4D97-AF65-F5344CB8AC3E}">
        <p14:creationId xmlns:p14="http://schemas.microsoft.com/office/powerpoint/2010/main" val="407476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1642-49F1-C44F-B5BC-1104BE6B5869}"/>
              </a:ext>
            </a:extLst>
          </p:cNvPr>
          <p:cNvSpPr>
            <a:spLocks noGrp="1"/>
          </p:cNvSpPr>
          <p:nvPr>
            <p:ph type="title"/>
          </p:nvPr>
        </p:nvSpPr>
        <p:spPr>
          <a:xfrm>
            <a:off x="1372370" y="609600"/>
            <a:ext cx="7562852" cy="990600"/>
          </a:xfrm>
        </p:spPr>
        <p:txBody>
          <a:bodyPr>
            <a:noAutofit/>
          </a:bodyPr>
          <a:lstStyle/>
          <a:p>
            <a:r>
              <a:rPr lang="en-US" sz="3200" dirty="0"/>
              <a:t>Anticipated Physiological Falls due</a:t>
            </a:r>
            <a:br>
              <a:rPr lang="en-US" sz="3200" dirty="0"/>
            </a:br>
            <a:r>
              <a:rPr lang="en-US" sz="3200" dirty="0"/>
              <a:t>to </a:t>
            </a:r>
            <a:r>
              <a:rPr lang="en-US" sz="3200" dirty="0">
                <a:solidFill>
                  <a:srgbClr val="0432FF"/>
                </a:solidFill>
              </a:rPr>
              <a:t>Postural Hypotension</a:t>
            </a:r>
          </a:p>
        </p:txBody>
      </p:sp>
      <p:sp>
        <p:nvSpPr>
          <p:cNvPr id="3" name="Content Placeholder 2">
            <a:extLst>
              <a:ext uri="{FF2B5EF4-FFF2-40B4-BE49-F238E27FC236}">
                <a16:creationId xmlns:a16="http://schemas.microsoft.com/office/drawing/2014/main" id="{1AF5E437-10DC-4843-AA8D-DDAB18EAF2B8}"/>
              </a:ext>
            </a:extLst>
          </p:cNvPr>
          <p:cNvSpPr>
            <a:spLocks noGrp="1"/>
          </p:cNvSpPr>
          <p:nvPr>
            <p:ph idx="1"/>
          </p:nvPr>
        </p:nvSpPr>
        <p:spPr>
          <a:xfrm>
            <a:off x="914400" y="2209800"/>
            <a:ext cx="7219951" cy="2647950"/>
          </a:xfrm>
        </p:spPr>
        <p:txBody>
          <a:bodyPr/>
          <a:lstStyle/>
          <a:p>
            <a:r>
              <a:rPr lang="en-US" dirty="0"/>
              <a:t>Structural Goal:   Implement a Postural Hypotension Program (P&amp;P, EMR Templates;  </a:t>
            </a:r>
            <a:r>
              <a:rPr lang="en-US" dirty="0" err="1"/>
              <a:t>pt</a:t>
            </a:r>
            <a:r>
              <a:rPr lang="en-US" dirty="0"/>
              <a:t> assessment and care management)  by 5 months</a:t>
            </a:r>
          </a:p>
          <a:p>
            <a:r>
              <a:rPr lang="en-US" dirty="0"/>
              <a:t>Outcome Goal:   Reduce  falls due to OH by 80% in 1 year</a:t>
            </a:r>
          </a:p>
          <a:p>
            <a:r>
              <a:rPr lang="en-US" dirty="0"/>
              <a:t>Set up your Task Force/Work Group</a:t>
            </a:r>
          </a:p>
          <a:p>
            <a:pPr marL="0" indent="0">
              <a:buNone/>
            </a:pPr>
            <a:endParaRPr lang="en-US" dirty="0"/>
          </a:p>
        </p:txBody>
      </p:sp>
    </p:spTree>
    <p:extLst>
      <p:ext uri="{BB962C8B-B14F-4D97-AF65-F5344CB8AC3E}">
        <p14:creationId xmlns:p14="http://schemas.microsoft.com/office/powerpoint/2010/main" val="476127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37BA-AFE9-1E49-970B-0E3E0C628693}"/>
              </a:ext>
            </a:extLst>
          </p:cNvPr>
          <p:cNvSpPr>
            <a:spLocks noGrp="1"/>
          </p:cNvSpPr>
          <p:nvPr>
            <p:ph type="title"/>
          </p:nvPr>
        </p:nvSpPr>
        <p:spPr/>
        <p:txBody>
          <a:bodyPr>
            <a:normAutofit/>
          </a:bodyPr>
          <a:lstStyle/>
          <a:p>
            <a:r>
              <a:rPr lang="en-US" sz="3600" dirty="0"/>
              <a:t>Reduce Injurious Falls </a:t>
            </a:r>
            <a:r>
              <a:rPr lang="en-US" sz="3600" dirty="0">
                <a:solidFill>
                  <a:srgbClr val="0432FF"/>
                </a:solidFill>
              </a:rPr>
              <a:t>from Bed</a:t>
            </a:r>
          </a:p>
        </p:txBody>
      </p:sp>
      <p:sp>
        <p:nvSpPr>
          <p:cNvPr id="3" name="Content Placeholder 2">
            <a:extLst>
              <a:ext uri="{FF2B5EF4-FFF2-40B4-BE49-F238E27FC236}">
                <a16:creationId xmlns:a16="http://schemas.microsoft.com/office/drawing/2014/main" id="{63E397BE-8E3C-5E4E-9FF6-848D1B95CD4D}"/>
              </a:ext>
            </a:extLst>
          </p:cNvPr>
          <p:cNvSpPr>
            <a:spLocks noGrp="1"/>
          </p:cNvSpPr>
          <p:nvPr>
            <p:ph idx="1"/>
          </p:nvPr>
        </p:nvSpPr>
        <p:spPr/>
        <p:txBody>
          <a:bodyPr>
            <a:normAutofit fontScale="92500"/>
          </a:bodyPr>
          <a:lstStyle/>
          <a:p>
            <a:r>
              <a:rPr lang="en-US" dirty="0"/>
              <a:t>Structure Goal:   Implement a Floor Mat Program (product selection, pilot test, P&amp;P Development,  EMR Template,  Staff Education, Patient Education) by 6 months</a:t>
            </a:r>
          </a:p>
          <a:p>
            <a:r>
              <a:rPr lang="en-US" dirty="0"/>
              <a:t>Outcome Goal:   within 1 year, 90% of patients who fall from beds will fall on a floor mat</a:t>
            </a:r>
          </a:p>
          <a:p>
            <a:r>
              <a:rPr lang="en-US" dirty="0"/>
              <a:t>Set up your Task Force/Work Group</a:t>
            </a:r>
          </a:p>
        </p:txBody>
      </p:sp>
    </p:spTree>
    <p:extLst>
      <p:ext uri="{BB962C8B-B14F-4D97-AF65-F5344CB8AC3E}">
        <p14:creationId xmlns:p14="http://schemas.microsoft.com/office/powerpoint/2010/main" val="281639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D249-248D-5849-A431-295D9361208D}"/>
              </a:ext>
            </a:extLst>
          </p:cNvPr>
          <p:cNvSpPr>
            <a:spLocks noGrp="1"/>
          </p:cNvSpPr>
          <p:nvPr>
            <p:ph type="title"/>
          </p:nvPr>
        </p:nvSpPr>
        <p:spPr/>
        <p:txBody>
          <a:bodyPr/>
          <a:lstStyle/>
          <a:p>
            <a:r>
              <a:rPr lang="en-US" sz="3600" dirty="0"/>
              <a:t>Implement the Post Fall Huddle</a:t>
            </a:r>
          </a:p>
        </p:txBody>
      </p:sp>
      <p:sp>
        <p:nvSpPr>
          <p:cNvPr id="3" name="Content Placeholder 2">
            <a:extLst>
              <a:ext uri="{FF2B5EF4-FFF2-40B4-BE49-F238E27FC236}">
                <a16:creationId xmlns:a16="http://schemas.microsoft.com/office/drawing/2014/main" id="{740B8920-F821-2B43-AB77-2CBCB25919EE}"/>
              </a:ext>
            </a:extLst>
          </p:cNvPr>
          <p:cNvSpPr>
            <a:spLocks noGrp="1"/>
          </p:cNvSpPr>
          <p:nvPr>
            <p:ph idx="1"/>
          </p:nvPr>
        </p:nvSpPr>
        <p:spPr/>
        <p:txBody>
          <a:bodyPr/>
          <a:lstStyle/>
          <a:p>
            <a:r>
              <a:rPr lang="en-US" dirty="0"/>
              <a:t>Structure Goal:  PFH Processes implemented in P&amp;P,  education program, and QI </a:t>
            </a:r>
          </a:p>
          <a:p>
            <a:r>
              <a:rPr lang="en-US" dirty="0"/>
              <a:t>Outcome Goal:   within 4 months, 100% of patients who fall from beds will fall on a floor mat</a:t>
            </a:r>
          </a:p>
          <a:p>
            <a:r>
              <a:rPr lang="en-US" dirty="0"/>
              <a:t>Set up your Task Force</a:t>
            </a:r>
          </a:p>
        </p:txBody>
      </p:sp>
      <p:sp>
        <p:nvSpPr>
          <p:cNvPr id="4" name="Date Placeholder 3">
            <a:extLst>
              <a:ext uri="{FF2B5EF4-FFF2-40B4-BE49-F238E27FC236}">
                <a16:creationId xmlns:a16="http://schemas.microsoft.com/office/drawing/2014/main" id="{5683AD6F-483F-C748-AB07-9188CDD96002}"/>
              </a:ext>
            </a:extLst>
          </p:cNvPr>
          <p:cNvSpPr>
            <a:spLocks noGrp="1"/>
          </p:cNvSpPr>
          <p:nvPr>
            <p:ph type="dt" sz="half" idx="10"/>
          </p:nvPr>
        </p:nvSpPr>
        <p:spPr/>
        <p:txBody>
          <a:bodyPr/>
          <a:lstStyle/>
          <a:p>
            <a:r>
              <a:rPr lang="en-US"/>
              <a:t>www.wha.org</a:t>
            </a:r>
          </a:p>
        </p:txBody>
      </p:sp>
      <p:sp>
        <p:nvSpPr>
          <p:cNvPr id="5" name="Slide Number Placeholder 4">
            <a:extLst>
              <a:ext uri="{FF2B5EF4-FFF2-40B4-BE49-F238E27FC236}">
                <a16:creationId xmlns:a16="http://schemas.microsoft.com/office/drawing/2014/main" id="{FDFDD9CC-B4AD-D94E-A907-ED57C88DAE7A}"/>
              </a:ext>
            </a:extLst>
          </p:cNvPr>
          <p:cNvSpPr>
            <a:spLocks noGrp="1"/>
          </p:cNvSpPr>
          <p:nvPr>
            <p:ph type="sldNum" sz="quarter" idx="12"/>
          </p:nvPr>
        </p:nvSpPr>
        <p:spPr/>
        <p:txBody>
          <a:bodyPr/>
          <a:lstStyle/>
          <a:p>
            <a:fld id="{C07C0F97-C1DA-4BA8-A532-F4BCD025C60C}" type="slidenum">
              <a:rPr lang="en-US" smtClean="0"/>
              <a:t>27</a:t>
            </a:fld>
            <a:endParaRPr lang="en-US"/>
          </a:p>
        </p:txBody>
      </p:sp>
    </p:spTree>
    <p:extLst>
      <p:ext uri="{BB962C8B-B14F-4D97-AF65-F5344CB8AC3E}">
        <p14:creationId xmlns:p14="http://schemas.microsoft.com/office/powerpoint/2010/main" val="387114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PDSA CYCLE </a:t>
            </a:r>
          </a:p>
        </p:txBody>
      </p:sp>
      <p:pic>
        <p:nvPicPr>
          <p:cNvPr id="3074" name="Picture 2" descr="PDSA cycle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8435" y="1869616"/>
            <a:ext cx="3987130" cy="398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28</a:t>
            </a:fld>
            <a:endParaRPr lang="en-US">
              <a:solidFill>
                <a:prstClr val="white">
                  <a:tint val="75000"/>
                </a:prstClr>
              </a:solidFill>
            </a:endParaRPr>
          </a:p>
        </p:txBody>
      </p:sp>
    </p:spTree>
    <p:extLst>
      <p:ext uri="{BB962C8B-B14F-4D97-AF65-F5344CB8AC3E}">
        <p14:creationId xmlns:p14="http://schemas.microsoft.com/office/powerpoint/2010/main" val="259549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A351-9042-3044-B31E-91F30C6EA149}"/>
              </a:ext>
            </a:extLst>
          </p:cNvPr>
          <p:cNvSpPr>
            <a:spLocks noGrp="1"/>
          </p:cNvSpPr>
          <p:nvPr>
            <p:ph type="title"/>
          </p:nvPr>
        </p:nvSpPr>
        <p:spPr/>
        <p:txBody>
          <a:bodyPr/>
          <a:lstStyle/>
          <a:p>
            <a:r>
              <a:rPr lang="en-US" dirty="0"/>
              <a:t>My Unit Story Board </a:t>
            </a:r>
          </a:p>
        </p:txBody>
      </p:sp>
      <p:pic>
        <p:nvPicPr>
          <p:cNvPr id="5" name="Content Placeholder 4" descr="My Unit Story Board example">
            <a:extLst>
              <a:ext uri="{FF2B5EF4-FFF2-40B4-BE49-F238E27FC236}">
                <a16:creationId xmlns:a16="http://schemas.microsoft.com/office/drawing/2014/main" id="{1C6EBF4B-EAE4-BE48-996D-A276D74D569F}"/>
              </a:ext>
            </a:extLst>
          </p:cNvPr>
          <p:cNvPicPr>
            <a:picLocks noGrp="1"/>
          </p:cNvPicPr>
          <p:nvPr>
            <p:ph idx="1"/>
          </p:nvPr>
        </p:nvPicPr>
        <p:blipFill>
          <a:blip r:embed="rId2"/>
          <a:stretch>
            <a:fillRect/>
          </a:stretch>
        </p:blipFill>
        <p:spPr>
          <a:xfrm>
            <a:off x="1192246" y="1921567"/>
            <a:ext cx="6190190" cy="34707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3" name="TextBox 2">
            <a:extLst>
              <a:ext uri="{FF2B5EF4-FFF2-40B4-BE49-F238E27FC236}">
                <a16:creationId xmlns:a16="http://schemas.microsoft.com/office/drawing/2014/main" id="{8BAE3011-9AB0-CB74-C1A7-13919B0249B5}"/>
              </a:ext>
            </a:extLst>
          </p:cNvPr>
          <p:cNvSpPr txBox="1"/>
          <p:nvPr/>
        </p:nvSpPr>
        <p:spPr>
          <a:xfrm>
            <a:off x="1842246" y="3183590"/>
            <a:ext cx="519953" cy="369332"/>
          </a:xfrm>
          <a:prstGeom prst="rect">
            <a:avLst/>
          </a:prstGeom>
          <a:solidFill>
            <a:schemeClr val="tx2">
              <a:lumMod val="20000"/>
              <a:lumOff val="80000"/>
            </a:schemeClr>
          </a:solidFill>
        </p:spPr>
        <p:txBody>
          <a:bodyPr wrap="square" rtlCol="0">
            <a:spAutoFit/>
          </a:bodyPr>
          <a:lstStyle/>
          <a:p>
            <a:r>
              <a:rPr lang="en-US" dirty="0"/>
              <a:t>RC</a:t>
            </a:r>
          </a:p>
        </p:txBody>
      </p:sp>
      <p:sp>
        <p:nvSpPr>
          <p:cNvPr id="4" name="TextBox 3">
            <a:extLst>
              <a:ext uri="{FF2B5EF4-FFF2-40B4-BE49-F238E27FC236}">
                <a16:creationId xmlns:a16="http://schemas.microsoft.com/office/drawing/2014/main" id="{31824961-C186-3BD7-8CA4-7ED870E19557}"/>
              </a:ext>
            </a:extLst>
          </p:cNvPr>
          <p:cNvSpPr txBox="1"/>
          <p:nvPr/>
        </p:nvSpPr>
        <p:spPr>
          <a:xfrm>
            <a:off x="887506" y="5484532"/>
            <a:ext cx="7180730" cy="646331"/>
          </a:xfrm>
          <a:prstGeom prst="rect">
            <a:avLst/>
          </a:prstGeom>
          <a:noFill/>
        </p:spPr>
        <p:txBody>
          <a:bodyPr wrap="square" rtlCol="0">
            <a:spAutoFit/>
          </a:bodyPr>
          <a:lstStyle/>
          <a:p>
            <a:r>
              <a:rPr lang="en-US" dirty="0"/>
              <a:t>RC: Root Cause;  CA:  Corrective Action;   DOI:  Date of Implementation;   DOR:  Date of Resolution</a:t>
            </a:r>
          </a:p>
        </p:txBody>
      </p:sp>
    </p:spTree>
    <p:extLst>
      <p:ext uri="{BB962C8B-B14F-4D97-AF65-F5344CB8AC3E}">
        <p14:creationId xmlns:p14="http://schemas.microsoft.com/office/powerpoint/2010/main" val="216792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28650" y="1036498"/>
            <a:ext cx="7886700" cy="994172"/>
          </a:xfrm>
          <a:prstGeom prst="rect">
            <a:avLst/>
          </a:prstGeom>
          <a:noFill/>
          <a:ln>
            <a:noFill/>
          </a:ln>
        </p:spPr>
        <p:txBody>
          <a:bodyPr spcFirstLastPara="1" vert="horz" wrap="square" lIns="68569" tIns="34275" rIns="68569" bIns="34275" rtlCol="0" anchor="ctr" anchorCtr="0">
            <a:noAutofit/>
          </a:bodyPr>
          <a:lstStyle/>
          <a:p>
            <a:pPr>
              <a:spcBef>
                <a:spcPts val="0"/>
              </a:spcBef>
              <a:buClr>
                <a:srgbClr val="00539B"/>
              </a:buClr>
              <a:buSzPts val="3600"/>
            </a:pPr>
            <a:r>
              <a:rPr lang="en-US"/>
              <a:t>The IPRO QIN-QIO</a:t>
            </a:r>
            <a:endParaRPr/>
          </a:p>
        </p:txBody>
      </p:sp>
      <p:sp>
        <p:nvSpPr>
          <p:cNvPr id="98" name="Google Shape;98;p2"/>
          <p:cNvSpPr txBox="1"/>
          <p:nvPr/>
        </p:nvSpPr>
        <p:spPr>
          <a:xfrm>
            <a:off x="628650" y="1925166"/>
            <a:ext cx="3943351" cy="3137467"/>
          </a:xfrm>
          <a:prstGeom prst="rect">
            <a:avLst/>
          </a:prstGeom>
          <a:noFill/>
          <a:ln>
            <a:noFill/>
          </a:ln>
        </p:spPr>
        <p:txBody>
          <a:bodyPr spcFirstLastPara="1" wrap="square" lIns="68569" tIns="34275" rIns="68569" bIns="34275" anchor="t" anchorCtr="0">
            <a:noAutofit/>
          </a:bodyPr>
          <a:lstStyle/>
          <a:p>
            <a:pPr algn="l" defTabSz="342900" fontAlgn="auto">
              <a:spcBef>
                <a:spcPts val="0"/>
              </a:spcBef>
              <a:spcAft>
                <a:spcPts val="0"/>
              </a:spcAft>
              <a:buClr>
                <a:srgbClr val="000000"/>
              </a:buClr>
              <a:buSzPts val="2000"/>
            </a:pPr>
            <a:r>
              <a:rPr lang="en-US" sz="1500" b="1">
                <a:solidFill>
                  <a:srgbClr val="000000"/>
                </a:solidFill>
                <a:latin typeface="Calibri"/>
                <a:ea typeface="Calibri"/>
                <a:cs typeface="Calibri"/>
                <a:sym typeface="Calibri"/>
              </a:rPr>
              <a:t>The IPRO QIN-QIO </a:t>
            </a:r>
            <a:endParaRPr sz="1050">
              <a:solidFill>
                <a:srgbClr val="000000"/>
              </a:solidFill>
              <a:latin typeface="Arial"/>
              <a:ea typeface="Arial"/>
              <a:cs typeface="Arial"/>
              <a:sym typeface="Arial"/>
            </a:endParaRPr>
          </a:p>
          <a:p>
            <a:pPr marL="171450" indent="-171450" algn="l" defTabSz="342900" fontAlgn="auto">
              <a:spcBef>
                <a:spcPts val="450"/>
              </a:spcBef>
              <a:spcAft>
                <a:spcPts val="0"/>
              </a:spcAft>
              <a:buClr>
                <a:srgbClr val="000000"/>
              </a:buClr>
              <a:buSzPts val="1800"/>
              <a:buFont typeface="Arial"/>
              <a:buChar char="•"/>
            </a:pPr>
            <a:r>
              <a:rPr lang="en-US" sz="1350">
                <a:solidFill>
                  <a:srgbClr val="000000"/>
                </a:solidFill>
                <a:latin typeface="Calibri"/>
                <a:ea typeface="Calibri"/>
                <a:cs typeface="Calibri"/>
                <a:sym typeface="Calibri"/>
              </a:rPr>
              <a:t>A federally-funded Medicare Quality Innovation Network – Quality Improvement Organization </a:t>
            </a:r>
            <a:br>
              <a:rPr lang="en-US" sz="1350">
                <a:solidFill>
                  <a:srgbClr val="000000"/>
                </a:solidFill>
                <a:latin typeface="Calibri"/>
                <a:ea typeface="Calibri"/>
                <a:cs typeface="Calibri"/>
                <a:sym typeface="Calibri"/>
              </a:rPr>
            </a:br>
            <a:r>
              <a:rPr lang="en-US" sz="1350">
                <a:solidFill>
                  <a:srgbClr val="000000"/>
                </a:solidFill>
                <a:latin typeface="Calibri"/>
                <a:ea typeface="Calibri"/>
                <a:cs typeface="Calibri"/>
                <a:sym typeface="Calibri"/>
              </a:rPr>
              <a:t>(QIN-QIO) </a:t>
            </a:r>
            <a:endParaRPr sz="1050">
              <a:solidFill>
                <a:srgbClr val="000000"/>
              </a:solidFill>
              <a:latin typeface="Arial"/>
              <a:ea typeface="Arial"/>
              <a:cs typeface="Arial"/>
              <a:sym typeface="Arial"/>
            </a:endParaRPr>
          </a:p>
          <a:p>
            <a:pPr marL="171450" indent="-171450" algn="l" defTabSz="342900" fontAlgn="auto">
              <a:spcBef>
                <a:spcPts val="450"/>
              </a:spcBef>
              <a:spcAft>
                <a:spcPts val="0"/>
              </a:spcAft>
              <a:buClr>
                <a:srgbClr val="000000"/>
              </a:buClr>
              <a:buSzPts val="1800"/>
              <a:buFont typeface="Arial"/>
              <a:buChar char="•"/>
            </a:pPr>
            <a:r>
              <a:rPr lang="en-US" sz="1350">
                <a:solidFill>
                  <a:srgbClr val="000000"/>
                </a:solidFill>
                <a:latin typeface="Calibri"/>
                <a:ea typeface="Calibri"/>
                <a:cs typeface="Calibri"/>
                <a:sym typeface="Calibri"/>
              </a:rPr>
              <a:t>12 regional CMS QIN-QIOs nationally</a:t>
            </a:r>
            <a:endParaRPr sz="1050">
              <a:solidFill>
                <a:srgbClr val="000000"/>
              </a:solidFill>
              <a:latin typeface="Arial"/>
              <a:ea typeface="Arial"/>
              <a:cs typeface="Arial"/>
              <a:sym typeface="Arial"/>
            </a:endParaRPr>
          </a:p>
          <a:p>
            <a:pPr algn="l" defTabSz="342900" fontAlgn="auto">
              <a:spcBef>
                <a:spcPts val="450"/>
              </a:spcBef>
              <a:spcAft>
                <a:spcPts val="0"/>
              </a:spcAft>
              <a:buClr>
                <a:srgbClr val="000000"/>
              </a:buClr>
              <a:buSzPts val="2000"/>
            </a:pPr>
            <a:endParaRPr sz="1500">
              <a:solidFill>
                <a:srgbClr val="000000"/>
              </a:solidFill>
              <a:latin typeface="Calibri"/>
              <a:ea typeface="Calibri"/>
              <a:cs typeface="Calibri"/>
              <a:sym typeface="Calibri"/>
            </a:endParaRPr>
          </a:p>
          <a:p>
            <a:pPr algn="l" defTabSz="342900" fontAlgn="auto">
              <a:lnSpc>
                <a:spcPct val="90000"/>
              </a:lnSpc>
              <a:spcBef>
                <a:spcPts val="0"/>
              </a:spcBef>
              <a:spcAft>
                <a:spcPts val="0"/>
              </a:spcAft>
              <a:buClr>
                <a:srgbClr val="000000"/>
              </a:buClr>
              <a:buSzPts val="2000"/>
            </a:pPr>
            <a:r>
              <a:rPr lang="en-US" sz="1500" b="1">
                <a:solidFill>
                  <a:srgbClr val="000000"/>
                </a:solidFill>
                <a:latin typeface="Calibri"/>
                <a:ea typeface="Calibri"/>
                <a:cs typeface="Calibri"/>
                <a:sym typeface="Calibri"/>
              </a:rPr>
              <a:t>IPRO:</a:t>
            </a:r>
            <a:br>
              <a:rPr lang="en-US" sz="1500" b="1">
                <a:solidFill>
                  <a:srgbClr val="000000"/>
                </a:solidFill>
                <a:latin typeface="Calibri"/>
                <a:ea typeface="Calibri"/>
                <a:cs typeface="Calibri"/>
                <a:sym typeface="Calibri"/>
              </a:rPr>
            </a:br>
            <a:r>
              <a:rPr lang="en-US" sz="1350">
                <a:solidFill>
                  <a:srgbClr val="000000"/>
                </a:solidFill>
                <a:latin typeface="Calibri"/>
                <a:ea typeface="Calibri"/>
                <a:cs typeface="Calibri"/>
                <a:sym typeface="Calibri"/>
              </a:rPr>
              <a:t>New York, New Jersey, and Ohio</a:t>
            </a:r>
            <a:endParaRPr sz="1350">
              <a:solidFill>
                <a:srgbClr val="000000"/>
              </a:solidFill>
              <a:latin typeface="Calibri"/>
              <a:ea typeface="Calibri"/>
              <a:cs typeface="Calibri"/>
              <a:sym typeface="Calibri"/>
            </a:endParaRPr>
          </a:p>
          <a:p>
            <a:pPr algn="l" defTabSz="342900" fontAlgn="auto">
              <a:lnSpc>
                <a:spcPct val="90000"/>
              </a:lnSpc>
              <a:spcBef>
                <a:spcPts val="0"/>
              </a:spcBef>
              <a:spcAft>
                <a:spcPts val="0"/>
              </a:spcAft>
              <a:buClr>
                <a:srgbClr val="000000"/>
              </a:buClr>
              <a:buSzPts val="1000"/>
            </a:pPr>
            <a:endParaRPr sz="1500" b="1">
              <a:solidFill>
                <a:srgbClr val="000000"/>
              </a:solidFill>
              <a:latin typeface="Calibri"/>
              <a:ea typeface="Calibri"/>
              <a:cs typeface="Calibri"/>
              <a:sym typeface="Calibri"/>
            </a:endParaRPr>
          </a:p>
          <a:p>
            <a:pPr algn="l" defTabSz="342900" fontAlgn="auto">
              <a:lnSpc>
                <a:spcPct val="90000"/>
              </a:lnSpc>
              <a:spcBef>
                <a:spcPts val="0"/>
              </a:spcBef>
              <a:spcAft>
                <a:spcPts val="0"/>
              </a:spcAft>
              <a:buClr>
                <a:srgbClr val="000000"/>
              </a:buClr>
              <a:buSzPts val="2000"/>
            </a:pPr>
            <a:r>
              <a:rPr lang="en-US" sz="1500" b="1">
                <a:solidFill>
                  <a:srgbClr val="000000"/>
                </a:solidFill>
                <a:latin typeface="Calibri"/>
                <a:ea typeface="Calibri"/>
                <a:cs typeface="Calibri"/>
                <a:sym typeface="Calibri"/>
              </a:rPr>
              <a:t>Healthcentric Advisors:</a:t>
            </a:r>
            <a:br>
              <a:rPr lang="en-US" sz="1500" b="1">
                <a:solidFill>
                  <a:srgbClr val="000000"/>
                </a:solidFill>
                <a:latin typeface="Calibri"/>
                <a:ea typeface="Calibri"/>
                <a:cs typeface="Calibri"/>
                <a:sym typeface="Calibri"/>
              </a:rPr>
            </a:br>
            <a:r>
              <a:rPr lang="en-US" sz="1350">
                <a:solidFill>
                  <a:srgbClr val="000000"/>
                </a:solidFill>
                <a:latin typeface="Calibri"/>
                <a:ea typeface="Calibri"/>
                <a:cs typeface="Calibri"/>
                <a:sym typeface="Calibri"/>
              </a:rPr>
              <a:t>Connecticut, Maine, Massachusetts, New Hampshire, Rhode Island, and Vermont  </a:t>
            </a:r>
            <a:br>
              <a:rPr lang="en-US" sz="1500">
                <a:solidFill>
                  <a:srgbClr val="000000"/>
                </a:solidFill>
                <a:latin typeface="Calibri"/>
                <a:ea typeface="Calibri"/>
                <a:cs typeface="Calibri"/>
                <a:sym typeface="Calibri"/>
              </a:rPr>
            </a:br>
            <a:endParaRPr sz="1500" b="1">
              <a:solidFill>
                <a:srgbClr val="000000"/>
              </a:solidFill>
              <a:latin typeface="Calibri"/>
              <a:ea typeface="Calibri"/>
              <a:cs typeface="Calibri"/>
              <a:sym typeface="Calibri"/>
            </a:endParaRPr>
          </a:p>
          <a:p>
            <a:pPr algn="l" defTabSz="342900" fontAlgn="auto">
              <a:lnSpc>
                <a:spcPct val="90000"/>
              </a:lnSpc>
              <a:spcBef>
                <a:spcPts val="0"/>
              </a:spcBef>
              <a:spcAft>
                <a:spcPts val="0"/>
              </a:spcAft>
              <a:buClr>
                <a:srgbClr val="000000"/>
              </a:buClr>
              <a:buSzPts val="2000"/>
            </a:pPr>
            <a:r>
              <a:rPr lang="en-US" sz="1500" b="1">
                <a:solidFill>
                  <a:srgbClr val="000000"/>
                </a:solidFill>
                <a:latin typeface="Calibri"/>
                <a:ea typeface="Calibri"/>
                <a:cs typeface="Calibri"/>
                <a:sym typeface="Calibri"/>
              </a:rPr>
              <a:t>Qlarant:</a:t>
            </a:r>
            <a:br>
              <a:rPr lang="en-US" sz="1500" b="1">
                <a:solidFill>
                  <a:srgbClr val="000000"/>
                </a:solidFill>
                <a:latin typeface="Calibri"/>
                <a:ea typeface="Calibri"/>
                <a:cs typeface="Calibri"/>
                <a:sym typeface="Calibri"/>
              </a:rPr>
            </a:br>
            <a:r>
              <a:rPr lang="en-US" sz="1350">
                <a:solidFill>
                  <a:srgbClr val="000000"/>
                </a:solidFill>
                <a:latin typeface="Calibri"/>
                <a:ea typeface="Calibri"/>
                <a:cs typeface="Calibri"/>
                <a:sym typeface="Calibri"/>
              </a:rPr>
              <a:t>Maryland, Delaware, and the District of Columbia</a:t>
            </a:r>
            <a:endParaRPr sz="1050">
              <a:solidFill>
                <a:srgbClr val="000000"/>
              </a:solidFill>
              <a:latin typeface="Arial"/>
              <a:ea typeface="Arial"/>
              <a:cs typeface="Arial"/>
              <a:sym typeface="Arial"/>
            </a:endParaRPr>
          </a:p>
          <a:p>
            <a:pPr marL="171450" indent="-38100" algn="l" defTabSz="342900" fontAlgn="auto">
              <a:lnSpc>
                <a:spcPct val="90000"/>
              </a:lnSpc>
              <a:spcBef>
                <a:spcPts val="750"/>
              </a:spcBef>
              <a:spcAft>
                <a:spcPts val="0"/>
              </a:spcAft>
              <a:buClr>
                <a:srgbClr val="000000"/>
              </a:buClr>
              <a:buSzPts val="2800"/>
            </a:pPr>
            <a:endParaRPr sz="2100">
              <a:solidFill>
                <a:srgbClr val="000000"/>
              </a:solidFill>
              <a:latin typeface="Calibri"/>
              <a:ea typeface="Calibri"/>
              <a:cs typeface="Calibri"/>
              <a:sym typeface="Calibri"/>
            </a:endParaRPr>
          </a:p>
        </p:txBody>
      </p:sp>
      <p:sp>
        <p:nvSpPr>
          <p:cNvPr id="99" name="Google Shape;99;p2"/>
          <p:cNvSpPr txBox="1"/>
          <p:nvPr/>
        </p:nvSpPr>
        <p:spPr>
          <a:xfrm>
            <a:off x="704394" y="5372101"/>
            <a:ext cx="3754565" cy="421246"/>
          </a:xfrm>
          <a:prstGeom prst="rect">
            <a:avLst/>
          </a:prstGeom>
          <a:gradFill>
            <a:gsLst>
              <a:gs pos="0">
                <a:srgbClr val="FFE99A"/>
              </a:gs>
              <a:gs pos="50000">
                <a:srgbClr val="FEE38D"/>
              </a:gs>
              <a:gs pos="100000">
                <a:srgbClr val="FFE378"/>
              </a:gs>
            </a:gsLst>
            <a:lin ang="5400000" scaled="0"/>
          </a:gradFill>
          <a:ln w="9525" cap="flat" cmpd="sng">
            <a:solidFill>
              <a:schemeClr val="accent2"/>
            </a:solidFill>
            <a:prstDash val="solid"/>
            <a:miter lim="800000"/>
            <a:headEnd type="none" w="sm" len="sm"/>
            <a:tailEnd type="none" w="sm" len="sm"/>
          </a:ln>
        </p:spPr>
        <p:txBody>
          <a:bodyPr spcFirstLastPara="1" wrap="square" lIns="51413" tIns="25706" rIns="51413" bIns="25706" anchor="t" anchorCtr="0">
            <a:spAutoFit/>
          </a:bodyPr>
          <a:lstStyle/>
          <a:p>
            <a:pPr defTabSz="342900" fontAlgn="auto">
              <a:spcBef>
                <a:spcPts val="0"/>
              </a:spcBef>
              <a:spcAft>
                <a:spcPts val="0"/>
              </a:spcAft>
              <a:buClr>
                <a:srgbClr val="000000"/>
              </a:buClr>
              <a:buSzPts val="1600"/>
            </a:pPr>
            <a:r>
              <a:rPr lang="en-US" sz="1200">
                <a:solidFill>
                  <a:srgbClr val="00539B"/>
                </a:solidFill>
                <a:latin typeface="Calibri"/>
                <a:ea typeface="Calibri"/>
                <a:cs typeface="Calibri"/>
                <a:sym typeface="Calibri"/>
              </a:rPr>
              <a:t>Working to ensure high-quality, safe healthcare for </a:t>
            </a:r>
            <a:br>
              <a:rPr lang="en-US" sz="1200">
                <a:solidFill>
                  <a:srgbClr val="00539B"/>
                </a:solidFill>
                <a:latin typeface="Calibri"/>
                <a:ea typeface="Calibri"/>
                <a:cs typeface="Calibri"/>
                <a:sym typeface="Calibri"/>
              </a:rPr>
            </a:br>
            <a:r>
              <a:rPr lang="en-US" sz="1200" b="1">
                <a:solidFill>
                  <a:srgbClr val="00539B"/>
                </a:solidFill>
                <a:latin typeface="Calibri"/>
                <a:ea typeface="Calibri"/>
                <a:cs typeface="Calibri"/>
                <a:sym typeface="Calibri"/>
              </a:rPr>
              <a:t>20% of the nation’s Medicare FFS beneficiaries</a:t>
            </a:r>
            <a:endParaRPr sz="1200">
              <a:solidFill>
                <a:srgbClr val="000000"/>
              </a:solidFill>
              <a:latin typeface="Calibri"/>
              <a:ea typeface="Calibri"/>
              <a:cs typeface="Calibri"/>
              <a:sym typeface="Calibri"/>
            </a:endParaRPr>
          </a:p>
        </p:txBody>
      </p:sp>
      <p:pic>
        <p:nvPicPr>
          <p:cNvPr id="100" name="Google Shape;100;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16" y="0"/>
            <a:ext cx="9144000" cy="6781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7E46-EDE7-6042-8C54-19F08C502542}"/>
              </a:ext>
            </a:extLst>
          </p:cNvPr>
          <p:cNvSpPr>
            <a:spLocks noGrp="1"/>
          </p:cNvSpPr>
          <p:nvPr>
            <p:ph type="title"/>
          </p:nvPr>
        </p:nvSpPr>
        <p:spPr/>
        <p:txBody>
          <a:bodyPr>
            <a:normAutofit fontScale="90000"/>
          </a:bodyPr>
          <a:lstStyle/>
          <a:p>
            <a:r>
              <a:rPr lang="en-US" dirty="0"/>
              <a:t>Fall Injury Prevention Committee:</a:t>
            </a:r>
            <a:br>
              <a:rPr lang="en-US" dirty="0"/>
            </a:br>
            <a:r>
              <a:rPr lang="en-US" dirty="0"/>
              <a:t>Action Oriented toward Goals</a:t>
            </a:r>
          </a:p>
        </p:txBody>
      </p:sp>
      <p:sp>
        <p:nvSpPr>
          <p:cNvPr id="3" name="Content Placeholder 2">
            <a:extLst>
              <a:ext uri="{FF2B5EF4-FFF2-40B4-BE49-F238E27FC236}">
                <a16:creationId xmlns:a16="http://schemas.microsoft.com/office/drawing/2014/main" id="{3AABC435-AF91-1C4F-A725-15F82ECD7131}"/>
              </a:ext>
            </a:extLst>
          </p:cNvPr>
          <p:cNvSpPr>
            <a:spLocks noGrp="1"/>
          </p:cNvSpPr>
          <p:nvPr>
            <p:ph idx="1"/>
          </p:nvPr>
        </p:nvSpPr>
        <p:spPr/>
        <p:txBody>
          <a:bodyPr/>
          <a:lstStyle/>
          <a:p>
            <a:r>
              <a:rPr lang="en-US" dirty="0"/>
              <a:t>Plan agenda based on Strategic Plan</a:t>
            </a:r>
          </a:p>
          <a:p>
            <a:r>
              <a:rPr lang="en-US" dirty="0">
                <a:solidFill>
                  <a:srgbClr val="FF0000"/>
                </a:solidFill>
              </a:rPr>
              <a:t>Think Quarterly Workflow,  Analysis and Support</a:t>
            </a:r>
          </a:p>
          <a:p>
            <a:r>
              <a:rPr lang="en-US" dirty="0"/>
              <a:t>Meetings Month 1 and 2:  work on the task forces</a:t>
            </a:r>
          </a:p>
          <a:p>
            <a:r>
              <a:rPr lang="en-US" dirty="0"/>
              <a:t>Meeting Month 3 of the Quarter:   Task  Force Chairs report on Progress;  Evaluate Strategic Plan</a:t>
            </a:r>
          </a:p>
        </p:txBody>
      </p:sp>
    </p:spTree>
    <p:extLst>
      <p:ext uri="{BB962C8B-B14F-4D97-AF65-F5344CB8AC3E}">
        <p14:creationId xmlns:p14="http://schemas.microsoft.com/office/powerpoint/2010/main" val="284123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619D-3729-AE65-CC5A-9B93C22A948D}"/>
              </a:ext>
            </a:extLst>
          </p:cNvPr>
          <p:cNvSpPr>
            <a:spLocks noGrp="1"/>
          </p:cNvSpPr>
          <p:nvPr>
            <p:ph type="title"/>
          </p:nvPr>
        </p:nvSpPr>
        <p:spPr/>
        <p:txBody>
          <a:bodyPr/>
          <a:lstStyle/>
          <a:p>
            <a:r>
              <a:rPr lang="en-US" dirty="0"/>
              <a:t>Your Questions </a:t>
            </a:r>
          </a:p>
        </p:txBody>
      </p:sp>
      <p:sp>
        <p:nvSpPr>
          <p:cNvPr id="3" name="Content Placeholder 2">
            <a:extLst>
              <a:ext uri="{FF2B5EF4-FFF2-40B4-BE49-F238E27FC236}">
                <a16:creationId xmlns:a16="http://schemas.microsoft.com/office/drawing/2014/main" id="{3F6BC78C-DF45-E3D2-EA7F-1D7682D0D121}"/>
              </a:ext>
            </a:extLst>
          </p:cNvPr>
          <p:cNvSpPr>
            <a:spLocks noGrp="1"/>
          </p:cNvSpPr>
          <p:nvPr>
            <p:ph idx="1"/>
          </p:nvPr>
        </p:nvSpPr>
        <p:spPr/>
        <p:txBody>
          <a:bodyPr/>
          <a:lstStyle/>
          <a:p>
            <a:pPr marL="0" marR="0">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W</a:t>
            </a:r>
            <a:r>
              <a:rPr lang="en-US" kern="100">
                <a:effectLst/>
                <a:latin typeface="Calibri" panose="020F0502020204030204" pitchFamily="34" charset="0"/>
                <a:ea typeface="Calibri" panose="020F0502020204030204" pitchFamily="34" charset="0"/>
                <a:cs typeface="Times New Roman" panose="02020603050405020304" pitchFamily="18" charset="0"/>
              </a:rPr>
              <a:t>hat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fall risk tool do you recommend? </a:t>
            </a:r>
          </a:p>
          <a:p>
            <a:pPr marL="400050" lvl="1">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HD (Hester Davis) Fall Prevention </a:t>
            </a:r>
          </a:p>
          <a:p>
            <a:pPr marL="400050" lvl="1">
              <a:lnSpc>
                <a:spcPct val="107000"/>
              </a:lnSpc>
              <a:spcBef>
                <a:spcPts val="0"/>
              </a:spcBef>
              <a:spcAft>
                <a:spcPts val="800"/>
              </a:spcAft>
            </a:pPr>
            <a:r>
              <a:rPr lang="en-US" sz="3200" kern="100" dirty="0">
                <a:latin typeface="Calibri" panose="020F0502020204030204" pitchFamily="34" charset="0"/>
                <a:ea typeface="Calibri" panose="020F0502020204030204" pitchFamily="34" charset="0"/>
                <a:cs typeface="Times New Roman" panose="02020603050405020304" pitchFamily="18" charset="0"/>
                <a:hlinkClick r:id="rId2"/>
              </a:rPr>
              <a:t>https://www.hdnursing.com/</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23969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E9DB-B4FB-0AC7-4CCF-8494002A8634}"/>
              </a:ext>
            </a:extLst>
          </p:cNvPr>
          <p:cNvSpPr>
            <a:spLocks noGrp="1"/>
          </p:cNvSpPr>
          <p:nvPr>
            <p:ph type="title"/>
          </p:nvPr>
        </p:nvSpPr>
        <p:spPr/>
        <p:txBody>
          <a:bodyPr/>
          <a:lstStyle/>
          <a:p>
            <a:r>
              <a:rPr lang="en-US" dirty="0"/>
              <a:t>Alarms </a:t>
            </a:r>
          </a:p>
        </p:txBody>
      </p:sp>
      <p:sp>
        <p:nvSpPr>
          <p:cNvPr id="3" name="Content Placeholder 2">
            <a:extLst>
              <a:ext uri="{FF2B5EF4-FFF2-40B4-BE49-F238E27FC236}">
                <a16:creationId xmlns:a16="http://schemas.microsoft.com/office/drawing/2014/main" id="{273E831C-68AB-FBD3-41BA-12AEE5BA6516}"/>
              </a:ext>
            </a:extLst>
          </p:cNvPr>
          <p:cNvSpPr>
            <a:spLocks noGrp="1"/>
          </p:cNvSpPr>
          <p:nvPr>
            <p:ph idx="1"/>
          </p:nvPr>
        </p:nvSpPr>
        <p:spPr/>
        <p:txBody>
          <a:bodyPr/>
          <a:lstStyle/>
          <a:p>
            <a:pPr marL="114300" lvl="1" indent="0">
              <a:lnSpc>
                <a:spcPct val="107000"/>
              </a:lnSpc>
              <a:spcBef>
                <a:spcPts val="0"/>
              </a:spcBef>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Alarms are a way to prevent falls however are they still considered a restraint? or is that state specific?</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CMS (2023) State Surveyor Operators Manual.  Rev 02-03-23.    </a:t>
            </a:r>
            <a:r>
              <a:rPr lang="en-US" sz="2000" u="none" strike="noStrike" dirty="0">
                <a:effectLst/>
                <a:latin typeface="Times New Roman" panose="02020603050405020304" pitchFamily="18" charset="0"/>
                <a:ea typeface="Times New Roman" panose="02020603050405020304" pitchFamily="18" charset="0"/>
                <a:hlinkClick r:id="rId2"/>
              </a:rPr>
              <a:t>h chrome-extension://efaidnbmnnnibpcajpcglclefindmkaj/https://www.cms.gov/Regulations-and-Guidance/Guidance/Manuals/downloads/som107ap_pp_guidelines_ltcf.pdf</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Thoughts on alarms, advantages/disadvantages?</a:t>
            </a:r>
          </a:p>
          <a:p>
            <a:endParaRPr lang="en-US" dirty="0"/>
          </a:p>
        </p:txBody>
      </p:sp>
    </p:spTree>
    <p:extLst>
      <p:ext uri="{BB962C8B-B14F-4D97-AF65-F5344CB8AC3E}">
        <p14:creationId xmlns:p14="http://schemas.microsoft.com/office/powerpoint/2010/main" val="246812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8487-285C-EC21-038E-FBC2818FBBCE}"/>
              </a:ext>
            </a:extLst>
          </p:cNvPr>
          <p:cNvSpPr>
            <a:spLocks noGrp="1"/>
          </p:cNvSpPr>
          <p:nvPr>
            <p:ph type="title"/>
          </p:nvPr>
        </p:nvSpPr>
        <p:spPr/>
        <p:txBody>
          <a:bodyPr/>
          <a:lstStyle/>
          <a:p>
            <a:r>
              <a:rPr lang="en-US" dirty="0"/>
              <a:t>CMS</a:t>
            </a:r>
          </a:p>
        </p:txBody>
      </p:sp>
      <p:sp>
        <p:nvSpPr>
          <p:cNvPr id="3" name="Content Placeholder 2">
            <a:extLst>
              <a:ext uri="{FF2B5EF4-FFF2-40B4-BE49-F238E27FC236}">
                <a16:creationId xmlns:a16="http://schemas.microsoft.com/office/drawing/2014/main" id="{87F7DFE9-024D-9086-978B-ADF1A03C5B33}"/>
              </a:ext>
            </a:extLst>
          </p:cNvPr>
          <p:cNvSpPr>
            <a:spLocks noGrp="1"/>
          </p:cNvSpPr>
          <p:nvPr>
            <p:ph idx="1"/>
          </p:nvPr>
        </p:nvSpPr>
        <p:spPr>
          <a:xfrm>
            <a:off x="762000" y="2017713"/>
            <a:ext cx="8193088" cy="4114800"/>
          </a:xfrm>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CMS does allow use of position change alarms as part of a fall prevention program as long as it is not the primary or secondary intervention.  Please note: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“Facilities must implement comprehensive, resident-centered fall prevention plans for each resident at risk for falls or with a history of falls. While position change alarms are not prohibited from being included as part of a plan, they should not be the primary or sole intervention to prevent falls. If facility staff choose to implement alarms, they should document their use aimed at assisting the staff to assess patterns and routines of the resident. Use of these devices, like any care planning intervention, must be based on assessment of the resident and monitored for efficacy on an on-going basis. Position change alarms have been used to monitor a resident’s movement in chairs or beds, etc. However, there must be sufficient staff and supervision to meet the resident’s needs and staff must be vigilant in order to respond to alarms a timely manner. Alarms do not replace necessary supervision. Facilities must take steps to identify issues that place the resident at risk for falls and implement approaches to address those risks in a manner that enables the resident to achieve or maintain his or her highest practicable physical, mental, and psychosocial well-being.”  (CMS,  State Survey Operator’s Manual,  p. 335)  </a:t>
            </a:r>
          </a:p>
          <a:p>
            <a:endParaRPr lang="en-US" dirty="0"/>
          </a:p>
        </p:txBody>
      </p:sp>
    </p:spTree>
    <p:extLst>
      <p:ext uri="{BB962C8B-B14F-4D97-AF65-F5344CB8AC3E}">
        <p14:creationId xmlns:p14="http://schemas.microsoft.com/office/powerpoint/2010/main" val="3686425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DEC7-D50F-D9AD-5AB9-B79F50F5E347}"/>
              </a:ext>
            </a:extLst>
          </p:cNvPr>
          <p:cNvSpPr>
            <a:spLocks noGrp="1"/>
          </p:cNvSpPr>
          <p:nvPr>
            <p:ph type="title"/>
          </p:nvPr>
        </p:nvSpPr>
        <p:spPr/>
        <p:txBody>
          <a:bodyPr/>
          <a:lstStyle/>
          <a:p>
            <a:r>
              <a:rPr lang="en-US" dirty="0"/>
              <a:t>Foot Wear</a:t>
            </a:r>
          </a:p>
        </p:txBody>
      </p:sp>
      <p:sp>
        <p:nvSpPr>
          <p:cNvPr id="3" name="Content Placeholder 2">
            <a:extLst>
              <a:ext uri="{FF2B5EF4-FFF2-40B4-BE49-F238E27FC236}">
                <a16:creationId xmlns:a16="http://schemas.microsoft.com/office/drawing/2014/main" id="{F63E0BB2-D687-AF39-0103-2C9B28A498C1}"/>
              </a:ext>
            </a:extLst>
          </p:cNvPr>
          <p:cNvSpPr>
            <a:spLocks noGrp="1"/>
          </p:cNvSpPr>
          <p:nvPr>
            <p:ph idx="1"/>
          </p:nvPr>
        </p:nvSpPr>
        <p:spPr/>
        <p:txBody>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Please clarify: do not use non-skid socks for people that have decreased sensation in their feet?</a:t>
            </a: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What footwear should patients with decreased sensation wear on their feet if they don’t have shoes available?</a:t>
            </a:r>
          </a:p>
          <a:p>
            <a:pPr marL="0" indent="0">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Patients Shoes – Work with Social Service,  Volunteers, Churches </a:t>
            </a:r>
          </a:p>
          <a:p>
            <a:endParaRPr lang="en-US"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3314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36B0-CB49-CA8F-AF68-C95D780A44E5}"/>
              </a:ext>
            </a:extLst>
          </p:cNvPr>
          <p:cNvSpPr>
            <a:spLocks noGrp="1"/>
          </p:cNvSpPr>
          <p:nvPr>
            <p:ph type="title"/>
          </p:nvPr>
        </p:nvSpPr>
        <p:spPr/>
        <p:txBody>
          <a:bodyPr/>
          <a:lstStyle/>
          <a:p>
            <a:r>
              <a:rPr lang="en-US" dirty="0"/>
              <a:t>Celebrate Beth Kern</a:t>
            </a:r>
          </a:p>
        </p:txBody>
      </p:sp>
      <p:sp>
        <p:nvSpPr>
          <p:cNvPr id="3" name="Content Placeholder 2">
            <a:extLst>
              <a:ext uri="{FF2B5EF4-FFF2-40B4-BE49-F238E27FC236}">
                <a16:creationId xmlns:a16="http://schemas.microsoft.com/office/drawing/2014/main" id="{509B325E-B879-63BD-3E8E-3C8F67CC6FCB}"/>
              </a:ext>
            </a:extLst>
          </p:cNvPr>
          <p:cNvSpPr>
            <a:spLocks noGrp="1"/>
          </p:cNvSpPr>
          <p:nvPr>
            <p:ph idx="1"/>
          </p:nvPr>
        </p:nvSpPr>
        <p:spPr/>
        <p:txBody>
          <a:bodyPr/>
          <a:lstStyle/>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Beth Kern, Market Quality Director for Quality and Risk in Scranton PA. So excited for this! I am doing my doctorate (DNP) with a capstone on toileting related falls!</a:t>
            </a:r>
          </a:p>
          <a:p>
            <a:r>
              <a:rPr lang="en-US" dirty="0"/>
              <a:t>Congratulations! </a:t>
            </a:r>
          </a:p>
        </p:txBody>
      </p:sp>
    </p:spTree>
    <p:extLst>
      <p:ext uri="{BB962C8B-B14F-4D97-AF65-F5344CB8AC3E}">
        <p14:creationId xmlns:p14="http://schemas.microsoft.com/office/powerpoint/2010/main" val="674092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4CFD-03C8-884E-1FF3-EABA4E6B3C1B}"/>
              </a:ext>
            </a:extLst>
          </p:cNvPr>
          <p:cNvSpPr>
            <a:spLocks noGrp="1"/>
          </p:cNvSpPr>
          <p:nvPr>
            <p:ph type="title"/>
          </p:nvPr>
        </p:nvSpPr>
        <p:spPr/>
        <p:txBody>
          <a:bodyPr/>
          <a:lstStyle/>
          <a:p>
            <a:br>
              <a:rPr lang="en-US" sz="4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en-US" sz="4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Can you share models? </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Logic Models – Theory Driven</a:t>
            </a:r>
            <a:endParaRPr lang="en-US" dirty="0"/>
          </a:p>
        </p:txBody>
      </p:sp>
      <p:sp>
        <p:nvSpPr>
          <p:cNvPr id="7" name="Content Placeholder 6">
            <a:extLst>
              <a:ext uri="{FF2B5EF4-FFF2-40B4-BE49-F238E27FC236}">
                <a16:creationId xmlns:a16="http://schemas.microsoft.com/office/drawing/2014/main" id="{4B940821-D210-0E5D-8B22-EF2E404DF498}"/>
              </a:ext>
            </a:extLst>
          </p:cNvPr>
          <p:cNvSpPr>
            <a:spLocks noGrp="1"/>
          </p:cNvSpPr>
          <p:nvPr>
            <p:ph idx="1"/>
          </p:nvPr>
        </p:nvSpPr>
        <p:spPr/>
        <p:txBody>
          <a:bodyPr/>
          <a:lstStyle/>
          <a:p>
            <a:pPr marL="0" indent="0">
              <a:buNone/>
            </a:pPr>
            <a:r>
              <a:rPr lang="en-US" dirty="0"/>
              <a:t>Adams, J., &amp; Neville, S.  Program Evaluation for Health Professionals:  What  it is, what it isn’t and how to do it.</a:t>
            </a:r>
          </a:p>
          <a:p>
            <a:pPr marL="0" indent="0" algn="ctr">
              <a:buNone/>
            </a:pPr>
            <a:r>
              <a:rPr lang="en-US" i="1" dirty="0"/>
              <a:t>Easy Evaluation Model  </a:t>
            </a:r>
          </a:p>
          <a:p>
            <a:pPr marL="0" indent="0">
              <a:buNone/>
            </a:pPr>
            <a:r>
              <a:rPr lang="en-US" dirty="0"/>
              <a:t>International Journal of Qualitative Methods, 19, 1-11.</a:t>
            </a:r>
          </a:p>
          <a:p>
            <a:pPr marL="0" indent="0">
              <a:buNone/>
            </a:pPr>
            <a:r>
              <a:rPr lang="en-US" sz="2000" dirty="0"/>
              <a:t>chrome-extension://</a:t>
            </a:r>
            <a:r>
              <a:rPr lang="en-US" sz="2000" dirty="0" err="1"/>
              <a:t>efaidnbmnnnibpcajpcglclefindmkaj</a:t>
            </a:r>
            <a:r>
              <a:rPr lang="en-US" sz="2000" dirty="0"/>
              <a:t>/https://</a:t>
            </a:r>
            <a:r>
              <a:rPr lang="en-US" sz="2000" dirty="0" err="1"/>
              <a:t>journals.sagepub.com</a:t>
            </a:r>
            <a:r>
              <a:rPr lang="en-US" sz="2000" dirty="0"/>
              <a:t>/</a:t>
            </a:r>
            <a:r>
              <a:rPr lang="en-US" sz="2000" dirty="0" err="1"/>
              <a:t>doi</a:t>
            </a:r>
            <a:r>
              <a:rPr lang="en-US" sz="2000" dirty="0"/>
              <a:t>/pdf/10.1177/1609406920964345</a:t>
            </a:r>
          </a:p>
        </p:txBody>
      </p:sp>
    </p:spTree>
    <p:extLst>
      <p:ext uri="{BB962C8B-B14F-4D97-AF65-F5344CB8AC3E}">
        <p14:creationId xmlns:p14="http://schemas.microsoft.com/office/powerpoint/2010/main" val="4037055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748B-900B-DE30-2048-DD4DA6BE98EF}"/>
              </a:ext>
            </a:extLst>
          </p:cNvPr>
          <p:cNvSpPr>
            <a:spLocks noGrp="1"/>
          </p:cNvSpPr>
          <p:nvPr>
            <p:ph type="title"/>
          </p:nvPr>
        </p:nvSpPr>
        <p:spPr/>
        <p:txBody>
          <a:bodyPr/>
          <a:lstStyle/>
          <a:p>
            <a:r>
              <a:rPr lang="en-US" dirty="0"/>
              <a:t>Hitting Resistance </a:t>
            </a:r>
          </a:p>
        </p:txBody>
      </p:sp>
      <p:sp>
        <p:nvSpPr>
          <p:cNvPr id="3" name="Content Placeholder 2">
            <a:extLst>
              <a:ext uri="{FF2B5EF4-FFF2-40B4-BE49-F238E27FC236}">
                <a16:creationId xmlns:a16="http://schemas.microsoft.com/office/drawing/2014/main" id="{18348AD2-BC42-BA5C-7F98-4961D486769D}"/>
              </a:ext>
            </a:extLst>
          </p:cNvPr>
          <p:cNvSpPr>
            <a:spLocks noGrp="1"/>
          </p:cNvSpPr>
          <p:nvPr>
            <p:ph idx="1"/>
          </p:nvPr>
        </p:nvSpPr>
        <p:spPr/>
        <p:txBody>
          <a:bodyPr/>
          <a:lstStyle/>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As a new educator, I am hitting resistance with staffing and not wanting to change. Any tips? </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Planned Change Theory</a:t>
            </a:r>
          </a:p>
          <a:p>
            <a:pPr marL="0" marR="0">
              <a:lnSpc>
                <a:spcPct val="107000"/>
              </a:lnSpc>
              <a:spcBef>
                <a:spcPts val="0"/>
              </a:spcBef>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Unit Based Champions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kern="100" dirty="0">
                <a:latin typeface="Calibri" panose="020F0502020204030204" pitchFamily="34" charset="0"/>
                <a:ea typeface="Calibri" panose="020F0502020204030204" pitchFamily="34" charset="0"/>
                <a:cs typeface="Times New Roman" panose="02020603050405020304" pitchFamily="18" charset="0"/>
              </a:rPr>
              <a:t>Falls gets grouped in to risk management with us.</a:t>
            </a:r>
          </a:p>
          <a:p>
            <a:r>
              <a:rPr lang="en-US" kern="100" dirty="0">
                <a:latin typeface="Calibri" panose="020F0502020204030204" pitchFamily="34" charset="0"/>
                <a:cs typeface="Times New Roman" panose="02020603050405020304" pitchFamily="18" charset="0"/>
              </a:rPr>
              <a:t>Good!</a:t>
            </a:r>
            <a:endParaRPr lang="en-US" dirty="0"/>
          </a:p>
        </p:txBody>
      </p:sp>
    </p:spTree>
    <p:extLst>
      <p:ext uri="{BB962C8B-B14F-4D97-AF65-F5344CB8AC3E}">
        <p14:creationId xmlns:p14="http://schemas.microsoft.com/office/powerpoint/2010/main" val="2800451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C72-386A-9546-7596-8A7931E2759F}"/>
              </a:ext>
            </a:extLst>
          </p:cNvPr>
          <p:cNvSpPr>
            <a:spLocks noGrp="1"/>
          </p:cNvSpPr>
          <p:nvPr>
            <p:ph type="title"/>
          </p:nvPr>
        </p:nvSpPr>
        <p:spPr/>
        <p:txBody>
          <a:bodyPr/>
          <a:lstStyle/>
          <a:p>
            <a:r>
              <a:rPr lang="en-US" dirty="0"/>
              <a:t>More Questions</a:t>
            </a:r>
          </a:p>
        </p:txBody>
      </p:sp>
      <p:sp>
        <p:nvSpPr>
          <p:cNvPr id="3" name="Content Placeholder 2">
            <a:extLst>
              <a:ext uri="{FF2B5EF4-FFF2-40B4-BE49-F238E27FC236}">
                <a16:creationId xmlns:a16="http://schemas.microsoft.com/office/drawing/2014/main" id="{ABF1E4DD-552F-D55E-A274-297A17E78586}"/>
              </a:ext>
            </a:extLst>
          </p:cNvPr>
          <p:cNvSpPr>
            <a:spLocks noGrp="1"/>
          </p:cNvSpPr>
          <p:nvPr>
            <p:ph idx="1"/>
          </p:nvPr>
        </p:nvSpPr>
        <p:spPr/>
        <p:txBody>
          <a:bodyPr/>
          <a:lstStyle/>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Will the future sessions expand on the elements presented today?  Yes</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Is the recommendation not to assess falls every shift? – Deserves a Conversation</a:t>
            </a:r>
          </a:p>
          <a:p>
            <a:pPr marL="0" indent="0">
              <a:buNone/>
            </a:pPr>
            <a:endParaRPr lang="en-US" dirty="0"/>
          </a:p>
        </p:txBody>
      </p:sp>
    </p:spTree>
    <p:extLst>
      <p:ext uri="{BB962C8B-B14F-4D97-AF65-F5344CB8AC3E}">
        <p14:creationId xmlns:p14="http://schemas.microsoft.com/office/powerpoint/2010/main" val="2617203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C2E3-23FD-7EE3-11E3-2DF42059CCB5}"/>
              </a:ext>
            </a:extLst>
          </p:cNvPr>
          <p:cNvSpPr>
            <a:spLocks noGrp="1"/>
          </p:cNvSpPr>
          <p:nvPr>
            <p:ph type="title"/>
          </p:nvPr>
        </p:nvSpPr>
        <p:spPr>
          <a:xfrm>
            <a:off x="1150938" y="617538"/>
            <a:ext cx="7793037" cy="1744662"/>
          </a:xfrm>
        </p:spPr>
        <p:txBody>
          <a:bodyPr/>
          <a:lstStyle/>
          <a:p>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Do you have any supportive research on hip protectors – Yes </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30B3ED7-C411-7AA0-EB3B-B6E0B3ECDC36}"/>
              </a:ext>
            </a:extLst>
          </p:cNvPr>
          <p:cNvSpPr>
            <a:spLocks noGrp="1"/>
          </p:cNvSpPr>
          <p:nvPr>
            <p:ph idx="1"/>
          </p:nvPr>
        </p:nvSpPr>
        <p:spPr>
          <a:xfrm>
            <a:off x="762000" y="1676400"/>
            <a:ext cx="8193088" cy="4456113"/>
          </a:xfrm>
        </p:spPr>
        <p:txBody>
          <a:bodyPr/>
          <a:lstStyle/>
          <a:p>
            <a:r>
              <a:rPr lang="en-US" sz="2000" dirty="0" err="1">
                <a:effectLst/>
                <a:latin typeface="Helvetica" pitchFamily="2" charset="0"/>
              </a:rPr>
              <a:t>Bulat</a:t>
            </a:r>
            <a:r>
              <a:rPr lang="en-US" sz="2000" dirty="0">
                <a:effectLst/>
                <a:latin typeface="Helvetica" pitchFamily="2" charset="0"/>
              </a:rPr>
              <a:t> T, Powell-Cope G, Rubenstein LZ, Perceived barriers and facilitators for the use of external hip protectors. </a:t>
            </a:r>
            <a:r>
              <a:rPr lang="en-US" sz="2000" dirty="0" err="1">
                <a:effectLst/>
                <a:latin typeface="Helvetica" pitchFamily="2" charset="0"/>
              </a:rPr>
              <a:t>Gerotechnology</a:t>
            </a:r>
            <a:r>
              <a:rPr lang="en-US" sz="2000" dirty="0">
                <a:effectLst/>
                <a:latin typeface="Helvetica" pitchFamily="2" charset="0"/>
              </a:rPr>
              <a:t>, 2004. 3(1): p. 5-15.</a:t>
            </a:r>
          </a:p>
          <a:p>
            <a:r>
              <a:rPr lang="en-US" sz="2000" dirty="0" err="1">
                <a:effectLst/>
                <a:latin typeface="Helvetica" pitchFamily="2" charset="0"/>
              </a:rPr>
              <a:t>Bulat</a:t>
            </a:r>
            <a:r>
              <a:rPr lang="en-US" sz="2000" dirty="0">
                <a:effectLst/>
                <a:latin typeface="Helvetica" pitchFamily="2" charset="0"/>
              </a:rPr>
              <a:t>, T., Applegarth, S., Wilkinson, S., Fitzgerald, S., Ahmed, S., &amp; Quigley, P. (2008). Effect of multiple I impacts on protective properties of hip protectors. Original research. Clinical Interventions in Aging, 3(3), 1–5. Evidence Level IV.</a:t>
            </a:r>
          </a:p>
          <a:p>
            <a:r>
              <a:rPr lang="en-US" sz="2000" dirty="0" err="1">
                <a:effectLst/>
                <a:latin typeface="Helvetica" pitchFamily="2" charset="0"/>
              </a:rPr>
              <a:t>Kannus</a:t>
            </a:r>
            <a:r>
              <a:rPr lang="en-US" sz="2000" dirty="0">
                <a:effectLst/>
                <a:latin typeface="Helvetica" pitchFamily="2" charset="0"/>
              </a:rPr>
              <a:t> et a. Prevention of Hip </a:t>
            </a:r>
            <a:r>
              <a:rPr lang="en-US" sz="2000" dirty="0" err="1">
                <a:effectLst/>
                <a:latin typeface="Helvetica" pitchFamily="2" charset="0"/>
              </a:rPr>
              <a:t>Fracutre</a:t>
            </a:r>
            <a:r>
              <a:rPr lang="en-US" sz="2000" dirty="0">
                <a:effectLst/>
                <a:latin typeface="Helvetica" pitchFamily="2" charset="0"/>
              </a:rPr>
              <a:t> in Elderly People with Use of a Hip Protector. The New England Journal of Medicine (2000) 343(21):p.1506-1513</a:t>
            </a:r>
          </a:p>
          <a:p>
            <a:r>
              <a:rPr lang="en-US" sz="2000" dirty="0">
                <a:effectLst/>
                <a:latin typeface="Helvetica" pitchFamily="2" charset="0"/>
              </a:rPr>
              <a:t>Lauritzen JB, Petersen MM, Lund B, Effect of external hip protectors on hip  fractures. Lancet, 1993. 341(8836): p. 11-3.</a:t>
            </a:r>
          </a:p>
          <a:p>
            <a:r>
              <a:rPr lang="en-US" sz="2000" dirty="0">
                <a:effectLst/>
                <a:latin typeface="Helvetica" pitchFamily="2" charset="0"/>
              </a:rPr>
              <a:t>Lin, N., Tsushima, E., &amp; Tsushima H. (2013). Comparison of impact force attenuation by various combination of hip </a:t>
            </a:r>
            <a:r>
              <a:rPr lang="en-US" sz="2000" dirty="0" err="1">
                <a:effectLst/>
                <a:latin typeface="Helvetica" pitchFamily="2" charset="0"/>
              </a:rPr>
              <a:t>protecto</a:t>
            </a:r>
            <a:r>
              <a:rPr lang="en-US" sz="2000" dirty="0">
                <a:effectLst/>
                <a:latin typeface="Helvetica" pitchFamily="2" charset="0"/>
              </a:rPr>
              <a:t> and flooring material using a simplified fall-impact simulation device. J. </a:t>
            </a:r>
            <a:r>
              <a:rPr lang="en-US" sz="2000" dirty="0" err="1">
                <a:effectLst/>
                <a:latin typeface="Helvetica" pitchFamily="2" charset="0"/>
              </a:rPr>
              <a:t>Biomech</a:t>
            </a:r>
            <a:r>
              <a:rPr lang="en-US" sz="2000" dirty="0">
                <a:effectLst/>
                <a:latin typeface="Helvetica" pitchFamily="2" charset="0"/>
              </a:rPr>
              <a:t>, 46(6). 1140-6</a:t>
            </a:r>
          </a:p>
          <a:p>
            <a:endParaRPr lang="en-US" dirty="0"/>
          </a:p>
        </p:txBody>
      </p:sp>
    </p:spTree>
    <p:extLst>
      <p:ext uri="{BB962C8B-B14F-4D97-AF65-F5344CB8AC3E}">
        <p14:creationId xmlns:p14="http://schemas.microsoft.com/office/powerpoint/2010/main" val="329399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3F4D-3AF2-A724-4957-03824DA14C15}"/>
              </a:ext>
              <a:ext uri="{C183D7F6-B498-43B3-948B-1728B52AA6E4}">
                <adec:decorative xmlns:adec="http://schemas.microsoft.com/office/drawing/2017/decorative" val="1"/>
              </a:ext>
            </a:extLst>
          </p:cNvPr>
          <p:cNvSpPr>
            <a:spLocks noGrp="1"/>
          </p:cNvSpPr>
          <p:nvPr>
            <p:ph type="title"/>
          </p:nvPr>
        </p:nvSpPr>
        <p:spPr>
          <a:xfrm>
            <a:off x="620629" y="685800"/>
            <a:ext cx="7886700" cy="779473"/>
          </a:xfrm>
        </p:spPr>
        <p:txBody>
          <a:bodyPr/>
          <a:lstStyle/>
          <a:p>
            <a:r>
              <a:rPr lang="en-US" dirty="0">
                <a:cs typeface="Calibri Light"/>
              </a:rPr>
              <a:t>Series Schedule: 2-3p.m. EST</a:t>
            </a:r>
            <a:endParaRPr lang="en-US" dirty="0"/>
          </a:p>
        </p:txBody>
      </p:sp>
      <p:graphicFrame>
        <p:nvGraphicFramePr>
          <p:cNvPr id="7" name="Table 7">
            <a:extLst>
              <a:ext uri="{FF2B5EF4-FFF2-40B4-BE49-F238E27FC236}">
                <a16:creationId xmlns:a16="http://schemas.microsoft.com/office/drawing/2014/main" id="{3DBA6119-8F37-C510-940C-71026D7CA7D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15395656"/>
              </p:ext>
            </p:extLst>
          </p:nvPr>
        </p:nvGraphicFramePr>
        <p:xfrm>
          <a:off x="628650" y="1676400"/>
          <a:ext cx="7886700" cy="4038599"/>
        </p:xfrm>
        <a:graphic>
          <a:graphicData uri="http://schemas.openxmlformats.org/drawingml/2006/table">
            <a:tbl>
              <a:tblPr firstRow="1" bandRow="1">
                <a:tableStyleId>{C083E6E3-FA7D-4D7B-A595-EF9225AFEA82}</a:tableStyleId>
              </a:tblPr>
              <a:tblGrid>
                <a:gridCol w="3095180">
                  <a:extLst>
                    <a:ext uri="{9D8B030D-6E8A-4147-A177-3AD203B41FA5}">
                      <a16:colId xmlns:a16="http://schemas.microsoft.com/office/drawing/2014/main" val="2000925486"/>
                    </a:ext>
                  </a:extLst>
                </a:gridCol>
                <a:gridCol w="4791520">
                  <a:extLst>
                    <a:ext uri="{9D8B030D-6E8A-4147-A177-3AD203B41FA5}">
                      <a16:colId xmlns:a16="http://schemas.microsoft.com/office/drawing/2014/main" val="2663405353"/>
                    </a:ext>
                  </a:extLst>
                </a:gridCol>
              </a:tblGrid>
              <a:tr h="505691">
                <a:tc>
                  <a:txBody>
                    <a:bodyPr/>
                    <a:lstStyle/>
                    <a:p>
                      <a:r>
                        <a:rPr lang="en-US" sz="1000" dirty="0"/>
                        <a:t>Date</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Session #/Topic</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25948809"/>
                  </a:ext>
                </a:extLst>
              </a:tr>
              <a:tr h="685800">
                <a:tc>
                  <a:txBody>
                    <a:bodyPr/>
                    <a:lstStyle/>
                    <a:p>
                      <a:r>
                        <a:rPr lang="en-US" sz="1500" dirty="0"/>
                        <a:t>Wednesday, May 3</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1. Enhancing Capacity – Reengineering Fall and Fall Injury Programs: Infrastructure, Capacity and Sustainability</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181143513"/>
                  </a:ext>
                </a:extLst>
              </a:tr>
              <a:tr h="540327">
                <a:tc>
                  <a:txBody>
                    <a:bodyPr/>
                    <a:lstStyle/>
                    <a:p>
                      <a:r>
                        <a:rPr lang="en-US" sz="1500" dirty="0"/>
                        <a:t>Wednesday, June 7</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2. Redesigning Post-Fall Management: Prevent Repeat Falls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819214257"/>
                  </a:ext>
                </a:extLst>
              </a:tr>
              <a:tr h="540327">
                <a:tc>
                  <a:txBody>
                    <a:bodyPr/>
                    <a:lstStyle/>
                    <a:p>
                      <a:r>
                        <a:rPr lang="en-US" sz="1500" dirty="0"/>
                        <a:t>Wednesday, July 5</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3. Best Practices to Reduce Falls Associated with Toileting</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620061628"/>
                  </a:ext>
                </a:extLst>
              </a:tr>
              <a:tr h="540327">
                <a:tc>
                  <a:txBody>
                    <a:bodyPr/>
                    <a:lstStyle/>
                    <a:p>
                      <a:r>
                        <a:rPr lang="en-US" sz="1500" dirty="0"/>
                        <a:t>Wednesday, August 2</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4. Safe Mobility is Fall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935519607"/>
                  </a:ext>
                </a:extLst>
              </a:tr>
              <a:tr h="540327">
                <a:tc>
                  <a:txBody>
                    <a:bodyPr/>
                    <a:lstStyle/>
                    <a:p>
                      <a:r>
                        <a:rPr lang="en-US" sz="1500" dirty="0"/>
                        <a:t>Wednesday, September 6</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5. Population-Specific Fall and Injury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586790479"/>
                  </a:ext>
                </a:extLst>
              </a:tr>
              <a:tr h="685800">
                <a:tc>
                  <a:txBody>
                    <a:bodyPr/>
                    <a:lstStyle/>
                    <a:p>
                      <a:r>
                        <a:rPr lang="en-US" sz="1500" dirty="0"/>
                        <a:t>Wednesday, October 4</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6. Reducing Fall-Related Injuries: Protective Interventions’ Evidence, Application and Success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84012905"/>
                  </a:ext>
                </a:extLst>
              </a:tr>
            </a:tbl>
          </a:graphicData>
        </a:graphic>
      </p:graphicFrame>
      <p:sp>
        <p:nvSpPr>
          <p:cNvPr id="4" name="Slide Number Placeholder 3">
            <a:extLst>
              <a:ext uri="{FF2B5EF4-FFF2-40B4-BE49-F238E27FC236}">
                <a16:creationId xmlns:a16="http://schemas.microsoft.com/office/drawing/2014/main" id="{2CD097D9-8DB5-AD64-273A-91E5F3E404F3}"/>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342900" fontAlgn="auto">
              <a:spcBef>
                <a:spcPts val="0"/>
              </a:spcBef>
              <a:spcAft>
                <a:spcPts val="0"/>
              </a:spcAft>
            </a:pPr>
            <a:fld id="{953D466F-0B71-3646-A63E-72276CFD0D9A}" type="slidenum">
              <a:rPr lang="en-US">
                <a:solidFill>
                  <a:srgbClr val="000000">
                    <a:tint val="75000"/>
                  </a:srgbClr>
                </a:solidFill>
                <a:latin typeface="Calibri" panose="020F0502020204030204"/>
              </a:rPr>
              <a:pPr defTabSz="342900" fontAlgn="auto">
                <a:spcBef>
                  <a:spcPts val="0"/>
                </a:spcBef>
                <a:spcAft>
                  <a:spcPts val="0"/>
                </a:spcAft>
              </a:pPr>
              <a:t>4</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3084844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Your Time to Share</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endParaRPr lang="en-US" dirty="0"/>
          </a:p>
          <a:p>
            <a:r>
              <a:rPr lang="en-US" dirty="0"/>
              <a:t>What Topics Interested  You in Implementing? </a:t>
            </a:r>
          </a:p>
          <a:p>
            <a:r>
              <a:rPr lang="en-US" dirty="0"/>
              <a:t>Did you Discuss Topics with Colleagues?</a:t>
            </a:r>
          </a:p>
          <a:p>
            <a:r>
              <a:rPr lang="en-US" dirty="0"/>
              <a:t>How about Goals?   What are your goals?  </a:t>
            </a:r>
          </a:p>
          <a:p>
            <a:endParaRPr lang="en-US" dirty="0"/>
          </a:p>
        </p:txBody>
      </p:sp>
    </p:spTree>
    <p:extLst>
      <p:ext uri="{BB962C8B-B14F-4D97-AF65-F5344CB8AC3E}">
        <p14:creationId xmlns:p14="http://schemas.microsoft.com/office/powerpoint/2010/main" val="3564119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Your Turn to Share</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What Steps Have Your Taken </a:t>
            </a:r>
          </a:p>
          <a:p>
            <a:pPr marL="0" indent="0">
              <a:buNone/>
            </a:pPr>
            <a:r>
              <a:rPr lang="en-US" dirty="0"/>
              <a:t>Since Our Webinar?</a:t>
            </a:r>
          </a:p>
          <a:p>
            <a:r>
              <a:rPr lang="en-US" dirty="0"/>
              <a:t>What Plans do you have? </a:t>
            </a:r>
          </a:p>
          <a:p>
            <a:endParaRPr lang="en-US" dirty="0"/>
          </a:p>
        </p:txBody>
      </p:sp>
    </p:spTree>
    <p:extLst>
      <p:ext uri="{BB962C8B-B14F-4D97-AF65-F5344CB8AC3E}">
        <p14:creationId xmlns:p14="http://schemas.microsoft.com/office/powerpoint/2010/main" val="3817453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Your Turn to Share </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What Questions Do You Have? </a:t>
            </a:r>
          </a:p>
          <a:p>
            <a:r>
              <a:rPr lang="en-US" dirty="0"/>
              <a:t> What stories would you like to share?</a:t>
            </a:r>
          </a:p>
        </p:txBody>
      </p:sp>
    </p:spTree>
    <p:extLst>
      <p:ext uri="{BB962C8B-B14F-4D97-AF65-F5344CB8AC3E}">
        <p14:creationId xmlns:p14="http://schemas.microsoft.com/office/powerpoint/2010/main" val="3140430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Open Discussion </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How Else Can I Help You? </a:t>
            </a:r>
          </a:p>
        </p:txBody>
      </p:sp>
    </p:spTree>
    <p:extLst>
      <p:ext uri="{BB962C8B-B14F-4D97-AF65-F5344CB8AC3E}">
        <p14:creationId xmlns:p14="http://schemas.microsoft.com/office/powerpoint/2010/main" val="4236095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454108" y="2057400"/>
            <a:ext cx="8497888" cy="3817938"/>
          </a:xfrm>
        </p:spPr>
        <p:txBody>
          <a:bodyPr/>
          <a:lstStyle/>
          <a:p>
            <a:r>
              <a:rPr lang="en-US" sz="2400" dirty="0">
                <a:solidFill>
                  <a:schemeClr val="bg2">
                    <a:lumMod val="50000"/>
                    <a:lumOff val="50000"/>
                  </a:schemeClr>
                </a:solidFill>
              </a:rPr>
              <a:t>Webinar 1: May 3. Enhancing Capacity: Reengineering Fall and Fall Injury Programs:  Infrastructure,  Capacity and Sustainability,  </a:t>
            </a:r>
          </a:p>
          <a:p>
            <a:pPr lvl="1"/>
            <a:r>
              <a:rPr lang="en-US" sz="2000" dirty="0">
                <a:solidFill>
                  <a:schemeClr val="bg2">
                    <a:lumMod val="50000"/>
                    <a:lumOff val="50000"/>
                  </a:schemeClr>
                </a:solidFill>
              </a:rPr>
              <a:t>Coaching Session: May 17,  Open Forum, Discussion</a:t>
            </a:r>
          </a:p>
          <a:p>
            <a:r>
              <a:rPr lang="en-US" sz="2400" dirty="0">
                <a:solidFill>
                  <a:srgbClr val="0000FF"/>
                </a:solidFill>
              </a:rPr>
              <a:t>Webinar 2:  June 7. Redesigning Post Fall Management</a:t>
            </a:r>
          </a:p>
          <a:p>
            <a:pPr lvl="1"/>
            <a:r>
              <a:rPr lang="en-US" sz="2000" dirty="0">
                <a:solidFill>
                  <a:srgbClr val="0000FF"/>
                </a:solidFill>
              </a:rPr>
              <a:t>Coaching Session: June 21,  Open Forum, Discussion</a:t>
            </a:r>
          </a:p>
          <a:p>
            <a:r>
              <a:rPr lang="en-US" sz="2400" dirty="0"/>
              <a:t>Webinar 3:  July 5. Best Practices to reduce Falls Associated with Toileting</a:t>
            </a:r>
          </a:p>
          <a:p>
            <a:pPr lvl="1"/>
            <a:r>
              <a:rPr lang="en-US" sz="2000" dirty="0"/>
              <a:t>Coaching Session: July 19,  Open Forum, Discussion</a:t>
            </a:r>
          </a:p>
          <a:p>
            <a:endParaRPr lang="en-US" dirty="0"/>
          </a:p>
        </p:txBody>
      </p:sp>
    </p:spTree>
    <p:extLst>
      <p:ext uri="{BB962C8B-B14F-4D97-AF65-F5344CB8AC3E}">
        <p14:creationId xmlns:p14="http://schemas.microsoft.com/office/powerpoint/2010/main" val="1113709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 (</a:t>
            </a:r>
            <a:r>
              <a:rPr lang="en-US" dirty="0" err="1"/>
              <a:t>con’t</a:t>
            </a:r>
            <a:r>
              <a:rPr lang="en-US" dirty="0"/>
              <a:t>)</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454108" y="2057400"/>
            <a:ext cx="8497888" cy="3817938"/>
          </a:xfrm>
        </p:spPr>
        <p:txBody>
          <a:bodyPr/>
          <a:lstStyle/>
          <a:p>
            <a:r>
              <a:rPr lang="en-US" sz="2400" dirty="0"/>
              <a:t>Webinar 4: Aug. 2. Safe Mobility is Fall Prevention </a:t>
            </a:r>
          </a:p>
          <a:p>
            <a:pPr lvl="1"/>
            <a:r>
              <a:rPr lang="en-US" sz="2000" dirty="0"/>
              <a:t>Coaching Session: Aug.  16,  Open Forum, Discussion</a:t>
            </a:r>
          </a:p>
          <a:p>
            <a:r>
              <a:rPr lang="en-US" sz="2400" dirty="0"/>
              <a:t>Webinar 5: Sept. 6. Population-Specific Fall and Fall-injury Prevention </a:t>
            </a:r>
          </a:p>
          <a:p>
            <a:pPr lvl="1"/>
            <a:r>
              <a:rPr lang="en-US" sz="2000" dirty="0"/>
              <a:t>Coaching Session: Sept. 20,  Open Forum, Discussion</a:t>
            </a:r>
          </a:p>
          <a:p>
            <a:r>
              <a:rPr lang="en-US" sz="2400" dirty="0"/>
              <a:t>Webinar 6:  Oct. 4. Reducing Fall-related Injuries:  Protective Interventions,  Evidence and Application</a:t>
            </a:r>
          </a:p>
          <a:p>
            <a:pPr lvl="1"/>
            <a:r>
              <a:rPr lang="en-US" sz="2000" dirty="0"/>
              <a:t>Closing Coaching Session: Oct. 18  Open Forum, Discussion</a:t>
            </a:r>
          </a:p>
          <a:p>
            <a:r>
              <a:rPr lang="en-US" sz="2400" dirty="0"/>
              <a:t>Thank you! </a:t>
            </a:r>
          </a:p>
          <a:p>
            <a:endParaRPr lang="en-US" dirty="0"/>
          </a:p>
        </p:txBody>
      </p:sp>
    </p:spTree>
    <p:extLst>
      <p:ext uri="{BB962C8B-B14F-4D97-AF65-F5344CB8AC3E}">
        <p14:creationId xmlns:p14="http://schemas.microsoft.com/office/powerpoint/2010/main" val="2337394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a:t>
            </a:r>
            <a:r>
              <a:rPr lang="en-US"/>
              <a:t>you! </a:t>
            </a:r>
            <a:br>
              <a:rPr lang="en-US"/>
            </a:br>
            <a:r>
              <a:rPr lang="en-US"/>
              <a:t>You </a:t>
            </a:r>
            <a:r>
              <a:rPr lang="en-US" dirty="0"/>
              <a:t>Can Always Reach Me!</a:t>
            </a:r>
          </a:p>
        </p:txBody>
      </p:sp>
      <p:sp>
        <p:nvSpPr>
          <p:cNvPr id="5" name="Content Placeholder 4"/>
          <p:cNvSpPr>
            <a:spLocks noGrp="1"/>
          </p:cNvSpPr>
          <p:nvPr>
            <p:ph idx="1"/>
          </p:nvPr>
        </p:nvSpPr>
        <p:spPr/>
        <p:txBody>
          <a:bodyPr/>
          <a:lstStyle/>
          <a:p>
            <a:r>
              <a:rPr lang="en-US" dirty="0"/>
              <a:t>Patricia Quigley, PhD, MPH, ARNP, CRRN, FAAN, FAANP, Nurse Consultant</a:t>
            </a:r>
          </a:p>
          <a:p>
            <a:r>
              <a:rPr lang="en-US" dirty="0"/>
              <a:t>pquigley1@tampabay.rr.com</a:t>
            </a:r>
            <a:br>
              <a:rPr lang="en-US" dirty="0"/>
            </a:br>
            <a:endParaRPr lang="en-US" dirty="0"/>
          </a:p>
        </p:txBody>
      </p:sp>
    </p:spTree>
    <p:extLst>
      <p:ext uri="{BB962C8B-B14F-4D97-AF65-F5344CB8AC3E}">
        <p14:creationId xmlns:p14="http://schemas.microsoft.com/office/powerpoint/2010/main" val="523905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8FA94-DE45-09B8-097B-938BF9F5EE14}"/>
              </a:ext>
              <a:ext uri="{C183D7F6-B498-43B3-948B-1728B52AA6E4}">
                <adec:decorative xmlns:adec="http://schemas.microsoft.com/office/drawing/2017/decorative" val="1"/>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081BFDF2-1017-C5F5-D1F4-25110E86C6E9}"/>
              </a:ext>
              <a:ext uri="{C183D7F6-B498-43B3-948B-1728B52AA6E4}">
                <adec:decorative xmlns:adec="http://schemas.microsoft.com/office/drawing/2017/decorative" val="1"/>
              </a:ext>
            </a:extLst>
          </p:cNvPr>
          <p:cNvSpPr>
            <a:spLocks noGrp="1"/>
          </p:cNvSpPr>
          <p:nvPr>
            <p:ph type="body" idx="1"/>
          </p:nvPr>
        </p:nvSpPr>
        <p:spPr>
          <a:xfrm>
            <a:off x="623888" y="3118646"/>
            <a:ext cx="8291512" cy="1500187"/>
          </a:xfrm>
        </p:spPr>
        <p:txBody>
          <a:bodyPr/>
          <a:lstStyle/>
          <a:p>
            <a:r>
              <a:rPr lang="en-US" sz="2000" b="1" dirty="0"/>
              <a:t>Join us for our next Education call: “Redesigning Post Fall Management”</a:t>
            </a:r>
          </a:p>
          <a:p>
            <a:r>
              <a:rPr lang="en-US" sz="2000" b="1" dirty="0"/>
              <a:t>June 7, 2023 2-3p.m. EST</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defTabSz="342900" fontAlgn="auto">
              <a:spcBef>
                <a:spcPts val="0"/>
              </a:spcBef>
              <a:spcAft>
                <a:spcPts val="0"/>
              </a:spcAft>
            </a:pPr>
            <a:fld id="{953D466F-0B71-3646-A63E-72276CFD0D9A}" type="slidenum">
              <a:rPr lang="en-US">
                <a:solidFill>
                  <a:srgbClr val="000000">
                    <a:tint val="75000"/>
                  </a:srgbClr>
                </a:solidFill>
                <a:latin typeface="Calibri" panose="020F0502020204030204"/>
              </a:rPr>
              <a:pPr defTabSz="342900" fontAlgn="auto">
                <a:spcBef>
                  <a:spcPts val="0"/>
                </a:spcBef>
                <a:spcAft>
                  <a:spcPts val="0"/>
                </a:spcAft>
              </a:pPr>
              <a:t>47</a:t>
            </a:fld>
            <a:endParaRPr lang="en-US" dirty="0">
              <a:solidFill>
                <a:srgbClr val="000000">
                  <a:tint val="75000"/>
                </a:srgbClr>
              </a:solidFill>
              <a:latin typeface="Calibri" panose="020F0502020204030204"/>
            </a:endParaRPr>
          </a:p>
        </p:txBody>
      </p:sp>
    </p:spTree>
    <p:extLst>
      <p:ext uri="{BB962C8B-B14F-4D97-AF65-F5344CB8AC3E}">
        <p14:creationId xmlns:p14="http://schemas.microsoft.com/office/powerpoint/2010/main" val="959306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628650" y="2133014"/>
            <a:ext cx="7886700" cy="1214969"/>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2700" kern="0" dirty="0">
                <a:solidFill>
                  <a:srgbClr val="00539B"/>
                </a:solidFill>
              </a:rPr>
              <a:t>Thank You for Attending Today’s Event</a:t>
            </a:r>
          </a:p>
        </p:txBody>
      </p:sp>
      <p:sp>
        <p:nvSpPr>
          <p:cNvPr id="4" name="Content Placeholder 2"/>
          <p:cNvSpPr txBox="1">
            <a:spLocks/>
          </p:cNvSpPr>
          <p:nvPr/>
        </p:nvSpPr>
        <p:spPr>
          <a:xfrm>
            <a:off x="628650" y="2740498"/>
            <a:ext cx="7886700" cy="184480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fontAlgn="auto">
              <a:defRPr/>
            </a:pPr>
            <a:r>
              <a:rPr lang="en-US" sz="2400" b="1" kern="0" dirty="0"/>
              <a:t>We value your input!</a:t>
            </a:r>
          </a:p>
          <a:p>
            <a:pPr algn="ctr" defTabSz="685800" fontAlgn="auto">
              <a:defRPr/>
            </a:pPr>
            <a:r>
              <a:rPr lang="en-US" sz="2400" b="1" kern="0" dirty="0"/>
              <a:t>Please complete the brief survey after exiting event.</a:t>
            </a:r>
          </a:p>
        </p:txBody>
      </p:sp>
      <p:sp>
        <p:nvSpPr>
          <p:cNvPr id="2" name="Slide Number Placeholder 1"/>
          <p:cNvSpPr>
            <a:spLocks noGrp="1"/>
          </p:cNvSpPr>
          <p:nvPr>
            <p:ph type="sldNum" idx="12"/>
          </p:nvPr>
        </p:nvSpPr>
        <p:spPr/>
        <p:txBody>
          <a:bodyPr/>
          <a:lstStyle/>
          <a:p>
            <a:pPr defTabSz="685800" fontAlgn="auto">
              <a:spcBef>
                <a:spcPts val="0"/>
              </a:spcBef>
              <a:spcAft>
                <a:spcPts val="0"/>
              </a:spcAft>
              <a:defRPr/>
            </a:pPr>
            <a:fld id="{00000000-1234-1234-1234-123412341234}" type="slidenum">
              <a:rPr lang="en-US">
                <a:solidFill>
                  <a:srgbClr val="888888"/>
                </a:solidFill>
                <a:latin typeface="Calibri"/>
                <a:cs typeface="Calibri"/>
                <a:sym typeface="Calibri"/>
              </a:rPr>
              <a:pPr defTabSz="685800" fontAlgn="auto">
                <a:spcBef>
                  <a:spcPts val="0"/>
                </a:spcBef>
                <a:spcAft>
                  <a:spcPts val="0"/>
                </a:spcAft>
                <a:defRPr/>
              </a:pPr>
              <a:t>48</a:t>
            </a:fld>
            <a:endParaRPr lang="en-US" dirty="0">
              <a:solidFill>
                <a:srgbClr val="888888"/>
              </a:solidFill>
              <a:latin typeface="Calibri"/>
              <a:cs typeface="Calibri"/>
              <a:sym typeface="Calibri"/>
            </a:endParaRPr>
          </a:p>
        </p:txBody>
      </p:sp>
    </p:spTree>
    <p:extLst>
      <p:ext uri="{BB962C8B-B14F-4D97-AF65-F5344CB8AC3E}">
        <p14:creationId xmlns:p14="http://schemas.microsoft.com/office/powerpoint/2010/main" val="2277680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7628"/>
            <a:ext cx="7886700" cy="743465"/>
          </a:xfrm>
        </p:spPr>
        <p:txBody>
          <a:bodyPr/>
          <a:lstStyle/>
          <a:p>
            <a:r>
              <a:rPr lang="en-US" dirty="0"/>
              <a:t>IPRO HQIC &amp; Speaker Contact Information</a:t>
            </a:r>
          </a:p>
        </p:txBody>
      </p:sp>
      <p:sp>
        <p:nvSpPr>
          <p:cNvPr id="3" name="Text Placeholder 2"/>
          <p:cNvSpPr>
            <a:spLocks noGrp="1"/>
          </p:cNvSpPr>
          <p:nvPr>
            <p:ph type="body" idx="1"/>
          </p:nvPr>
        </p:nvSpPr>
        <p:spPr>
          <a:xfrm>
            <a:off x="553627" y="1410340"/>
            <a:ext cx="4018373" cy="3808735"/>
          </a:xfrm>
        </p:spPr>
        <p:txBody>
          <a:bodyPr/>
          <a:lstStyle/>
          <a:p>
            <a:pPr marL="0" indent="0">
              <a:lnSpc>
                <a:spcPct val="100000"/>
              </a:lnSpc>
              <a:spcBef>
                <a:spcPts val="0"/>
              </a:spcBef>
              <a:buNone/>
              <a:tabLst>
                <a:tab pos="1719263" algn="l"/>
              </a:tabLst>
              <a:defRPr/>
            </a:pPr>
            <a:r>
              <a:rPr lang="en-US" sz="1350" b="1" dirty="0">
                <a:solidFill>
                  <a:srgbClr val="000000"/>
                </a:solidFill>
              </a:rPr>
              <a:t>Rebecca Van Vorst MSPH CPHQ</a:t>
            </a:r>
          </a:p>
          <a:p>
            <a:pPr marL="0" indent="0">
              <a:lnSpc>
                <a:spcPct val="100000"/>
              </a:lnSpc>
              <a:spcBef>
                <a:spcPts val="0"/>
              </a:spcBef>
              <a:buNone/>
              <a:tabLst>
                <a:tab pos="1719263" algn="l"/>
              </a:tabLst>
              <a:defRPr/>
            </a:pPr>
            <a:r>
              <a:rPr lang="en-US" sz="1350" b="1" dirty="0">
                <a:solidFill>
                  <a:srgbClr val="000000"/>
                </a:solidFill>
              </a:rPr>
              <a:t>Senior Director Quality Improvement</a:t>
            </a:r>
          </a:p>
          <a:p>
            <a:pPr marL="0" indent="0">
              <a:lnSpc>
                <a:spcPct val="100000"/>
              </a:lnSpc>
              <a:spcBef>
                <a:spcPts val="0"/>
              </a:spcBef>
              <a:buNone/>
              <a:tabLst>
                <a:tab pos="1719263" algn="l"/>
              </a:tabLst>
              <a:defRPr/>
            </a:pPr>
            <a:r>
              <a:rPr lang="en-US" sz="1350" dirty="0">
                <a:solidFill>
                  <a:srgbClr val="000000"/>
                </a:solidFill>
              </a:rPr>
              <a:t>IPRO HQIC Project Manager</a:t>
            </a:r>
          </a:p>
          <a:p>
            <a:pPr marL="0" indent="0">
              <a:lnSpc>
                <a:spcPct val="100000"/>
              </a:lnSpc>
              <a:spcBef>
                <a:spcPts val="0"/>
              </a:spcBef>
              <a:buNone/>
              <a:tabLst>
                <a:tab pos="1719263" algn="l"/>
              </a:tabLst>
              <a:defRPr/>
            </a:pPr>
            <a:r>
              <a:rPr lang="en-US" sz="1350" dirty="0">
                <a:solidFill>
                  <a:srgbClr val="000000"/>
                </a:solidFill>
                <a:hlinkClick r:id="rId2"/>
              </a:rPr>
              <a:t>rvanvorst@ipro.org</a:t>
            </a: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r>
              <a:rPr lang="en-US" sz="1350" b="1" dirty="0">
                <a:solidFill>
                  <a:prstClr val="black"/>
                </a:solidFill>
              </a:rPr>
              <a:t>CarlaLisa Rovere-Kistner, LCSW, CCM, CPHQ</a:t>
            </a:r>
          </a:p>
          <a:p>
            <a:pPr marL="0" indent="0">
              <a:lnSpc>
                <a:spcPct val="100000"/>
              </a:lnSpc>
              <a:spcBef>
                <a:spcPts val="0"/>
              </a:spcBef>
              <a:buNone/>
              <a:tabLst>
                <a:tab pos="1719263" algn="l"/>
              </a:tabLst>
              <a:defRPr/>
            </a:pPr>
            <a:r>
              <a:rPr lang="en-US" sz="1350" b="1" dirty="0">
                <a:solidFill>
                  <a:prstClr val="black"/>
                </a:solidFill>
              </a:rPr>
              <a:t>Quality Improvement Specialist</a:t>
            </a:r>
          </a:p>
          <a:p>
            <a:pPr marL="0" indent="0">
              <a:lnSpc>
                <a:spcPct val="100000"/>
              </a:lnSpc>
              <a:spcBef>
                <a:spcPts val="0"/>
              </a:spcBef>
              <a:buNone/>
              <a:tabLst>
                <a:tab pos="1719263" algn="l"/>
              </a:tabLst>
              <a:defRPr/>
            </a:pPr>
            <a:r>
              <a:rPr lang="en-US" sz="1350" dirty="0">
                <a:solidFill>
                  <a:prstClr val="black"/>
                </a:solidFill>
              </a:rPr>
              <a:t>IPRO</a:t>
            </a:r>
          </a:p>
          <a:p>
            <a:pPr marL="0" indent="0">
              <a:lnSpc>
                <a:spcPct val="100000"/>
              </a:lnSpc>
              <a:spcBef>
                <a:spcPts val="0"/>
              </a:spcBef>
              <a:buNone/>
              <a:tabLst>
                <a:tab pos="1719263" algn="l"/>
              </a:tabLst>
              <a:defRPr/>
            </a:pPr>
            <a:r>
              <a:rPr lang="en-US" sz="1350" dirty="0">
                <a:solidFill>
                  <a:schemeClr val="accent1"/>
                </a:solidFill>
                <a:hlinkClick r:id="rId3"/>
              </a:rPr>
              <a:t>crkistner@ipro.org</a:t>
            </a:r>
            <a:endParaRPr lang="en-US" sz="1350" dirty="0">
              <a:solidFill>
                <a:schemeClr val="accent1"/>
              </a:solidFill>
            </a:endParaRPr>
          </a:p>
          <a:p>
            <a:pPr marL="0" indent="0">
              <a:lnSpc>
                <a:spcPct val="100000"/>
              </a:lnSpc>
              <a:spcBef>
                <a:spcPts val="0"/>
              </a:spcBef>
              <a:buNone/>
              <a:tabLst>
                <a:tab pos="1719263" algn="l"/>
              </a:tabLst>
              <a:defRPr/>
            </a:pPr>
            <a:endParaRPr lang="en-US" sz="1350" dirty="0">
              <a:solidFill>
                <a:srgbClr val="000000"/>
              </a:solidFill>
            </a:endParaRPr>
          </a:p>
        </p:txBody>
      </p:sp>
      <p:sp>
        <p:nvSpPr>
          <p:cNvPr id="5" name="TextBox 4"/>
          <p:cNvSpPr txBox="1"/>
          <p:nvPr/>
        </p:nvSpPr>
        <p:spPr>
          <a:xfrm>
            <a:off x="4641308" y="1414351"/>
            <a:ext cx="4094095" cy="3000821"/>
          </a:xfrm>
          <a:prstGeom prst="rect">
            <a:avLst/>
          </a:prstGeom>
          <a:noFill/>
        </p:spPr>
        <p:txBody>
          <a:bodyPr wrap="square" rtlCol="0">
            <a:spAutoFit/>
          </a:bodyPr>
          <a:lstStyle/>
          <a:p>
            <a:pPr algn="l" defTabSz="342900" fontAlgn="auto">
              <a:spcBef>
                <a:spcPts val="0"/>
              </a:spcBef>
              <a:spcAft>
                <a:spcPts val="0"/>
              </a:spcAft>
            </a:pPr>
            <a:r>
              <a:rPr lang="en-US" sz="1350" b="1" dirty="0">
                <a:solidFill>
                  <a:srgbClr val="000000"/>
                </a:solidFill>
                <a:latin typeface="Calibri" panose="020F0502020204030204" pitchFamily="34" charset="0"/>
              </a:rPr>
              <a:t>Melanie Ronda, MSN, RN</a:t>
            </a:r>
          </a:p>
          <a:p>
            <a:pPr algn="l" defTabSz="342900" fontAlgn="auto">
              <a:spcBef>
                <a:spcPts val="0"/>
              </a:spcBef>
              <a:spcAft>
                <a:spcPts val="0"/>
              </a:spcAft>
            </a:pPr>
            <a:r>
              <a:rPr lang="en-US" sz="1350" b="1" dirty="0">
                <a:solidFill>
                  <a:srgbClr val="000000"/>
                </a:solidFill>
                <a:latin typeface="Calibri" panose="020F0502020204030204" pitchFamily="34" charset="0"/>
              </a:rPr>
              <a:t>Director, Health Care Quality Improvement</a:t>
            </a:r>
          </a:p>
          <a:p>
            <a:pPr algn="l" defTabSz="342900" fontAlgn="auto">
              <a:spcBef>
                <a:spcPts val="0"/>
              </a:spcBef>
              <a:spcAft>
                <a:spcPts val="0"/>
              </a:spcAft>
            </a:pPr>
            <a:r>
              <a:rPr lang="en-US" sz="1350" dirty="0">
                <a:solidFill>
                  <a:srgbClr val="000000"/>
                </a:solidFill>
                <a:latin typeface="Calibri" panose="020F0502020204030204" pitchFamily="34" charset="0"/>
              </a:rPr>
              <a:t>IPRO QIN-QIO</a:t>
            </a:r>
          </a:p>
          <a:p>
            <a:pPr algn="l" defTabSz="342900" fontAlgn="auto">
              <a:spcBef>
                <a:spcPts val="0"/>
              </a:spcBef>
              <a:spcAft>
                <a:spcPts val="0"/>
              </a:spcAft>
            </a:pPr>
            <a:r>
              <a:rPr lang="en-US" sz="1350" dirty="0">
                <a:solidFill>
                  <a:srgbClr val="000000"/>
                </a:solidFill>
                <a:latin typeface="Calibri" panose="020F0502020204030204" pitchFamily="34" charset="0"/>
              </a:rPr>
              <a:t>Nursing Home Lead, NY, NJ, Ohio</a:t>
            </a:r>
          </a:p>
          <a:p>
            <a:pPr algn="l" defTabSz="342900" fontAlgn="auto">
              <a:spcBef>
                <a:spcPts val="0"/>
              </a:spcBef>
              <a:spcAft>
                <a:spcPts val="0"/>
              </a:spcAft>
            </a:pPr>
            <a:r>
              <a:rPr lang="en-US" sz="1350" dirty="0">
                <a:solidFill>
                  <a:srgbClr val="000000"/>
                </a:solidFill>
                <a:latin typeface="Calibri" panose="020F0502020204030204" pitchFamily="34" charset="0"/>
              </a:rPr>
              <a:t>Infection Prevention Specialist</a:t>
            </a:r>
          </a:p>
          <a:p>
            <a:pPr algn="l" defTabSz="342900" fontAlgn="auto">
              <a:spcBef>
                <a:spcPts val="0"/>
              </a:spcBef>
              <a:spcAft>
                <a:spcPts val="0"/>
              </a:spcAft>
            </a:pPr>
            <a:r>
              <a:rPr lang="en-US" sz="1350" u="sng" dirty="0">
                <a:solidFill>
                  <a:srgbClr val="0563C1"/>
                </a:solidFill>
                <a:latin typeface="Calibri" panose="020F0502020204030204" pitchFamily="34" charset="0"/>
                <a:ea typeface="Calibri" panose="020F0502020204030204" pitchFamily="34" charset="0"/>
                <a:hlinkClick r:id="rId4"/>
              </a:rPr>
              <a:t>mronda@ipro.org</a:t>
            </a:r>
            <a:endParaRPr lang="en-US" sz="1350" dirty="0">
              <a:solidFill>
                <a:srgbClr val="000000"/>
              </a:solidFill>
              <a:latin typeface="Calibri" panose="020F0502020204030204" pitchFamily="34" charset="0"/>
              <a:ea typeface="Calibri" panose="020F0502020204030204" pitchFamily="34" charset="0"/>
            </a:endParaRPr>
          </a:p>
          <a:p>
            <a:pPr algn="l" defTabSz="342900" fontAlgn="auto">
              <a:spcBef>
                <a:spcPts val="0"/>
              </a:spcBef>
              <a:spcAft>
                <a:spcPts val="0"/>
              </a:spcAft>
            </a:pPr>
            <a:endParaRPr lang="en-US" sz="1350" dirty="0">
              <a:solidFill>
                <a:srgbClr val="000000"/>
              </a:solidFill>
              <a:latin typeface="Calibri" panose="020F0502020204030204" pitchFamily="34" charset="0"/>
            </a:endParaRPr>
          </a:p>
          <a:p>
            <a:pPr algn="l" defTabSz="342900" fontAlgn="auto">
              <a:spcBef>
                <a:spcPts val="0"/>
              </a:spcBef>
              <a:spcAft>
                <a:spcPts val="0"/>
              </a:spcAft>
            </a:pPr>
            <a:r>
              <a:rPr lang="en-US" sz="1350" b="1" dirty="0">
                <a:solidFill>
                  <a:srgbClr val="000000"/>
                </a:solidFill>
                <a:latin typeface="Calibri" panose="020F0502020204030204" pitchFamily="34" charset="0"/>
                <a:ea typeface="Calibri" panose="020F0502020204030204" pitchFamily="34" charset="0"/>
              </a:rPr>
              <a:t>Amy Stackman, RN</a:t>
            </a:r>
          </a:p>
          <a:p>
            <a:pPr algn="l" defTabSz="342900" fontAlgn="auto">
              <a:spcBef>
                <a:spcPts val="0"/>
              </a:spcBef>
              <a:spcAft>
                <a:spcPts val="0"/>
              </a:spcAft>
            </a:pPr>
            <a:r>
              <a:rPr lang="en-US" sz="1350" b="1" dirty="0">
                <a:solidFill>
                  <a:srgbClr val="000000"/>
                </a:solidFill>
                <a:latin typeface="Calibri" panose="020F0502020204030204" pitchFamily="34" charset="0"/>
                <a:ea typeface="Calibri" panose="020F0502020204030204" pitchFamily="34" charset="0"/>
              </a:rPr>
              <a:t>Quality Improvement Specialist</a:t>
            </a:r>
          </a:p>
          <a:p>
            <a:pPr algn="l" defTabSz="342900" fontAlgn="auto">
              <a:spcBef>
                <a:spcPts val="0"/>
              </a:spcBef>
              <a:spcAft>
                <a:spcPts val="0"/>
              </a:spcAft>
            </a:pPr>
            <a:r>
              <a:rPr lang="en-US" sz="1350" dirty="0">
                <a:solidFill>
                  <a:srgbClr val="000000"/>
                </a:solidFill>
                <a:latin typeface="Calibri" panose="020F0502020204030204" pitchFamily="34" charset="0"/>
                <a:ea typeface="Calibri" panose="020F0502020204030204" pitchFamily="34" charset="0"/>
              </a:rPr>
              <a:t>IPRO QIN-QIO</a:t>
            </a:r>
          </a:p>
          <a:p>
            <a:pPr algn="l" defTabSz="342900" fontAlgn="auto">
              <a:spcBef>
                <a:spcPts val="0"/>
              </a:spcBef>
              <a:spcAft>
                <a:spcPts val="0"/>
              </a:spcAft>
            </a:pPr>
            <a:r>
              <a:rPr lang="en-US" sz="1350" u="sng" dirty="0">
                <a:solidFill>
                  <a:srgbClr val="0563C1"/>
                </a:solidFill>
                <a:latin typeface="Calibri" panose="020F0502020204030204" pitchFamily="34" charset="0"/>
                <a:ea typeface="Calibri" panose="020F0502020204030204" pitchFamily="34" charset="0"/>
                <a:hlinkClick r:id="rId5"/>
              </a:rPr>
              <a:t>astackman@ipro.org</a:t>
            </a:r>
            <a:endParaRPr lang="en-US" sz="1350" dirty="0">
              <a:solidFill>
                <a:srgbClr val="000000"/>
              </a:solidFill>
              <a:latin typeface="Calibri" panose="020F0502020204030204" pitchFamily="34" charset="0"/>
              <a:ea typeface="Calibri" panose="020F0502020204030204" pitchFamily="34" charset="0"/>
            </a:endParaRPr>
          </a:p>
          <a:p>
            <a:pPr algn="l" defTabSz="342900" fontAlgn="auto">
              <a:spcBef>
                <a:spcPts val="0"/>
              </a:spcBef>
              <a:spcAft>
                <a:spcPts val="0"/>
              </a:spcAft>
            </a:pPr>
            <a:endParaRPr lang="en-US" sz="1350" dirty="0">
              <a:solidFill>
                <a:srgbClr val="000000"/>
              </a:solidFill>
              <a:latin typeface="Calibri" panose="020F0502020204030204" pitchFamily="34" charset="0"/>
              <a:ea typeface="Calibri" panose="020F0502020204030204" pitchFamily="34" charset="0"/>
            </a:endParaRPr>
          </a:p>
          <a:p>
            <a:pPr algn="l" defTabSz="342900" fontAlgn="auto">
              <a:spcBef>
                <a:spcPts val="0"/>
              </a:spcBef>
              <a:spcAft>
                <a:spcPts val="0"/>
              </a:spcAft>
            </a:pPr>
            <a:endParaRPr lang="en-US" sz="1350" dirty="0">
              <a:solidFill>
                <a:srgbClr val="000000"/>
              </a:solidFill>
              <a:latin typeface="Calibri" panose="020F0502020204030204" pitchFamily="34" charset="0"/>
            </a:endParaRPr>
          </a:p>
          <a:p>
            <a:pPr algn="l" defTabSz="342900" fontAlgn="auto">
              <a:spcBef>
                <a:spcPts val="0"/>
              </a:spcBef>
              <a:spcAft>
                <a:spcPts val="0"/>
              </a:spcAft>
            </a:pPr>
            <a:endParaRPr lang="en-US" sz="1350" dirty="0">
              <a:solidFill>
                <a:srgbClr val="000000"/>
              </a:solidFill>
              <a:latin typeface="Calibri" panose="020F0502020204030204" pitchFamily="34" charset="0"/>
            </a:endParaRPr>
          </a:p>
        </p:txBody>
      </p:sp>
      <p:sp>
        <p:nvSpPr>
          <p:cNvPr id="4" name="Slide Number Placeholder 3"/>
          <p:cNvSpPr>
            <a:spLocks noGrp="1"/>
          </p:cNvSpPr>
          <p:nvPr>
            <p:ph type="sldNum" idx="12"/>
          </p:nvPr>
        </p:nvSpPr>
        <p:spPr/>
        <p:txBody>
          <a:bodyPr/>
          <a:lstStyle/>
          <a:p>
            <a:pPr defTabSz="685800" fontAlgn="auto">
              <a:spcBef>
                <a:spcPts val="0"/>
              </a:spcBef>
              <a:spcAft>
                <a:spcPts val="0"/>
              </a:spcAft>
              <a:defRPr/>
            </a:pPr>
            <a:fld id="{00000000-1234-1234-1234-123412341234}" type="slidenum">
              <a:rPr lang="en-US">
                <a:solidFill>
                  <a:srgbClr val="888888"/>
                </a:solidFill>
                <a:latin typeface="Calibri"/>
                <a:cs typeface="Calibri"/>
                <a:sym typeface="Calibri"/>
              </a:rPr>
              <a:pPr defTabSz="685800" fontAlgn="auto">
                <a:spcBef>
                  <a:spcPts val="0"/>
                </a:spcBef>
                <a:spcAft>
                  <a:spcPts val="0"/>
                </a:spcAft>
                <a:defRPr/>
              </a:pPr>
              <a:t>49</a:t>
            </a:fld>
            <a:endParaRPr lang="en-US" dirty="0">
              <a:solidFill>
                <a:srgbClr val="888888"/>
              </a:solidFill>
              <a:latin typeface="Calibri"/>
              <a:cs typeface="Calibri"/>
              <a:sym typeface="Calibri"/>
            </a:endParaRPr>
          </a:p>
        </p:txBody>
      </p:sp>
    </p:spTree>
    <p:extLst>
      <p:ext uri="{BB962C8B-B14F-4D97-AF65-F5344CB8AC3E}">
        <p14:creationId xmlns:p14="http://schemas.microsoft.com/office/powerpoint/2010/main" val="200901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218E-35EC-1CF5-4209-C296199D5F98}"/>
              </a:ext>
            </a:extLst>
          </p:cNvPr>
          <p:cNvSpPr>
            <a:spLocks noGrp="1"/>
          </p:cNvSpPr>
          <p:nvPr>
            <p:ph type="title"/>
          </p:nvPr>
        </p:nvSpPr>
        <p:spPr>
          <a:xfrm>
            <a:off x="596566" y="457200"/>
            <a:ext cx="7886700" cy="793469"/>
          </a:xfrm>
        </p:spPr>
        <p:txBody>
          <a:bodyPr/>
          <a:lstStyle/>
          <a:p>
            <a:r>
              <a:rPr lang="en-US" b="0" dirty="0"/>
              <a:t>Your participation will:</a:t>
            </a:r>
          </a:p>
        </p:txBody>
      </p:sp>
      <p:sp>
        <p:nvSpPr>
          <p:cNvPr id="3" name="Content Placeholder 2">
            <a:extLst>
              <a:ext uri="{FF2B5EF4-FFF2-40B4-BE49-F238E27FC236}">
                <a16:creationId xmlns:a16="http://schemas.microsoft.com/office/drawing/2014/main" id="{5C46FB20-944F-C3AE-3918-13D0A2AA6B9C}"/>
              </a:ext>
            </a:extLst>
          </p:cNvPr>
          <p:cNvSpPr>
            <a:spLocks noGrp="1"/>
          </p:cNvSpPr>
          <p:nvPr>
            <p:ph idx="1"/>
          </p:nvPr>
        </p:nvSpPr>
        <p:spPr>
          <a:xfrm>
            <a:off x="628650" y="1447800"/>
            <a:ext cx="7886700" cy="3924300"/>
          </a:xfrm>
        </p:spPr>
        <p:txBody>
          <a:bodyPr/>
          <a:lstStyle/>
          <a:p>
            <a:r>
              <a:rPr lang="en-US" sz="1800" dirty="0">
                <a:solidFill>
                  <a:srgbClr val="000000"/>
                </a:solidFill>
                <a:latin typeface="Calibri" panose="020F0502020204030204" pitchFamily="34" charset="0"/>
              </a:rPr>
              <a:t>Support organizational systems and teams to expand program infrastructure and capacity;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Help you redesign your fall prevention and injury reduction program;</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Complement your evaluation program; and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Provide access to an online learning community to increase exchange of experiences, innovations, and best practice implementations.</a:t>
            </a:r>
          </a:p>
          <a:p>
            <a:endParaRPr lang="en-US" dirty="0"/>
          </a:p>
        </p:txBody>
      </p:sp>
      <p:sp>
        <p:nvSpPr>
          <p:cNvPr id="4" name="Slide Number Placeholder 3">
            <a:extLst>
              <a:ext uri="{FF2B5EF4-FFF2-40B4-BE49-F238E27FC236}">
                <a16:creationId xmlns:a16="http://schemas.microsoft.com/office/drawing/2014/main" id="{5992AD16-C399-3BC9-E13C-A0BEBBA1C292}"/>
              </a:ext>
            </a:extLst>
          </p:cNvPr>
          <p:cNvSpPr>
            <a:spLocks noGrp="1"/>
          </p:cNvSpPr>
          <p:nvPr>
            <p:ph type="sldNum" sz="quarter" idx="12"/>
          </p:nvPr>
        </p:nvSpPr>
        <p:spPr/>
        <p:txBody>
          <a:bodyPr/>
          <a:lstStyle/>
          <a:p>
            <a:pPr defTabSz="342900" fontAlgn="auto">
              <a:spcBef>
                <a:spcPts val="0"/>
              </a:spcBef>
              <a:spcAft>
                <a:spcPts val="0"/>
              </a:spcAft>
            </a:pPr>
            <a:fld id="{953D466F-0B71-3646-A63E-72276CFD0D9A}" type="slidenum">
              <a:rPr lang="en-US">
                <a:solidFill>
                  <a:srgbClr val="000000">
                    <a:tint val="75000"/>
                  </a:srgbClr>
                </a:solidFill>
                <a:latin typeface="Calibri" panose="020F0502020204030204"/>
              </a:rPr>
              <a:pPr defTabSz="342900" fontAlgn="auto">
                <a:spcBef>
                  <a:spcPts val="0"/>
                </a:spcBef>
                <a:spcAft>
                  <a:spcPts val="0"/>
                </a:spcAft>
              </a:pPr>
              <a:t>5</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216565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370892" y="514228"/>
            <a:ext cx="8144459" cy="793469"/>
          </a:xfrm>
        </p:spPr>
        <p:txBody>
          <a:bodyPr/>
          <a:lstStyle/>
          <a:p>
            <a:r>
              <a:rPr lang="en-US" dirty="0">
                <a:cs typeface="Calibri Light"/>
              </a:rPr>
              <a:t>Series Speaker</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370892" y="1447801"/>
            <a:ext cx="8432541" cy="4042098"/>
          </a:xfrm>
        </p:spPr>
        <p:txBody>
          <a:bodyPr vert="horz" lIns="68580" tIns="34290" rIns="68580" bIns="34290" rtlCol="0" anchor="t">
            <a:noAutofit/>
          </a:bodyPr>
          <a:lstStyle/>
          <a:p>
            <a:pPr marL="0" indent="0">
              <a:buNone/>
            </a:pPr>
            <a:r>
              <a:rPr lang="en-US" sz="1800" b="1" dirty="0">
                <a:solidFill>
                  <a:srgbClr val="000000"/>
                </a:solidFill>
                <a:latin typeface="Calibri" panose="020F0502020204030204" pitchFamily="34" charset="0"/>
              </a:rPr>
              <a:t>Patricia A. Quigley, PhD, APRN, CRRN, FAAN, FAANP, FARN</a:t>
            </a:r>
            <a:r>
              <a:rPr lang="en-US" sz="1800" dirty="0">
                <a:solidFill>
                  <a:srgbClr val="000000"/>
                </a:solidFill>
                <a:latin typeface="Calibri" panose="020F0502020204030204" pitchFamily="34" charset="0"/>
              </a:rPr>
              <a:t> </a:t>
            </a:r>
          </a:p>
          <a:p>
            <a:pPr marL="0" indent="0">
              <a:buNone/>
            </a:pPr>
            <a:r>
              <a:rPr lang="en-US" sz="1350" b="1" dirty="0">
                <a:solidFill>
                  <a:srgbClr val="000000"/>
                </a:solidFill>
                <a:latin typeface="Calibri" panose="020F0502020204030204" pitchFamily="34" charset="0"/>
              </a:rPr>
              <a:t>Nurse Consultant</a:t>
            </a:r>
          </a:p>
          <a:p>
            <a:r>
              <a:rPr lang="en-US" sz="1650" dirty="0">
                <a:solidFill>
                  <a:srgbClr val="000000"/>
                </a:solidFill>
                <a:latin typeface="Calibri" panose="020F0502020204030204" pitchFamily="34" charset="0"/>
              </a:rPr>
              <a:t>Dr. Quigley is the President and Managing Member of Patricia A. Quigley, Nurse Consultant, LLC, which provides consultation to healthcare systems and patient safety organizations to advance patient safety programs and re-engineer integration of innovation at the point of care. </a:t>
            </a:r>
          </a:p>
          <a:p>
            <a:r>
              <a:rPr lang="en-US" sz="1650" dirty="0">
                <a:solidFill>
                  <a:srgbClr val="000000"/>
                </a:solidFill>
                <a:latin typeface="Calibri" panose="020F0502020204030204" pitchFamily="34" charset="0"/>
              </a:rPr>
              <a:t>For more than 45 years, Dr. Quigley has practiced in the field of rehabilitation nursing. She is recognized for her leadership as a speaker, scholar, researcher, author, educator, and mentor. </a:t>
            </a:r>
          </a:p>
          <a:p>
            <a:r>
              <a:rPr lang="en-US" sz="1650" dirty="0">
                <a:solidFill>
                  <a:srgbClr val="000000"/>
                </a:solidFill>
                <a:latin typeface="Calibri" panose="020F0502020204030204" pitchFamily="34" charset="0"/>
              </a:rPr>
              <a:t>Dr. Quigley’s contributions to patient safety, nursing, and rehabilitation are highly respected both nationally and internationally. She is known for her emphasis on clinical practice innovations designed to promote independence and safety for the elderly. </a:t>
            </a:r>
          </a:p>
          <a:p>
            <a:r>
              <a:rPr lang="en-US" sz="1650" dirty="0">
                <a:solidFill>
                  <a:srgbClr val="000000"/>
                </a:solidFill>
                <a:latin typeface="Calibri" panose="020F0502020204030204" pitchFamily="34" charset="0"/>
              </a:rPr>
              <a:t>Dr. Quigley is currently a member of the National Quality Forum’s Prevention and Population Health Committee.</a:t>
            </a:r>
            <a:endParaRPr lang="en-US" sz="1650" dirty="0">
              <a:cs typeface="Calibri"/>
            </a:endParaRPr>
          </a:p>
        </p:txBody>
      </p:sp>
      <p:sp>
        <p:nvSpPr>
          <p:cNvPr id="2" name="Slide Number Placeholder 1"/>
          <p:cNvSpPr>
            <a:spLocks noGrp="1"/>
          </p:cNvSpPr>
          <p:nvPr>
            <p:ph type="sldNum" sz="quarter" idx="12"/>
          </p:nvPr>
        </p:nvSpPr>
        <p:spPr/>
        <p:txBody>
          <a:bodyPr/>
          <a:lstStyle/>
          <a:p>
            <a:pPr defTabSz="342900" fontAlgn="auto">
              <a:spcBef>
                <a:spcPts val="0"/>
              </a:spcBef>
              <a:spcAft>
                <a:spcPts val="0"/>
              </a:spcAft>
            </a:pPr>
            <a:fld id="{953D466F-0B71-3646-A63E-72276CFD0D9A}" type="slidenum">
              <a:rPr lang="en-US">
                <a:solidFill>
                  <a:srgbClr val="000000">
                    <a:tint val="75000"/>
                  </a:srgbClr>
                </a:solidFill>
                <a:latin typeface="Calibri" panose="020F0502020204030204"/>
              </a:rPr>
              <a:pPr defTabSz="342900" fontAlgn="auto">
                <a:spcBef>
                  <a:spcPts val="0"/>
                </a:spcBef>
                <a:spcAft>
                  <a:spcPts val="0"/>
                </a:spcAft>
              </a:pPr>
              <a:t>6</a:t>
            </a:fld>
            <a:endParaRPr lang="en-US">
              <a:solidFill>
                <a:srgbClr val="000000">
                  <a:tint val="75000"/>
                </a:srgbClr>
              </a:solidFill>
              <a:latin typeface="Calibri" panose="020F0502020204030204"/>
            </a:endParaRPr>
          </a:p>
        </p:txBody>
      </p:sp>
    </p:spTree>
    <p:extLst>
      <p:ext uri="{BB962C8B-B14F-4D97-AF65-F5344CB8AC3E}">
        <p14:creationId xmlns:p14="http://schemas.microsoft.com/office/powerpoint/2010/main" val="129273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05000" y="1219200"/>
            <a:ext cx="6553200" cy="2819400"/>
          </a:xfrm>
        </p:spPr>
        <p:txBody>
          <a:bodyPr>
            <a:normAutofit/>
          </a:bodyPr>
          <a:lstStyle/>
          <a:p>
            <a:r>
              <a:rPr lang="en-US" sz="3600" dirty="0"/>
              <a:t>IPRO Coaching Webinars</a:t>
            </a:r>
            <a:br>
              <a:rPr lang="en-US" sz="4900" dirty="0"/>
            </a:br>
            <a:endParaRPr lang="en-US" sz="4900" dirty="0"/>
          </a:p>
        </p:txBody>
      </p:sp>
      <p:sp>
        <p:nvSpPr>
          <p:cNvPr id="3075" name="Rectangle 3"/>
          <p:cNvSpPr>
            <a:spLocks noGrp="1" noChangeArrowheads="1"/>
          </p:cNvSpPr>
          <p:nvPr>
            <p:ph type="subTitle" idx="1"/>
          </p:nvPr>
        </p:nvSpPr>
        <p:spPr>
          <a:xfrm>
            <a:off x="838200" y="3810000"/>
            <a:ext cx="8001000" cy="2301875"/>
          </a:xfrm>
        </p:spPr>
        <p:txBody>
          <a:bodyPr>
            <a:normAutofit/>
          </a:bodyPr>
          <a:lstStyle/>
          <a:p>
            <a:pPr algn="l" eaLnBrk="1" hangingPunct="1">
              <a:lnSpc>
                <a:spcPct val="80000"/>
              </a:lnSpc>
            </a:pPr>
            <a:endParaRPr lang="en-US" sz="2400" dirty="0">
              <a:solidFill>
                <a:srgbClr val="0000FF"/>
              </a:solidFill>
            </a:endParaRPr>
          </a:p>
          <a:p>
            <a:pPr algn="l" eaLnBrk="1" hangingPunct="1">
              <a:lnSpc>
                <a:spcPct val="80000"/>
              </a:lnSpc>
            </a:pPr>
            <a:r>
              <a:rPr lang="en-US" sz="2400" dirty="0">
                <a:solidFill>
                  <a:srgbClr val="0000FF"/>
                </a:solidFill>
              </a:rPr>
              <a:t>Pat Quigley, PhD, APRN, CRRN, FAAN, FAANP, FARN</a:t>
            </a:r>
          </a:p>
          <a:p>
            <a:pPr algn="l" eaLnBrk="1" hangingPunct="1">
              <a:lnSpc>
                <a:spcPct val="80000"/>
              </a:lnSpc>
            </a:pPr>
            <a:r>
              <a:rPr lang="en-US" sz="2400" dirty="0">
                <a:solidFill>
                  <a:srgbClr val="0000FF"/>
                </a:solidFill>
              </a:rPr>
              <a:t>Nurse Consultant</a:t>
            </a:r>
          </a:p>
          <a:p>
            <a:pPr eaLnBrk="1" hangingPunct="1">
              <a:lnSpc>
                <a:spcPct val="80000"/>
              </a:lnSpc>
            </a:pPr>
            <a:endParaRPr lang="en-US" sz="2400" dirty="0">
              <a:solidFill>
                <a:srgbClr val="0000FF"/>
              </a:solidFill>
            </a:endParaRPr>
          </a:p>
          <a:p>
            <a:pPr eaLnBrk="1" hangingPunct="1">
              <a:lnSpc>
                <a:spcPct val="80000"/>
              </a:lnSpc>
            </a:pPr>
            <a:r>
              <a:rPr lang="en-US" sz="2400" i="1" dirty="0">
                <a:solidFill>
                  <a:srgbClr val="0000FF"/>
                </a:solidFill>
              </a:rPr>
              <a:t>E-Mail: pquigley1@tampabay.rr.com</a:t>
            </a:r>
          </a:p>
          <a:p>
            <a:pPr eaLnBrk="1" hangingPunct="1">
              <a:lnSpc>
                <a:spcPct val="90000"/>
              </a:lnSpc>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Open Forum / Coaching Webinar Series Objectives:</a:t>
            </a:r>
          </a:p>
        </p:txBody>
      </p:sp>
      <p:sp>
        <p:nvSpPr>
          <p:cNvPr id="3" name="Content Placeholder 2"/>
          <p:cNvSpPr>
            <a:spLocks noGrp="1"/>
          </p:cNvSpPr>
          <p:nvPr>
            <p:ph idx="1"/>
          </p:nvPr>
        </p:nvSpPr>
        <p:spPr>
          <a:xfrm>
            <a:off x="762000" y="1905000"/>
            <a:ext cx="7924800" cy="4267200"/>
          </a:xfrm>
        </p:spPr>
        <p:txBody>
          <a:bodyPr>
            <a:normAutofit/>
          </a:bodyPr>
          <a:lstStyle/>
          <a:p>
            <a:pPr>
              <a:spcAft>
                <a:spcPts val="1200"/>
              </a:spcAft>
            </a:pPr>
            <a:r>
              <a:rPr lang="en-US" sz="3000" dirty="0"/>
              <a:t>Provide an open forum for sharing, collaboration and support </a:t>
            </a:r>
          </a:p>
          <a:p>
            <a:pPr>
              <a:spcAft>
                <a:spcPts val="1200"/>
              </a:spcAft>
            </a:pPr>
            <a:r>
              <a:rPr lang="en-US" sz="3000" dirty="0"/>
              <a:t>Compose strategies to reduce barriers and enhance facilitators to short-term and long-term program implementation</a:t>
            </a:r>
          </a:p>
          <a:p>
            <a:pPr>
              <a:spcAft>
                <a:spcPts val="1200"/>
              </a:spcAft>
            </a:pPr>
            <a:r>
              <a:rPr lang="en-US" sz="3000" dirty="0"/>
              <a:t>Address additional areas of fall program management as a community of learning</a:t>
            </a:r>
          </a:p>
          <a:p>
            <a:endParaRPr lang="en-US" dirty="0"/>
          </a:p>
        </p:txBody>
      </p:sp>
      <p:sp>
        <p:nvSpPr>
          <p:cNvPr id="4" name="Slide Number Placeholder 3"/>
          <p:cNvSpPr>
            <a:spLocks noGrp="1"/>
          </p:cNvSpPr>
          <p:nvPr>
            <p:ph type="sldNum" sz="quarter" idx="12"/>
          </p:nvPr>
        </p:nvSpPr>
        <p:spPr/>
        <p:txBody>
          <a:bodyPr/>
          <a:lstStyle/>
          <a:p>
            <a:fld id="{973F479F-E9A7-4CE2-B165-5EF1515D6AA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0378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CC42C-DA0F-D046-8DCB-5FBA9E871E7D}"/>
              </a:ext>
            </a:extLst>
          </p:cNvPr>
          <p:cNvSpPr>
            <a:spLocks noGrp="1"/>
          </p:cNvSpPr>
          <p:nvPr>
            <p:ph type="ctrTitle"/>
          </p:nvPr>
        </p:nvSpPr>
        <p:spPr/>
        <p:txBody>
          <a:bodyPr/>
          <a:lstStyle/>
          <a:p>
            <a:r>
              <a:rPr lang="en-US" sz="3200" dirty="0"/>
              <a:t>A Refresher: </a:t>
            </a:r>
            <a:br>
              <a:rPr lang="en-US" sz="3200" dirty="0"/>
            </a:br>
            <a:r>
              <a:rPr lang="en-US" sz="3200" dirty="0"/>
              <a:t>Enhancing Capacity: Reengineering Fall and Fall Injury Programs:  Infrastructure,  Capacity and Sustainability</a:t>
            </a:r>
          </a:p>
        </p:txBody>
      </p:sp>
      <p:sp>
        <p:nvSpPr>
          <p:cNvPr id="5" name="Subtitle 4">
            <a:extLst>
              <a:ext uri="{FF2B5EF4-FFF2-40B4-BE49-F238E27FC236}">
                <a16:creationId xmlns:a16="http://schemas.microsoft.com/office/drawing/2014/main" id="{B8DEF502-6D30-B141-BAC1-A1476888C267}"/>
              </a:ext>
            </a:extLst>
          </p:cNvPr>
          <p:cNvSpPr>
            <a:spLocks noGrp="1"/>
          </p:cNvSpPr>
          <p:nvPr>
            <p:ph type="subTitle" idx="1"/>
          </p:nvPr>
        </p:nvSpPr>
        <p:spPr>
          <a:xfrm>
            <a:off x="381000" y="3886200"/>
            <a:ext cx="8001000" cy="1752600"/>
          </a:xfrm>
        </p:spPr>
        <p:txBody>
          <a:bodyPr/>
          <a:lstStyle/>
          <a:p>
            <a:r>
              <a:rPr lang="en-US" sz="2800" dirty="0"/>
              <a:t>Patricia A. Quigley, PhD, MPH, APRN, CRRN, </a:t>
            </a:r>
          </a:p>
          <a:p>
            <a:r>
              <a:rPr lang="en-US" sz="2800" dirty="0"/>
              <a:t>FAAN, FAANP, FARN,  Nurse Consultant </a:t>
            </a:r>
          </a:p>
          <a:p>
            <a:r>
              <a:rPr lang="en-US" sz="2800" dirty="0"/>
              <a:t>May 17, 2023</a:t>
            </a:r>
          </a:p>
          <a:p>
            <a:r>
              <a:rPr lang="en-US" sz="2800" dirty="0"/>
              <a:t>e-mail: pquigley1@tampabay.rr.com</a:t>
            </a:r>
          </a:p>
          <a:p>
            <a:endParaRPr lang="en-US" dirty="0"/>
          </a:p>
        </p:txBody>
      </p:sp>
    </p:spTree>
    <p:extLst>
      <p:ext uri="{BB962C8B-B14F-4D97-AF65-F5344CB8AC3E}">
        <p14:creationId xmlns:p14="http://schemas.microsoft.com/office/powerpoint/2010/main" val="2932046479"/>
      </p:ext>
    </p:extLst>
  </p:cSld>
  <p:clrMapOvr>
    <a:masterClrMapping/>
  </p:clrMapOvr>
</p:sld>
</file>

<file path=ppt/theme/theme1.xml><?xml version="1.0" encoding="utf-8"?>
<a:theme xmlns:a="http://schemas.openxmlformats.org/drawingml/2006/main" name="Red Blue and Yellow">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NQIIC_Template_PPT_Final_3" id="{681EEE4F-C09C-4BF7-8902-2BB583983C1E}" vid="{2D458002-91FB-445B-8D33-1A3E32BD73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 Blue and Yellow.thmx</Template>
  <TotalTime>2731</TotalTime>
  <Words>3231</Words>
  <Application>Microsoft Office PowerPoint</Application>
  <PresentationFormat>On-screen Show (4:3)</PresentationFormat>
  <Paragraphs>337</Paragraphs>
  <Slides>49</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Calibri</vt:lpstr>
      <vt:lpstr>Calibri Light</vt:lpstr>
      <vt:lpstr>Eras Demi ITC</vt:lpstr>
      <vt:lpstr>Helvetica</vt:lpstr>
      <vt:lpstr>Tahoma</vt:lpstr>
      <vt:lpstr>Times New Roman</vt:lpstr>
      <vt:lpstr>Wingdings</vt:lpstr>
      <vt:lpstr>Wingdings 3</vt:lpstr>
      <vt:lpstr>Red Blue and Yellow</vt:lpstr>
      <vt:lpstr>Office Theme</vt:lpstr>
      <vt:lpstr>Falls: The Series</vt:lpstr>
      <vt:lpstr>IPRO HQIC</vt:lpstr>
      <vt:lpstr>The IPRO QIN-QIO</vt:lpstr>
      <vt:lpstr>Series Schedule: 2-3p.m. EST</vt:lpstr>
      <vt:lpstr>Your participation will:</vt:lpstr>
      <vt:lpstr>Series Speaker</vt:lpstr>
      <vt:lpstr>IPRO Coaching Webinars </vt:lpstr>
      <vt:lpstr>Open Forum / Coaching Webinar Series Objectives:</vt:lpstr>
      <vt:lpstr>A Refresher:  Enhancing Capacity: Reengineering Fall and Fall Injury Programs:  Infrastructure,  Capacity and Sustainability</vt:lpstr>
      <vt:lpstr>Objectives</vt:lpstr>
      <vt:lpstr>The Problem  of Falls</vt:lpstr>
      <vt:lpstr>National Guidelines:  Shifting</vt:lpstr>
      <vt:lpstr>Sept 28, 2015:  TJC #55 Sentinel Alert:  Preventing Falls and Fall Injuries</vt:lpstr>
      <vt:lpstr>Program Evaluation Process</vt:lpstr>
      <vt:lpstr>Program Effectiveness:              Fall Prevention</vt:lpstr>
      <vt:lpstr>Program Effectiveness: Protection from Serious Injury </vt:lpstr>
      <vt:lpstr>Evaluations Methods</vt:lpstr>
      <vt:lpstr>Reconsider Overall Falls as Outcome</vt:lpstr>
      <vt:lpstr>So… let’s get STARTED! </vt:lpstr>
      <vt:lpstr>Opportunities to enhance fall and fall with injury prevention program infrastructure and capacity</vt:lpstr>
      <vt:lpstr>Set Goals </vt:lpstr>
      <vt:lpstr>Align Interventions to Goals</vt:lpstr>
      <vt:lpstr>Preparation Phase</vt:lpstr>
      <vt:lpstr>Accidental Falls Due to Falls from Low Beds</vt:lpstr>
      <vt:lpstr>Anticipated Physiological Falls due to Postural Hypotension</vt:lpstr>
      <vt:lpstr>Reduce Injurious Falls from Bed</vt:lpstr>
      <vt:lpstr>Implement the Post Fall Huddle</vt:lpstr>
      <vt:lpstr>PDSA CYCLE </vt:lpstr>
      <vt:lpstr>My Unit Story Board </vt:lpstr>
      <vt:lpstr>Fall Injury Prevention Committee: Action Oriented toward Goals</vt:lpstr>
      <vt:lpstr>Your Questions </vt:lpstr>
      <vt:lpstr>Alarms </vt:lpstr>
      <vt:lpstr>CMS</vt:lpstr>
      <vt:lpstr>Foot Wear</vt:lpstr>
      <vt:lpstr>Celebrate Beth Kern</vt:lpstr>
      <vt:lpstr>  Can you share models?  Logic Models – Theory Driven</vt:lpstr>
      <vt:lpstr>Hitting Resistance </vt:lpstr>
      <vt:lpstr>More Questions</vt:lpstr>
      <vt:lpstr>Do you have any supportive research on hip protectors – Yes  </vt:lpstr>
      <vt:lpstr>Your Time to Share</vt:lpstr>
      <vt:lpstr>Your Turn to Share</vt:lpstr>
      <vt:lpstr>Your Turn to Share </vt:lpstr>
      <vt:lpstr>Open Discussion </vt:lpstr>
      <vt:lpstr>Our Webinar Schedule</vt:lpstr>
      <vt:lpstr>Our Webinar Schedule (con’t)</vt:lpstr>
      <vt:lpstr>Thank you!  You Can Always Reach Me!</vt:lpstr>
      <vt:lpstr>Next Steps</vt:lpstr>
      <vt:lpstr>Thank You for Attending Today’s Event</vt:lpstr>
      <vt:lpstr>IPRO HQIC &amp; Speaker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Nurses Association   National Database of Nursing Quality Indicators® (NDNQI®)</dc:title>
  <dc:creator>Quigley, Patricia A.</dc:creator>
  <cp:lastModifiedBy>CarlaLisa Rovere-Kistner</cp:lastModifiedBy>
  <cp:revision>166</cp:revision>
  <dcterms:created xsi:type="dcterms:W3CDTF">2011-10-18T22:17:01Z</dcterms:created>
  <dcterms:modified xsi:type="dcterms:W3CDTF">2023-05-10T12:29:55Z</dcterms:modified>
</cp:coreProperties>
</file>